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4"/>
  </p:handoutMasterIdLst>
  <p:sldIdLst>
    <p:sldId id="267" r:id="rId2"/>
    <p:sldId id="256" r:id="rId3"/>
    <p:sldId id="257" r:id="rId4"/>
    <p:sldId id="258" r:id="rId5"/>
    <p:sldId id="259" r:id="rId6"/>
    <p:sldId id="261" r:id="rId7"/>
    <p:sldId id="262" r:id="rId8"/>
    <p:sldId id="339" r:id="rId9"/>
    <p:sldId id="340" r:id="rId10"/>
    <p:sldId id="341" r:id="rId11"/>
    <p:sldId id="342" r:id="rId12"/>
    <p:sldId id="268" r:id="rId13"/>
    <p:sldId id="264" r:id="rId14"/>
    <p:sldId id="265" r:id="rId15"/>
    <p:sldId id="266" r:id="rId16"/>
    <p:sldId id="269" r:id="rId17"/>
    <p:sldId id="270" r:id="rId18"/>
    <p:sldId id="271" r:id="rId19"/>
    <p:sldId id="290" r:id="rId20"/>
    <p:sldId id="291" r:id="rId21"/>
    <p:sldId id="292" r:id="rId22"/>
    <p:sldId id="293" r:id="rId23"/>
    <p:sldId id="272" r:id="rId24"/>
    <p:sldId id="294" r:id="rId25"/>
    <p:sldId id="295" r:id="rId26"/>
    <p:sldId id="296" r:id="rId27"/>
    <p:sldId id="297" r:id="rId28"/>
    <p:sldId id="298" r:id="rId29"/>
    <p:sldId id="299" r:id="rId30"/>
    <p:sldId id="273" r:id="rId31"/>
    <p:sldId id="274" r:id="rId32"/>
    <p:sldId id="275" r:id="rId33"/>
    <p:sldId id="277" r:id="rId34"/>
    <p:sldId id="300" r:id="rId35"/>
    <p:sldId id="301" r:id="rId36"/>
    <p:sldId id="302" r:id="rId37"/>
    <p:sldId id="305" r:id="rId38"/>
    <p:sldId id="303" r:id="rId39"/>
    <p:sldId id="304" r:id="rId40"/>
    <p:sldId id="306" r:id="rId41"/>
    <p:sldId id="307" r:id="rId42"/>
    <p:sldId id="308" r:id="rId43"/>
    <p:sldId id="309" r:id="rId44"/>
    <p:sldId id="278" r:id="rId45"/>
    <p:sldId id="279" r:id="rId46"/>
    <p:sldId id="281" r:id="rId47"/>
    <p:sldId id="310" r:id="rId48"/>
    <p:sldId id="311" r:id="rId49"/>
    <p:sldId id="312" r:id="rId50"/>
    <p:sldId id="313" r:id="rId51"/>
    <p:sldId id="314" r:id="rId52"/>
    <p:sldId id="316" r:id="rId53"/>
    <p:sldId id="317" r:id="rId54"/>
    <p:sldId id="318" r:id="rId55"/>
    <p:sldId id="319" r:id="rId56"/>
    <p:sldId id="320" r:id="rId57"/>
    <p:sldId id="321" r:id="rId58"/>
    <p:sldId id="322" r:id="rId59"/>
    <p:sldId id="323" r:id="rId60"/>
    <p:sldId id="324" r:id="rId61"/>
    <p:sldId id="282" r:id="rId62"/>
    <p:sldId id="283" r:id="rId63"/>
    <p:sldId id="284" r:id="rId64"/>
    <p:sldId id="285" r:id="rId65"/>
    <p:sldId id="325" r:id="rId66"/>
    <p:sldId id="326" r:id="rId67"/>
    <p:sldId id="327" r:id="rId68"/>
    <p:sldId id="328" r:id="rId69"/>
    <p:sldId id="329" r:id="rId70"/>
    <p:sldId id="330" r:id="rId71"/>
    <p:sldId id="331" r:id="rId72"/>
    <p:sldId id="332" r:id="rId73"/>
    <p:sldId id="333" r:id="rId74"/>
    <p:sldId id="287" r:id="rId75"/>
    <p:sldId id="288" r:id="rId76"/>
    <p:sldId id="286" r:id="rId77"/>
    <p:sldId id="334" r:id="rId78"/>
    <p:sldId id="335" r:id="rId79"/>
    <p:sldId id="336" r:id="rId80"/>
    <p:sldId id="337" r:id="rId81"/>
    <p:sldId id="338" r:id="rId82"/>
    <p:sldId id="289" r:id="rId8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6"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82D5EE2-7F05-4AC0-9B48-BA47FA3D35B4}" type="datetimeFigureOut">
              <a:rPr lang="en-US" smtClean="0"/>
              <a:t>2/14/2017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B06BD2B-A84B-49A6-861F-A4662C630498}" type="slidenum">
              <a:rPr lang="en-US" smtClean="0"/>
              <a:t>‹#›</a:t>
            </a:fld>
            <a:endParaRPr lang="en-US"/>
          </a:p>
        </p:txBody>
      </p:sp>
    </p:spTree>
    <p:extLst>
      <p:ext uri="{BB962C8B-B14F-4D97-AF65-F5344CB8AC3E}">
        <p14:creationId xmlns:p14="http://schemas.microsoft.com/office/powerpoint/2010/main" val="17030606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2/14/2017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Cyrano Day 1</a:t>
            </a:r>
            <a:endParaRPr lang="en-US" dirty="0"/>
          </a:p>
        </p:txBody>
      </p:sp>
      <p:sp>
        <p:nvSpPr>
          <p:cNvPr id="5" name="Content Placeholder 4"/>
          <p:cNvSpPr>
            <a:spLocks noGrp="1"/>
          </p:cNvSpPr>
          <p:nvPr>
            <p:ph idx="1"/>
          </p:nvPr>
        </p:nvSpPr>
        <p:spPr/>
        <p:txBody>
          <a:bodyPr>
            <a:normAutofit/>
          </a:bodyPr>
          <a:lstStyle/>
          <a:p>
            <a:r>
              <a:rPr lang="en-US" sz="2800" dirty="0" smtClean="0"/>
              <a:t>SWBAT:  understand the man behind the play.</a:t>
            </a:r>
          </a:p>
          <a:p>
            <a:endParaRPr lang="en-US" sz="2800" dirty="0"/>
          </a:p>
          <a:p>
            <a:r>
              <a:rPr lang="en-US" sz="2800" dirty="0" smtClean="0"/>
              <a:t>Notes</a:t>
            </a:r>
          </a:p>
          <a:p>
            <a:r>
              <a:rPr lang="en-US" sz="2800" dirty="0" smtClean="0"/>
              <a:t>Vocab</a:t>
            </a:r>
          </a:p>
          <a:p>
            <a:r>
              <a:rPr lang="en-US" sz="2800" dirty="0" err="1" smtClean="0"/>
              <a:t>AoW</a:t>
            </a:r>
            <a:endParaRPr lang="en-US" sz="2800" dirty="0"/>
          </a:p>
        </p:txBody>
      </p:sp>
    </p:spTree>
    <p:extLst>
      <p:ext uri="{BB962C8B-B14F-4D97-AF65-F5344CB8AC3E}">
        <p14:creationId xmlns:p14="http://schemas.microsoft.com/office/powerpoint/2010/main" val="556649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Self Activity</a:t>
            </a:r>
            <a:endParaRPr lang="en-US" dirty="0"/>
          </a:p>
        </p:txBody>
      </p:sp>
      <p:sp>
        <p:nvSpPr>
          <p:cNvPr id="3" name="Content Placeholder 2"/>
          <p:cNvSpPr>
            <a:spLocks noGrp="1"/>
          </p:cNvSpPr>
          <p:nvPr>
            <p:ph idx="1"/>
          </p:nvPr>
        </p:nvSpPr>
        <p:spPr/>
        <p:txBody>
          <a:bodyPr>
            <a:normAutofit/>
          </a:bodyPr>
          <a:lstStyle/>
          <a:p>
            <a:r>
              <a:rPr lang="en-US" sz="3200" dirty="0" smtClean="0"/>
              <a:t>For this activity, you are going to create your ideal self.  Draw a stick figure on your paper, and cut out features from magazines to create the most perfect version of a human form that you would want for yourself.  </a:t>
            </a:r>
          </a:p>
        </p:txBody>
      </p:sp>
    </p:spTree>
    <p:extLst>
      <p:ext uri="{BB962C8B-B14F-4D97-AF65-F5344CB8AC3E}">
        <p14:creationId xmlns:p14="http://schemas.microsoft.com/office/powerpoint/2010/main" val="3197944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and Discuss</a:t>
            </a:r>
            <a:endParaRPr lang="en-US" dirty="0"/>
          </a:p>
        </p:txBody>
      </p:sp>
      <p:sp>
        <p:nvSpPr>
          <p:cNvPr id="3" name="Content Placeholder 2"/>
          <p:cNvSpPr>
            <a:spLocks noGrp="1"/>
          </p:cNvSpPr>
          <p:nvPr>
            <p:ph idx="1"/>
          </p:nvPr>
        </p:nvSpPr>
        <p:spPr/>
        <p:txBody>
          <a:bodyPr>
            <a:normAutofit/>
          </a:bodyPr>
          <a:lstStyle/>
          <a:p>
            <a:r>
              <a:rPr lang="en-US" sz="3200" dirty="0" smtClean="0"/>
              <a:t>Why did you choose to include those features on your person?  How has society influenced the way that you see true beauty?</a:t>
            </a:r>
            <a:endParaRPr lang="en-US" sz="3200" dirty="0"/>
          </a:p>
        </p:txBody>
      </p:sp>
    </p:spTree>
    <p:extLst>
      <p:ext uri="{BB962C8B-B14F-4D97-AF65-F5344CB8AC3E}">
        <p14:creationId xmlns:p14="http://schemas.microsoft.com/office/powerpoint/2010/main" val="37784180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Cyrano Day 3</a:t>
            </a:r>
            <a:endParaRPr lang="en-US" dirty="0"/>
          </a:p>
        </p:txBody>
      </p:sp>
      <p:sp>
        <p:nvSpPr>
          <p:cNvPr id="3" name="Content Placeholder 2"/>
          <p:cNvSpPr>
            <a:spLocks noGrp="1"/>
          </p:cNvSpPr>
          <p:nvPr>
            <p:ph idx="1"/>
          </p:nvPr>
        </p:nvSpPr>
        <p:spPr/>
        <p:txBody>
          <a:bodyPr>
            <a:normAutofit/>
          </a:bodyPr>
          <a:lstStyle/>
          <a:p>
            <a:r>
              <a:rPr lang="en-US" sz="3200" dirty="0" smtClean="0"/>
              <a:t>SWBAT:  understand the importance of mirrors.</a:t>
            </a:r>
          </a:p>
          <a:p>
            <a:endParaRPr lang="en-US" sz="3200" dirty="0"/>
          </a:p>
          <a:p>
            <a:r>
              <a:rPr lang="en-US" sz="3200" dirty="0" smtClean="0"/>
              <a:t>Journal</a:t>
            </a:r>
          </a:p>
          <a:p>
            <a:r>
              <a:rPr lang="en-US" sz="3200" dirty="0" smtClean="0"/>
              <a:t>Mirror activity</a:t>
            </a:r>
            <a:endParaRPr lang="en-US" sz="3200" dirty="0"/>
          </a:p>
        </p:txBody>
      </p:sp>
    </p:spTree>
    <p:extLst>
      <p:ext uri="{BB962C8B-B14F-4D97-AF65-F5344CB8AC3E}">
        <p14:creationId xmlns:p14="http://schemas.microsoft.com/office/powerpoint/2010/main" val="36843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2</a:t>
            </a:r>
            <a:endParaRPr lang="en-US" dirty="0"/>
          </a:p>
        </p:txBody>
      </p:sp>
      <p:sp>
        <p:nvSpPr>
          <p:cNvPr id="3" name="Content Placeholder 2"/>
          <p:cNvSpPr>
            <a:spLocks noGrp="1"/>
          </p:cNvSpPr>
          <p:nvPr>
            <p:ph idx="1"/>
          </p:nvPr>
        </p:nvSpPr>
        <p:spPr>
          <a:xfrm>
            <a:off x="1024128" y="1725769"/>
            <a:ext cx="9720073" cy="4583591"/>
          </a:xfrm>
        </p:spPr>
        <p:txBody>
          <a:bodyPr/>
          <a:lstStyle/>
          <a:p>
            <a:pPr lvl="0"/>
            <a:r>
              <a:rPr lang="en-US" sz="3600" dirty="0"/>
              <a:t>How does our appearance affect the way we see ourselves?</a:t>
            </a:r>
          </a:p>
          <a:p>
            <a:pPr lvl="0"/>
            <a:r>
              <a:rPr lang="en-US" sz="3600" dirty="0"/>
              <a:t>What factors may determine how we see ourselves?</a:t>
            </a:r>
          </a:p>
          <a:p>
            <a:endParaRPr lang="en-US" dirty="0"/>
          </a:p>
        </p:txBody>
      </p:sp>
    </p:spTree>
    <p:extLst>
      <p:ext uri="{BB962C8B-B14F-4D97-AF65-F5344CB8AC3E}">
        <p14:creationId xmlns:p14="http://schemas.microsoft.com/office/powerpoint/2010/main" val="655403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 activity</a:t>
            </a:r>
            <a:endParaRPr lang="en-US" dirty="0"/>
          </a:p>
        </p:txBody>
      </p:sp>
      <p:sp>
        <p:nvSpPr>
          <p:cNvPr id="3" name="Content Placeholder 2"/>
          <p:cNvSpPr>
            <a:spLocks noGrp="1"/>
          </p:cNvSpPr>
          <p:nvPr>
            <p:ph idx="1"/>
          </p:nvPr>
        </p:nvSpPr>
        <p:spPr>
          <a:xfrm>
            <a:off x="90152" y="2286000"/>
            <a:ext cx="11938716" cy="4023360"/>
          </a:xfrm>
        </p:spPr>
        <p:txBody>
          <a:bodyPr>
            <a:normAutofit fontScale="92500"/>
          </a:bodyPr>
          <a:lstStyle/>
          <a:p>
            <a:r>
              <a:rPr lang="en-US" sz="3600" dirty="0" smtClean="0"/>
              <a:t>In order to meet Cyrano, we must first meet ourselves.</a:t>
            </a:r>
          </a:p>
          <a:p>
            <a:endParaRPr lang="en-US" sz="2800" dirty="0"/>
          </a:p>
          <a:p>
            <a:r>
              <a:rPr lang="en-US" sz="3200" dirty="0" smtClean="0"/>
              <a:t>Each of you will look at yourselves in the mirror, and study your face.  Focus on one thing that you find unpleasant, problematic, uncomfortable, unsatisfying, or embarrassing about your face or surrounding area (ears, hair, etc.)</a:t>
            </a:r>
          </a:p>
          <a:p>
            <a:r>
              <a:rPr lang="en-US" sz="3200" dirty="0" smtClean="0"/>
              <a:t>Pass the mirror and draw a face.  On the face, exaggerate the flaw that you have identified.  Draw it larger than it is so that it is the prominent feature.</a:t>
            </a:r>
            <a:endParaRPr lang="en-US" sz="3200" dirty="0"/>
          </a:p>
        </p:txBody>
      </p:sp>
    </p:spTree>
    <p:extLst>
      <p:ext uri="{BB962C8B-B14F-4D97-AF65-F5344CB8AC3E}">
        <p14:creationId xmlns:p14="http://schemas.microsoft.com/office/powerpoint/2010/main" val="4100509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 share</a:t>
            </a:r>
            <a:endParaRPr lang="en-US" dirty="0"/>
          </a:p>
        </p:txBody>
      </p:sp>
      <p:sp>
        <p:nvSpPr>
          <p:cNvPr id="3" name="Content Placeholder 2"/>
          <p:cNvSpPr>
            <a:spLocks noGrp="1"/>
          </p:cNvSpPr>
          <p:nvPr>
            <p:ph idx="1"/>
          </p:nvPr>
        </p:nvSpPr>
        <p:spPr>
          <a:xfrm>
            <a:off x="167426" y="2286000"/>
            <a:ext cx="11874320" cy="4023360"/>
          </a:xfrm>
        </p:spPr>
        <p:txBody>
          <a:bodyPr>
            <a:normAutofit/>
          </a:bodyPr>
          <a:lstStyle/>
          <a:p>
            <a:r>
              <a:rPr lang="en-US" sz="3600" dirty="0" smtClean="0"/>
              <a:t>Now that our drawings are complete, we are going to share them.</a:t>
            </a:r>
          </a:p>
          <a:p>
            <a:pPr marL="0" indent="0">
              <a:buNone/>
            </a:pPr>
            <a:endParaRPr lang="en-US" sz="3600" dirty="0" smtClean="0"/>
          </a:p>
          <a:p>
            <a:r>
              <a:rPr lang="en-US" sz="3600" dirty="0" smtClean="0"/>
              <a:t>Discussion Prompt…What happens when you focus on one aspect of your face that displeases you?  Do you feel that it creeps into your head and interferes with your view of yourself?  Why do we not like our looks?</a:t>
            </a:r>
            <a:endParaRPr lang="en-US" sz="3600" dirty="0"/>
          </a:p>
        </p:txBody>
      </p:sp>
    </p:spTree>
    <p:extLst>
      <p:ext uri="{BB962C8B-B14F-4D97-AF65-F5344CB8AC3E}">
        <p14:creationId xmlns:p14="http://schemas.microsoft.com/office/powerpoint/2010/main" val="5520180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Cyrano day 4</a:t>
            </a:r>
            <a:endParaRPr lang="en-US" dirty="0"/>
          </a:p>
        </p:txBody>
      </p:sp>
      <p:sp>
        <p:nvSpPr>
          <p:cNvPr id="3" name="Content Placeholder 2"/>
          <p:cNvSpPr>
            <a:spLocks noGrp="1"/>
          </p:cNvSpPr>
          <p:nvPr>
            <p:ph idx="1"/>
          </p:nvPr>
        </p:nvSpPr>
        <p:spPr>
          <a:xfrm>
            <a:off x="1024128" y="1674254"/>
            <a:ext cx="9720073" cy="4635106"/>
          </a:xfrm>
        </p:spPr>
        <p:txBody>
          <a:bodyPr>
            <a:normAutofit/>
          </a:bodyPr>
          <a:lstStyle/>
          <a:p>
            <a:r>
              <a:rPr lang="en-US" sz="2800" dirty="0" smtClean="0"/>
              <a:t>SWBAT:  experience interacting in a “market place” as different characters as a preview to the opening scene of Cyrano.</a:t>
            </a:r>
          </a:p>
          <a:p>
            <a:endParaRPr lang="en-US" sz="2800" dirty="0"/>
          </a:p>
          <a:p>
            <a:r>
              <a:rPr lang="en-US" sz="2800" dirty="0" smtClean="0"/>
              <a:t>Review pantomime</a:t>
            </a:r>
          </a:p>
          <a:p>
            <a:r>
              <a:rPr lang="en-US" sz="2800" dirty="0" smtClean="0"/>
              <a:t>Scenarios</a:t>
            </a:r>
          </a:p>
          <a:p>
            <a:r>
              <a:rPr lang="en-US" sz="2800" dirty="0" smtClean="0"/>
              <a:t>Begin Act 1</a:t>
            </a:r>
            <a:endParaRPr lang="en-US" sz="2800" dirty="0"/>
          </a:p>
        </p:txBody>
      </p:sp>
    </p:spTree>
    <p:extLst>
      <p:ext uri="{BB962C8B-B14F-4D97-AF65-F5344CB8AC3E}">
        <p14:creationId xmlns:p14="http://schemas.microsoft.com/office/powerpoint/2010/main" val="29816239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Pantomime, Drama, Charades</a:t>
            </a:r>
            <a:endParaRPr lang="en-US" dirty="0"/>
          </a:p>
        </p:txBody>
      </p:sp>
      <p:sp>
        <p:nvSpPr>
          <p:cNvPr id="3" name="Content Placeholder 2"/>
          <p:cNvSpPr>
            <a:spLocks noGrp="1"/>
          </p:cNvSpPr>
          <p:nvPr>
            <p:ph idx="1"/>
          </p:nvPr>
        </p:nvSpPr>
        <p:spPr/>
        <p:txBody>
          <a:bodyPr>
            <a:normAutofit/>
          </a:bodyPr>
          <a:lstStyle/>
          <a:p>
            <a:r>
              <a:rPr lang="en-US" sz="2800" dirty="0" smtClean="0"/>
              <a:t>You will be creating a visual of one of these words in a group.  Make sure that we can clearly see the characteristics of:</a:t>
            </a:r>
          </a:p>
          <a:p>
            <a:pPr lvl="1"/>
            <a:endParaRPr lang="en-US" sz="2400" dirty="0"/>
          </a:p>
          <a:p>
            <a:pPr lvl="1"/>
            <a:r>
              <a:rPr lang="en-US" sz="2800" dirty="0" smtClean="0"/>
              <a:t>Pantomime (group 1)</a:t>
            </a:r>
          </a:p>
          <a:p>
            <a:pPr lvl="1"/>
            <a:r>
              <a:rPr lang="en-US" sz="2800" dirty="0" smtClean="0"/>
              <a:t>Charades (group 2)</a:t>
            </a:r>
          </a:p>
          <a:p>
            <a:pPr lvl="1"/>
            <a:r>
              <a:rPr lang="en-US" sz="2800" dirty="0" smtClean="0"/>
              <a:t>Drama (group 3)</a:t>
            </a:r>
            <a:endParaRPr lang="en-US" sz="2800" dirty="0"/>
          </a:p>
        </p:txBody>
      </p:sp>
    </p:spTree>
    <p:extLst>
      <p:ext uri="{BB962C8B-B14F-4D97-AF65-F5344CB8AC3E}">
        <p14:creationId xmlns:p14="http://schemas.microsoft.com/office/powerpoint/2010/main" val="1830501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Scenarios—You must use pantomime and speaking without embarrassment </a:t>
            </a:r>
            <a:endParaRPr lang="en-US" dirty="0"/>
          </a:p>
        </p:txBody>
      </p:sp>
      <p:sp>
        <p:nvSpPr>
          <p:cNvPr id="3" name="Content Placeholder 2"/>
          <p:cNvSpPr>
            <a:spLocks noGrp="1"/>
          </p:cNvSpPr>
          <p:nvPr>
            <p:ph idx="1"/>
          </p:nvPr>
        </p:nvSpPr>
        <p:spPr/>
        <p:txBody>
          <a:bodyPr>
            <a:normAutofit/>
          </a:bodyPr>
          <a:lstStyle/>
          <a:p>
            <a:r>
              <a:rPr lang="en-US" sz="2400" dirty="0" smtClean="0"/>
              <a:t>1.  a quarrel about a price or quality</a:t>
            </a:r>
          </a:p>
          <a:p>
            <a:r>
              <a:rPr lang="en-US" sz="2400" dirty="0" smtClean="0"/>
              <a:t>2.  suspicion of theft</a:t>
            </a:r>
          </a:p>
          <a:p>
            <a:r>
              <a:rPr lang="en-US" sz="2400" dirty="0" smtClean="0"/>
              <a:t>3.  a very rich person comes to buy</a:t>
            </a:r>
          </a:p>
          <a:p>
            <a:r>
              <a:rPr lang="en-US" sz="2400" dirty="0" smtClean="0"/>
              <a:t>4.  a vendor sells refreshments</a:t>
            </a:r>
            <a:endParaRPr lang="en-US" sz="2400" dirty="0"/>
          </a:p>
        </p:txBody>
      </p:sp>
    </p:spTree>
    <p:extLst>
      <p:ext uri="{BB962C8B-B14F-4D97-AF65-F5344CB8AC3E}">
        <p14:creationId xmlns:p14="http://schemas.microsoft.com/office/powerpoint/2010/main" val="9639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9" y="118169"/>
            <a:ext cx="9720072" cy="1499616"/>
          </a:xfrm>
        </p:spPr>
        <p:txBody>
          <a:bodyPr/>
          <a:lstStyle/>
          <a:p>
            <a:r>
              <a:rPr lang="en-US" dirty="0" smtClean="0"/>
              <a:t>The Characters</a:t>
            </a:r>
            <a:endParaRPr lang="en-US" dirty="0"/>
          </a:p>
        </p:txBody>
      </p:sp>
      <p:sp>
        <p:nvSpPr>
          <p:cNvPr id="3" name="Content Placeholder 2"/>
          <p:cNvSpPr>
            <a:spLocks noGrp="1"/>
          </p:cNvSpPr>
          <p:nvPr>
            <p:ph idx="1"/>
          </p:nvPr>
        </p:nvSpPr>
        <p:spPr>
          <a:xfrm>
            <a:off x="281354" y="1383323"/>
            <a:ext cx="11910646" cy="5474677"/>
          </a:xfrm>
        </p:spPr>
        <p:txBody>
          <a:bodyPr>
            <a:normAutofit/>
          </a:bodyPr>
          <a:lstStyle/>
          <a:p>
            <a:r>
              <a:rPr lang="en-US" sz="2800" dirty="0" smtClean="0"/>
              <a:t>Cyrano de Bergerac</a:t>
            </a:r>
          </a:p>
          <a:p>
            <a:pPr lvl="1"/>
            <a:r>
              <a:rPr lang="en-US" sz="2800" dirty="0" smtClean="0"/>
              <a:t>Brilliant, eloquent, good in a fight, has an abnormally large nose, beautifully gifted in written romance</a:t>
            </a:r>
          </a:p>
          <a:p>
            <a:r>
              <a:rPr lang="en-US" sz="3200" dirty="0" smtClean="0"/>
              <a:t>Baron Christian de </a:t>
            </a:r>
            <a:r>
              <a:rPr lang="en-US" sz="3200" dirty="0" err="1" smtClean="0"/>
              <a:t>Neuvillette</a:t>
            </a:r>
            <a:endParaRPr lang="en-US" sz="3200" dirty="0" smtClean="0"/>
          </a:p>
          <a:p>
            <a:pPr lvl="1"/>
            <a:r>
              <a:rPr lang="en-US" sz="2800" dirty="0" smtClean="0"/>
              <a:t>Foil to Cyrano</a:t>
            </a:r>
          </a:p>
          <a:p>
            <a:pPr lvl="1"/>
            <a:r>
              <a:rPr lang="en-US" sz="2800" dirty="0" smtClean="0"/>
              <a:t>Shallow, inexperienced, not eloquent or intelligent, but really, really good looking</a:t>
            </a:r>
          </a:p>
          <a:p>
            <a:r>
              <a:rPr lang="en-US" sz="3200" dirty="0" smtClean="0"/>
              <a:t>Roxane</a:t>
            </a:r>
          </a:p>
          <a:p>
            <a:pPr lvl="1"/>
            <a:r>
              <a:rPr lang="en-US" sz="2800" dirty="0" smtClean="0"/>
              <a:t>Beautiful, charismatic, distant cousin of Cyrano</a:t>
            </a:r>
          </a:p>
          <a:p>
            <a:pPr lvl="1"/>
            <a:r>
              <a:rPr lang="en-US" sz="2800" dirty="0" smtClean="0"/>
              <a:t>Has known Cyrano her whole life and trusts him completely</a:t>
            </a:r>
          </a:p>
          <a:p>
            <a:pPr lvl="1"/>
            <a:r>
              <a:rPr lang="en-US" sz="2800" dirty="0" smtClean="0"/>
              <a:t>Is unaware of Cyrano’s true feelings</a:t>
            </a:r>
            <a:endParaRPr lang="en-US" sz="2800" dirty="0"/>
          </a:p>
        </p:txBody>
      </p:sp>
    </p:spTree>
    <p:extLst>
      <p:ext uri="{BB962C8B-B14F-4D97-AF65-F5344CB8AC3E}">
        <p14:creationId xmlns:p14="http://schemas.microsoft.com/office/powerpoint/2010/main" val="1545080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Cyrano de </a:t>
            </a:r>
            <a:r>
              <a:rPr lang="en-US" dirty="0" err="1" smtClean="0"/>
              <a:t>bergerac</a:t>
            </a:r>
            <a:endParaRPr lang="en-US" dirty="0"/>
          </a:p>
        </p:txBody>
      </p:sp>
      <p:sp>
        <p:nvSpPr>
          <p:cNvPr id="3" name="Subtitle 2"/>
          <p:cNvSpPr>
            <a:spLocks noGrp="1"/>
          </p:cNvSpPr>
          <p:nvPr>
            <p:ph type="subTitle" idx="1"/>
          </p:nvPr>
        </p:nvSpPr>
        <p:spPr/>
        <p:txBody>
          <a:bodyPr/>
          <a:lstStyle/>
          <a:p>
            <a:r>
              <a:rPr lang="en-US" dirty="0" smtClean="0"/>
              <a:t>Edmond Rostand</a:t>
            </a:r>
          </a:p>
        </p:txBody>
      </p:sp>
    </p:spTree>
    <p:extLst>
      <p:ext uri="{BB962C8B-B14F-4D97-AF65-F5344CB8AC3E}">
        <p14:creationId xmlns:p14="http://schemas.microsoft.com/office/powerpoint/2010/main" val="4447414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98585"/>
            <a:ext cx="9720073" cy="5910775"/>
          </a:xfrm>
        </p:spPr>
        <p:txBody>
          <a:bodyPr>
            <a:normAutofit/>
          </a:bodyPr>
          <a:lstStyle/>
          <a:p>
            <a:r>
              <a:rPr lang="en-US" sz="3200" dirty="0" smtClean="0"/>
              <a:t>Count de </a:t>
            </a:r>
            <a:r>
              <a:rPr lang="en-US" sz="3200" dirty="0" err="1" smtClean="0"/>
              <a:t>Guiche</a:t>
            </a:r>
            <a:endParaRPr lang="en-US" sz="3200" dirty="0" smtClean="0"/>
          </a:p>
          <a:p>
            <a:pPr lvl="1"/>
            <a:r>
              <a:rPr lang="en-US" sz="2800" dirty="0" smtClean="0"/>
              <a:t>A confusing character</a:t>
            </a:r>
          </a:p>
          <a:p>
            <a:pPr lvl="1"/>
            <a:r>
              <a:rPr lang="en-US" sz="2800" dirty="0" smtClean="0"/>
              <a:t>A villain who fights with Cyrano</a:t>
            </a:r>
          </a:p>
          <a:p>
            <a:r>
              <a:rPr lang="en-US" sz="3200" dirty="0" smtClean="0"/>
              <a:t>Ragueneau</a:t>
            </a:r>
          </a:p>
          <a:p>
            <a:pPr lvl="1"/>
            <a:r>
              <a:rPr lang="en-US" sz="2800" dirty="0" smtClean="0"/>
              <a:t>Has many different jobs</a:t>
            </a:r>
          </a:p>
          <a:p>
            <a:pPr lvl="1"/>
            <a:r>
              <a:rPr lang="en-US" sz="2800" dirty="0" smtClean="0"/>
              <a:t>The pastry chef</a:t>
            </a:r>
          </a:p>
          <a:p>
            <a:r>
              <a:rPr lang="en-US" sz="3200" dirty="0" smtClean="0"/>
              <a:t>Viscount de </a:t>
            </a:r>
            <a:r>
              <a:rPr lang="en-US" sz="3200" dirty="0" err="1" smtClean="0"/>
              <a:t>Valvert</a:t>
            </a:r>
            <a:endParaRPr lang="en-US" sz="3200" dirty="0" smtClean="0"/>
          </a:p>
          <a:p>
            <a:pPr lvl="1"/>
            <a:r>
              <a:rPr lang="en-US" sz="2800" dirty="0" smtClean="0"/>
              <a:t>Nobleman who tries to date Roxane on behalf of Count de </a:t>
            </a:r>
            <a:r>
              <a:rPr lang="en-US" sz="2800" dirty="0" err="1" smtClean="0"/>
              <a:t>Guiche</a:t>
            </a:r>
            <a:r>
              <a:rPr lang="en-US" sz="2800" dirty="0" smtClean="0"/>
              <a:t> because de </a:t>
            </a:r>
            <a:r>
              <a:rPr lang="en-US" sz="2800" dirty="0" err="1" smtClean="0"/>
              <a:t>Guiche</a:t>
            </a:r>
            <a:r>
              <a:rPr lang="en-US" sz="2800" dirty="0" smtClean="0"/>
              <a:t> is unable to date her himself because he is engaged to someone else</a:t>
            </a:r>
          </a:p>
          <a:p>
            <a:pPr lvl="1"/>
            <a:r>
              <a:rPr lang="en-US" sz="2800" dirty="0" smtClean="0"/>
              <a:t>Rude, spiteful, proud</a:t>
            </a:r>
            <a:endParaRPr lang="en-US" sz="2800" dirty="0"/>
          </a:p>
        </p:txBody>
      </p:sp>
    </p:spTree>
    <p:extLst>
      <p:ext uri="{BB962C8B-B14F-4D97-AF65-F5344CB8AC3E}">
        <p14:creationId xmlns:p14="http://schemas.microsoft.com/office/powerpoint/2010/main" val="3494536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328246"/>
            <a:ext cx="9720073" cy="6529754"/>
          </a:xfrm>
        </p:spPr>
        <p:txBody>
          <a:bodyPr>
            <a:normAutofit/>
          </a:bodyPr>
          <a:lstStyle/>
          <a:p>
            <a:r>
              <a:rPr lang="en-US" sz="3200" dirty="0" smtClean="0"/>
              <a:t>Le Bret</a:t>
            </a:r>
          </a:p>
          <a:p>
            <a:pPr lvl="1"/>
            <a:r>
              <a:rPr lang="en-US" sz="2800" dirty="0" smtClean="0"/>
              <a:t>Close friend and fellow soldier of Cyrano</a:t>
            </a:r>
          </a:p>
          <a:p>
            <a:r>
              <a:rPr lang="en-US" sz="3200" dirty="0" smtClean="0"/>
              <a:t>Captain Carbon de Castel-</a:t>
            </a:r>
            <a:r>
              <a:rPr lang="en-US" sz="3200" dirty="0" err="1" smtClean="0"/>
              <a:t>Jaloux</a:t>
            </a:r>
            <a:endParaRPr lang="en-US" sz="3200" dirty="0" smtClean="0"/>
          </a:p>
          <a:p>
            <a:pPr lvl="1"/>
            <a:r>
              <a:rPr lang="en-US" sz="2800" dirty="0" smtClean="0"/>
              <a:t>Captain in the cadets</a:t>
            </a:r>
          </a:p>
          <a:p>
            <a:r>
              <a:rPr lang="en-US" sz="3200" dirty="0" err="1" smtClean="0"/>
              <a:t>Ligniere</a:t>
            </a:r>
            <a:endParaRPr lang="en-US" sz="3200" dirty="0" smtClean="0"/>
          </a:p>
          <a:p>
            <a:pPr lvl="1"/>
            <a:r>
              <a:rPr lang="en-US" sz="2800" dirty="0" smtClean="0"/>
              <a:t>Old drunkard who knows everyone’s name and secrets</a:t>
            </a:r>
          </a:p>
          <a:p>
            <a:r>
              <a:rPr lang="en-US" sz="3200" dirty="0" smtClean="0"/>
              <a:t>The Marquises</a:t>
            </a:r>
          </a:p>
          <a:p>
            <a:pPr lvl="1"/>
            <a:r>
              <a:rPr lang="en-US" sz="2800" dirty="0" smtClean="0"/>
              <a:t>Noblemen</a:t>
            </a:r>
          </a:p>
          <a:p>
            <a:r>
              <a:rPr lang="en-US" sz="3200" dirty="0" smtClean="0"/>
              <a:t>Montfleury</a:t>
            </a:r>
          </a:p>
          <a:p>
            <a:pPr lvl="1"/>
            <a:r>
              <a:rPr lang="en-US" sz="2800" dirty="0" smtClean="0"/>
              <a:t>Talentless actor </a:t>
            </a:r>
          </a:p>
          <a:p>
            <a:r>
              <a:rPr lang="en-US" sz="3200" dirty="0" smtClean="0"/>
              <a:t>Bellerose</a:t>
            </a:r>
          </a:p>
          <a:p>
            <a:pPr lvl="1"/>
            <a:r>
              <a:rPr lang="en-US" sz="2800" dirty="0" smtClean="0"/>
              <a:t>Hotel employee where the play is being performed</a:t>
            </a:r>
          </a:p>
          <a:p>
            <a:endParaRPr lang="en-US" sz="3200" dirty="0" smtClean="0"/>
          </a:p>
        </p:txBody>
      </p:sp>
    </p:spTree>
    <p:extLst>
      <p:ext uri="{BB962C8B-B14F-4D97-AF65-F5344CB8AC3E}">
        <p14:creationId xmlns:p14="http://schemas.microsoft.com/office/powerpoint/2010/main" val="25723504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790" y="0"/>
            <a:ext cx="9720073" cy="6858000"/>
          </a:xfrm>
        </p:spPr>
        <p:txBody>
          <a:bodyPr>
            <a:normAutofit fontScale="92500" lnSpcReduction="20000"/>
          </a:bodyPr>
          <a:lstStyle/>
          <a:p>
            <a:r>
              <a:rPr lang="en-US" sz="3200" dirty="0" err="1" smtClean="0"/>
              <a:t>Cuigy</a:t>
            </a:r>
            <a:r>
              <a:rPr lang="en-US" sz="3200" dirty="0" smtClean="0"/>
              <a:t>, </a:t>
            </a:r>
            <a:r>
              <a:rPr lang="en-US" sz="3200" dirty="0" err="1" smtClean="0"/>
              <a:t>Brissaillem</a:t>
            </a:r>
            <a:r>
              <a:rPr lang="en-US" sz="3200" dirty="0" smtClean="0"/>
              <a:t>, Bore, Flower Girl, Trooper</a:t>
            </a:r>
          </a:p>
          <a:p>
            <a:pPr lvl="1"/>
            <a:r>
              <a:rPr lang="en-US" sz="3200" dirty="0" smtClean="0"/>
              <a:t>People who are at the play</a:t>
            </a:r>
          </a:p>
          <a:p>
            <a:r>
              <a:rPr lang="en-US" sz="3200" dirty="0" smtClean="0"/>
              <a:t>Sister Martha, Mother Marguerite, Sister Claire</a:t>
            </a:r>
          </a:p>
          <a:p>
            <a:pPr lvl="1"/>
            <a:r>
              <a:rPr lang="en-US" sz="2800" dirty="0" smtClean="0"/>
              <a:t>Nuns at the convent</a:t>
            </a:r>
          </a:p>
          <a:p>
            <a:r>
              <a:rPr lang="en-US" sz="3200" dirty="0" smtClean="0"/>
              <a:t>Musketeers</a:t>
            </a:r>
          </a:p>
          <a:p>
            <a:pPr lvl="1"/>
            <a:r>
              <a:rPr lang="en-US" sz="2800" dirty="0" smtClean="0"/>
              <a:t>Soldiers</a:t>
            </a:r>
          </a:p>
          <a:p>
            <a:r>
              <a:rPr lang="en-US" sz="3200" dirty="0" smtClean="0"/>
              <a:t>Balthazar Bara</a:t>
            </a:r>
          </a:p>
          <a:p>
            <a:pPr lvl="1"/>
            <a:r>
              <a:rPr lang="en-US" sz="2800" dirty="0" smtClean="0"/>
              <a:t>Author of the play that Cyrano is watching in Act I</a:t>
            </a:r>
          </a:p>
          <a:p>
            <a:r>
              <a:rPr lang="en-US" sz="3200" dirty="0" smtClean="0"/>
              <a:t>Duenna</a:t>
            </a:r>
          </a:p>
          <a:p>
            <a:pPr lvl="1"/>
            <a:r>
              <a:rPr lang="en-US" sz="2800" dirty="0" smtClean="0"/>
              <a:t>Roxane’s nurse</a:t>
            </a:r>
          </a:p>
          <a:p>
            <a:r>
              <a:rPr lang="en-US" sz="3200" dirty="0" smtClean="0"/>
              <a:t>Lise</a:t>
            </a:r>
          </a:p>
          <a:p>
            <a:pPr lvl="1"/>
            <a:r>
              <a:rPr lang="en-US" sz="2800" dirty="0" err="1" smtClean="0"/>
              <a:t>Ragueneau’s</a:t>
            </a:r>
            <a:r>
              <a:rPr lang="en-US" sz="2800" dirty="0" smtClean="0"/>
              <a:t> wife</a:t>
            </a:r>
          </a:p>
          <a:p>
            <a:r>
              <a:rPr lang="en-US" sz="3200" dirty="0" smtClean="0"/>
              <a:t>Cardinal Richelieu</a:t>
            </a:r>
          </a:p>
          <a:p>
            <a:pPr lvl="1"/>
            <a:r>
              <a:rPr lang="en-US" sz="2800" dirty="0" smtClean="0"/>
              <a:t>Advisor to the French King</a:t>
            </a:r>
          </a:p>
          <a:p>
            <a:pPr lvl="1"/>
            <a:r>
              <a:rPr lang="en-US" sz="2800" dirty="0" smtClean="0"/>
              <a:t>Most powerful person in France</a:t>
            </a:r>
          </a:p>
          <a:p>
            <a:pPr lvl="1"/>
            <a:r>
              <a:rPr lang="en-US" sz="2800" dirty="0" smtClean="0"/>
              <a:t>De </a:t>
            </a:r>
            <a:r>
              <a:rPr lang="en-US" sz="2800" dirty="0" err="1" smtClean="0"/>
              <a:t>Guiche’s</a:t>
            </a:r>
            <a:r>
              <a:rPr lang="en-US" sz="2800" dirty="0" smtClean="0"/>
              <a:t> uncle</a:t>
            </a:r>
          </a:p>
          <a:p>
            <a:pPr lvl="1"/>
            <a:endParaRPr lang="en-US" sz="2800" dirty="0" smtClean="0"/>
          </a:p>
          <a:p>
            <a:pPr lvl="1"/>
            <a:endParaRPr lang="en-US" sz="2400" dirty="0" smtClean="0"/>
          </a:p>
          <a:p>
            <a:endParaRPr lang="en-US" sz="3200" dirty="0"/>
          </a:p>
        </p:txBody>
      </p:sp>
    </p:spTree>
    <p:extLst>
      <p:ext uri="{BB962C8B-B14F-4D97-AF65-F5344CB8AC3E}">
        <p14:creationId xmlns:p14="http://schemas.microsoft.com/office/powerpoint/2010/main" val="933613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 Scene I parts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8756196"/>
              </p:ext>
            </p:extLst>
          </p:nvPr>
        </p:nvGraphicFramePr>
        <p:xfrm>
          <a:off x="1023938" y="747713"/>
          <a:ext cx="9720262" cy="4572000"/>
        </p:xfrm>
        <a:graphic>
          <a:graphicData uri="http://schemas.openxmlformats.org/drawingml/2006/table">
            <a:tbl>
              <a:tblPr firstRow="1" bandRow="1">
                <a:tableStyleId>{5940675A-B579-460E-94D1-54222C63F5DA}</a:tableStyleId>
              </a:tblPr>
              <a:tblGrid>
                <a:gridCol w="6484445"/>
                <a:gridCol w="3235817"/>
              </a:tblGrid>
              <a:tr h="370840">
                <a:tc>
                  <a:txBody>
                    <a:bodyPr/>
                    <a:lstStyle/>
                    <a:p>
                      <a:r>
                        <a:rPr lang="en-US" sz="2800" dirty="0" smtClean="0"/>
                        <a:t>Doorkeeper/Card player/2</a:t>
                      </a:r>
                      <a:r>
                        <a:rPr lang="en-US" sz="2800" baseline="30000" dirty="0" smtClean="0"/>
                        <a:t>nd</a:t>
                      </a:r>
                      <a:r>
                        <a:rPr lang="en-US" sz="2800" dirty="0" smtClean="0"/>
                        <a:t> Page</a:t>
                      </a:r>
                    </a:p>
                  </a:txBody>
                  <a:tcPr/>
                </a:tc>
                <a:tc>
                  <a:txBody>
                    <a:bodyPr/>
                    <a:lstStyle/>
                    <a:p>
                      <a:r>
                        <a:rPr lang="en-US" sz="2800" dirty="0" smtClean="0"/>
                        <a:t>Melanie</a:t>
                      </a:r>
                      <a:endParaRPr lang="en-US" sz="2800" dirty="0"/>
                    </a:p>
                  </a:txBody>
                  <a:tcPr/>
                </a:tc>
              </a:tr>
              <a:tr h="370840">
                <a:tc>
                  <a:txBody>
                    <a:bodyPr/>
                    <a:lstStyle/>
                    <a:p>
                      <a:r>
                        <a:rPr lang="en-US" sz="2800" dirty="0" smtClean="0"/>
                        <a:t>(First) Cavalier/Flower Girl/Third Page</a:t>
                      </a:r>
                      <a:endParaRPr lang="en-US" sz="2800" dirty="0"/>
                    </a:p>
                  </a:txBody>
                  <a:tcPr/>
                </a:tc>
                <a:tc>
                  <a:txBody>
                    <a:bodyPr/>
                    <a:lstStyle/>
                    <a:p>
                      <a:r>
                        <a:rPr lang="en-US" sz="2800" dirty="0" smtClean="0"/>
                        <a:t>Abby</a:t>
                      </a:r>
                      <a:endParaRPr lang="en-US" sz="2800" dirty="0"/>
                    </a:p>
                  </a:txBody>
                  <a:tcPr/>
                </a:tc>
              </a:tr>
              <a:tr h="370840">
                <a:tc>
                  <a:txBody>
                    <a:bodyPr/>
                    <a:lstStyle/>
                    <a:p>
                      <a:r>
                        <a:rPr lang="en-US" sz="2800" dirty="0" smtClean="0"/>
                        <a:t>Second Cavalier/A Man/Spectator</a:t>
                      </a:r>
                      <a:endParaRPr lang="en-US" sz="2800" dirty="0"/>
                    </a:p>
                  </a:txBody>
                  <a:tcPr/>
                </a:tc>
                <a:tc>
                  <a:txBody>
                    <a:bodyPr/>
                    <a:lstStyle/>
                    <a:p>
                      <a:r>
                        <a:rPr lang="en-US" sz="2800" dirty="0" smtClean="0"/>
                        <a:t>Christian</a:t>
                      </a:r>
                      <a:endParaRPr lang="en-US" sz="2800" dirty="0"/>
                    </a:p>
                  </a:txBody>
                  <a:tcPr/>
                </a:tc>
              </a:tr>
              <a:tr h="370840">
                <a:tc>
                  <a:txBody>
                    <a:bodyPr/>
                    <a:lstStyle/>
                    <a:p>
                      <a:r>
                        <a:rPr lang="en-US" sz="2800" dirty="0" smtClean="0"/>
                        <a:t>(First) (A) Lackey/Burgher/Another Marquis</a:t>
                      </a:r>
                      <a:endParaRPr lang="en-US" sz="2800" dirty="0"/>
                    </a:p>
                  </a:txBody>
                  <a:tcPr/>
                </a:tc>
                <a:tc>
                  <a:txBody>
                    <a:bodyPr/>
                    <a:lstStyle/>
                    <a:p>
                      <a:r>
                        <a:rPr lang="en-US" sz="2800" dirty="0" err="1" smtClean="0"/>
                        <a:t>Aleksis</a:t>
                      </a:r>
                      <a:endParaRPr lang="en-US" sz="2800" dirty="0"/>
                    </a:p>
                  </a:txBody>
                  <a:tcPr/>
                </a:tc>
              </a:tr>
              <a:tr h="370840">
                <a:tc>
                  <a:txBody>
                    <a:bodyPr/>
                    <a:lstStyle/>
                    <a:p>
                      <a:r>
                        <a:rPr lang="en-US" sz="2800" dirty="0" smtClean="0"/>
                        <a:t>Second (Another) Lackey/Another</a:t>
                      </a:r>
                      <a:r>
                        <a:rPr lang="en-US" sz="2800" baseline="0" dirty="0" smtClean="0"/>
                        <a:t> Man</a:t>
                      </a:r>
                      <a:endParaRPr lang="en-US" sz="2800" dirty="0"/>
                    </a:p>
                  </a:txBody>
                  <a:tcPr/>
                </a:tc>
                <a:tc>
                  <a:txBody>
                    <a:bodyPr/>
                    <a:lstStyle/>
                    <a:p>
                      <a:r>
                        <a:rPr lang="en-US" sz="2800" dirty="0" smtClean="0"/>
                        <a:t>Luehrs</a:t>
                      </a:r>
                      <a:endParaRPr lang="en-US" sz="2800" dirty="0"/>
                    </a:p>
                  </a:txBody>
                  <a:tcPr/>
                </a:tc>
              </a:tr>
              <a:tr h="370840">
                <a:tc>
                  <a:txBody>
                    <a:bodyPr/>
                    <a:lstStyle/>
                    <a:p>
                      <a:r>
                        <a:rPr lang="en-US" sz="2800" dirty="0" smtClean="0"/>
                        <a:t>Guardsman/Young Man/Marquis</a:t>
                      </a:r>
                      <a:endParaRPr lang="en-US" sz="2800" dirty="0"/>
                    </a:p>
                  </a:txBody>
                  <a:tcPr/>
                </a:tc>
                <a:tc>
                  <a:txBody>
                    <a:bodyPr/>
                    <a:lstStyle/>
                    <a:p>
                      <a:r>
                        <a:rPr lang="en-US" sz="2800" dirty="0" smtClean="0"/>
                        <a:t>Shelby</a:t>
                      </a:r>
                      <a:endParaRPr lang="en-US" sz="2800" dirty="0"/>
                    </a:p>
                  </a:txBody>
                  <a:tcPr/>
                </a:tc>
              </a:tr>
              <a:tr h="370840">
                <a:tc>
                  <a:txBody>
                    <a:bodyPr/>
                    <a:lstStyle/>
                    <a:p>
                      <a:r>
                        <a:rPr lang="en-US" sz="2800" dirty="0" smtClean="0"/>
                        <a:t>Fencer/Thief/Refreshment Girl</a:t>
                      </a:r>
                      <a:endParaRPr lang="en-US" sz="2800" dirty="0"/>
                    </a:p>
                  </a:txBody>
                  <a:tcPr/>
                </a:tc>
                <a:tc>
                  <a:txBody>
                    <a:bodyPr/>
                    <a:lstStyle/>
                    <a:p>
                      <a:r>
                        <a:rPr lang="en-US" sz="2800" dirty="0" smtClean="0"/>
                        <a:t>Jake</a:t>
                      </a:r>
                      <a:endParaRPr lang="en-US" sz="2800" dirty="0"/>
                    </a:p>
                  </a:txBody>
                  <a:tcPr/>
                </a:tc>
              </a:tr>
              <a:tr h="370840">
                <a:tc>
                  <a:txBody>
                    <a:bodyPr/>
                    <a:lstStyle/>
                    <a:p>
                      <a:r>
                        <a:rPr lang="en-US" sz="2800" dirty="0" smtClean="0"/>
                        <a:t>First (A) Page/Voice</a:t>
                      </a:r>
                      <a:r>
                        <a:rPr lang="en-US" sz="2800" baseline="0" dirty="0" smtClean="0"/>
                        <a:t> from the Upper Gallery/</a:t>
                      </a:r>
                      <a:r>
                        <a:rPr lang="en-US" sz="2800" baseline="0" dirty="0" err="1" smtClean="0"/>
                        <a:t>Cuigy</a:t>
                      </a:r>
                      <a:endParaRPr lang="en-US" sz="2800" dirty="0"/>
                    </a:p>
                  </a:txBody>
                  <a:tcPr/>
                </a:tc>
                <a:tc>
                  <a:txBody>
                    <a:bodyPr/>
                    <a:lstStyle/>
                    <a:p>
                      <a:r>
                        <a:rPr lang="en-US" sz="2800" dirty="0" smtClean="0"/>
                        <a:t>Savannah</a:t>
                      </a:r>
                      <a:endParaRPr lang="en-US" sz="2800" dirty="0"/>
                    </a:p>
                  </a:txBody>
                  <a:tcPr/>
                </a:tc>
              </a:tr>
            </a:tbl>
          </a:graphicData>
        </a:graphic>
      </p:graphicFrame>
    </p:spTree>
    <p:extLst>
      <p:ext uri="{BB962C8B-B14F-4D97-AF65-F5344CB8AC3E}">
        <p14:creationId xmlns:p14="http://schemas.microsoft.com/office/powerpoint/2010/main" val="2631764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12519"/>
          </a:xfrm>
        </p:spPr>
        <p:txBody>
          <a:bodyPr>
            <a:normAutofit fontScale="90000"/>
          </a:bodyPr>
          <a:lstStyle/>
          <a:p>
            <a:r>
              <a:rPr lang="en-US" dirty="0" smtClean="0"/>
              <a:t>Act I Scene 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2158367"/>
              </p:ext>
            </p:extLst>
          </p:nvPr>
        </p:nvGraphicFramePr>
        <p:xfrm>
          <a:off x="1023938" y="1307205"/>
          <a:ext cx="9720262" cy="4145280"/>
        </p:xfrm>
        <a:graphic>
          <a:graphicData uri="http://schemas.openxmlformats.org/drawingml/2006/table">
            <a:tbl>
              <a:tblPr firstRow="1" bandRow="1">
                <a:tableStyleId>{5940675A-B579-460E-94D1-54222C63F5DA}</a:tableStyleId>
              </a:tblPr>
              <a:tblGrid>
                <a:gridCol w="4860131"/>
                <a:gridCol w="4860131"/>
              </a:tblGrid>
              <a:tr h="370840">
                <a:tc>
                  <a:txBody>
                    <a:bodyPr/>
                    <a:lstStyle/>
                    <a:p>
                      <a:r>
                        <a:rPr lang="en-US" sz="2800" dirty="0" err="1" smtClean="0"/>
                        <a:t>Cuigy</a:t>
                      </a:r>
                      <a:r>
                        <a:rPr lang="en-US" sz="2800" dirty="0" smtClean="0"/>
                        <a:t>/Young</a:t>
                      </a:r>
                      <a:r>
                        <a:rPr lang="en-US" sz="2800" baseline="0" dirty="0" smtClean="0"/>
                        <a:t> Man</a:t>
                      </a:r>
                      <a:endParaRPr lang="en-US" sz="2800" dirty="0"/>
                    </a:p>
                  </a:txBody>
                  <a:tcPr/>
                </a:tc>
                <a:tc>
                  <a:txBody>
                    <a:bodyPr/>
                    <a:lstStyle/>
                    <a:p>
                      <a:r>
                        <a:rPr lang="en-US" sz="2800" dirty="0" err="1" smtClean="0"/>
                        <a:t>Aleksis</a:t>
                      </a:r>
                      <a:endParaRPr lang="en-US" sz="2800" dirty="0"/>
                    </a:p>
                  </a:txBody>
                  <a:tcPr/>
                </a:tc>
              </a:tr>
              <a:tr h="370840">
                <a:tc>
                  <a:txBody>
                    <a:bodyPr/>
                    <a:lstStyle/>
                    <a:p>
                      <a:r>
                        <a:rPr lang="en-US" sz="2800" dirty="0" smtClean="0"/>
                        <a:t>Brissaille</a:t>
                      </a:r>
                      <a:endParaRPr lang="en-US" sz="2800" dirty="0"/>
                    </a:p>
                  </a:txBody>
                  <a:tcPr/>
                </a:tc>
                <a:tc>
                  <a:txBody>
                    <a:bodyPr/>
                    <a:lstStyle/>
                    <a:p>
                      <a:r>
                        <a:rPr lang="en-US" sz="2800" dirty="0" smtClean="0"/>
                        <a:t>Melanie</a:t>
                      </a:r>
                      <a:endParaRPr lang="en-US" sz="2800" dirty="0"/>
                    </a:p>
                  </a:txBody>
                  <a:tcPr/>
                </a:tc>
              </a:tr>
              <a:tr h="370840">
                <a:tc>
                  <a:txBody>
                    <a:bodyPr/>
                    <a:lstStyle/>
                    <a:p>
                      <a:r>
                        <a:rPr lang="en-US" sz="2800" dirty="0" err="1" smtClean="0"/>
                        <a:t>Ligniere</a:t>
                      </a:r>
                      <a:r>
                        <a:rPr lang="en-US" sz="2800" dirty="0" smtClean="0"/>
                        <a:t>/Burgher</a:t>
                      </a:r>
                      <a:endParaRPr lang="en-US" sz="2800" dirty="0"/>
                    </a:p>
                  </a:txBody>
                  <a:tcPr/>
                </a:tc>
                <a:tc>
                  <a:txBody>
                    <a:bodyPr/>
                    <a:lstStyle/>
                    <a:p>
                      <a:r>
                        <a:rPr lang="en-US" sz="2800" dirty="0" smtClean="0"/>
                        <a:t>Abby</a:t>
                      </a:r>
                      <a:endParaRPr lang="en-US" sz="2800" dirty="0"/>
                    </a:p>
                  </a:txBody>
                  <a:tcPr/>
                </a:tc>
              </a:tr>
              <a:tr h="370840">
                <a:tc>
                  <a:txBody>
                    <a:bodyPr/>
                    <a:lstStyle/>
                    <a:p>
                      <a:r>
                        <a:rPr lang="en-US" sz="2800" dirty="0" smtClean="0"/>
                        <a:t>Crowd/Ragueneau</a:t>
                      </a:r>
                      <a:endParaRPr lang="en-US" sz="2800" dirty="0"/>
                    </a:p>
                  </a:txBody>
                  <a:tcPr/>
                </a:tc>
                <a:tc>
                  <a:txBody>
                    <a:bodyPr/>
                    <a:lstStyle/>
                    <a:p>
                      <a:r>
                        <a:rPr lang="en-US" sz="2800" dirty="0" smtClean="0"/>
                        <a:t>Savannah</a:t>
                      </a:r>
                      <a:endParaRPr lang="en-US" sz="2800" dirty="0"/>
                    </a:p>
                  </a:txBody>
                  <a:tcPr/>
                </a:tc>
              </a:tr>
              <a:tr h="370840">
                <a:tc>
                  <a:txBody>
                    <a:bodyPr/>
                    <a:lstStyle/>
                    <a:p>
                      <a:r>
                        <a:rPr lang="en-US" sz="2800" dirty="0" smtClean="0"/>
                        <a:t>First Marquis/Le Bret</a:t>
                      </a:r>
                      <a:endParaRPr lang="en-US" sz="2800" dirty="0"/>
                    </a:p>
                  </a:txBody>
                  <a:tcPr/>
                </a:tc>
                <a:tc>
                  <a:txBody>
                    <a:bodyPr/>
                    <a:lstStyle/>
                    <a:p>
                      <a:r>
                        <a:rPr lang="en-US" sz="2800" dirty="0" smtClean="0"/>
                        <a:t>Shelby</a:t>
                      </a:r>
                      <a:endParaRPr lang="en-US" sz="2800" dirty="0"/>
                    </a:p>
                  </a:txBody>
                  <a:tcPr/>
                </a:tc>
              </a:tr>
              <a:tr h="370840">
                <a:tc>
                  <a:txBody>
                    <a:bodyPr/>
                    <a:lstStyle/>
                    <a:p>
                      <a:r>
                        <a:rPr lang="en-US" sz="2800" dirty="0" smtClean="0"/>
                        <a:t>Christian</a:t>
                      </a:r>
                      <a:endParaRPr lang="en-US" sz="2800" dirty="0"/>
                    </a:p>
                  </a:txBody>
                  <a:tcPr/>
                </a:tc>
                <a:tc>
                  <a:txBody>
                    <a:bodyPr/>
                    <a:lstStyle/>
                    <a:p>
                      <a:r>
                        <a:rPr lang="en-US" sz="2800" dirty="0" smtClean="0"/>
                        <a:t>Christian</a:t>
                      </a:r>
                      <a:endParaRPr lang="en-US" sz="2800" dirty="0"/>
                    </a:p>
                  </a:txBody>
                  <a:tcPr/>
                </a:tc>
              </a:tr>
              <a:tr h="370840">
                <a:tc>
                  <a:txBody>
                    <a:bodyPr/>
                    <a:lstStyle/>
                    <a:p>
                      <a:r>
                        <a:rPr lang="en-US" sz="2800" dirty="0" smtClean="0"/>
                        <a:t>Refreshment Girl</a:t>
                      </a:r>
                      <a:endParaRPr lang="en-US" sz="2800" dirty="0"/>
                    </a:p>
                  </a:txBody>
                  <a:tcPr/>
                </a:tc>
                <a:tc>
                  <a:txBody>
                    <a:bodyPr/>
                    <a:lstStyle/>
                    <a:p>
                      <a:r>
                        <a:rPr lang="en-US" sz="2800" dirty="0" smtClean="0"/>
                        <a:t>Jake</a:t>
                      </a:r>
                      <a:endParaRPr lang="en-US" sz="2800" dirty="0"/>
                    </a:p>
                  </a:txBody>
                  <a:tcPr/>
                </a:tc>
              </a:tr>
              <a:tr h="370840">
                <a:tc>
                  <a:txBody>
                    <a:bodyPr/>
                    <a:lstStyle/>
                    <a:p>
                      <a:r>
                        <a:rPr lang="en-US" sz="2800" dirty="0" smtClean="0"/>
                        <a:t>Violist/2</a:t>
                      </a:r>
                      <a:r>
                        <a:rPr lang="en-US" sz="2800" baseline="30000" dirty="0" smtClean="0"/>
                        <a:t>nd</a:t>
                      </a:r>
                      <a:r>
                        <a:rPr lang="en-US" sz="2800" dirty="0" smtClean="0"/>
                        <a:t> Marquis</a:t>
                      </a:r>
                      <a:endParaRPr lang="en-US" sz="2800" dirty="0"/>
                    </a:p>
                  </a:txBody>
                  <a:tcPr/>
                </a:tc>
                <a:tc>
                  <a:txBody>
                    <a:bodyPr/>
                    <a:lstStyle/>
                    <a:p>
                      <a:r>
                        <a:rPr lang="en-US" sz="2800" dirty="0" smtClean="0"/>
                        <a:t>Luehrs</a:t>
                      </a:r>
                      <a:endParaRPr lang="en-US" sz="2800" dirty="0"/>
                    </a:p>
                  </a:txBody>
                  <a:tcPr/>
                </a:tc>
              </a:tr>
            </a:tbl>
          </a:graphicData>
        </a:graphic>
      </p:graphicFrame>
    </p:spTree>
    <p:extLst>
      <p:ext uri="{BB962C8B-B14F-4D97-AF65-F5344CB8AC3E}">
        <p14:creationId xmlns:p14="http://schemas.microsoft.com/office/powerpoint/2010/main" val="1180500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419336"/>
          </a:xfrm>
        </p:spPr>
        <p:txBody>
          <a:bodyPr>
            <a:normAutofit fontScale="90000"/>
          </a:bodyPr>
          <a:lstStyle/>
          <a:p>
            <a:r>
              <a:rPr lang="en-US" dirty="0" smtClean="0"/>
              <a:t>Act I scene iii</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699252007"/>
              </p:ext>
            </p:extLst>
          </p:nvPr>
        </p:nvGraphicFramePr>
        <p:xfrm>
          <a:off x="1023938" y="1307205"/>
          <a:ext cx="9720262" cy="4572000"/>
        </p:xfrm>
        <a:graphic>
          <a:graphicData uri="http://schemas.openxmlformats.org/drawingml/2006/table">
            <a:tbl>
              <a:tblPr firstRow="1" bandRow="1">
                <a:tableStyleId>{5940675A-B579-460E-94D1-54222C63F5DA}</a:tableStyleId>
              </a:tblPr>
              <a:tblGrid>
                <a:gridCol w="4860131"/>
                <a:gridCol w="4860131"/>
              </a:tblGrid>
              <a:tr h="370840">
                <a:tc>
                  <a:txBody>
                    <a:bodyPr/>
                    <a:lstStyle/>
                    <a:p>
                      <a:r>
                        <a:rPr lang="en-US" sz="2800" dirty="0" smtClean="0"/>
                        <a:t>First (A) Marquis/Montfleury</a:t>
                      </a:r>
                      <a:endParaRPr lang="en-US" sz="2800" dirty="0"/>
                    </a:p>
                  </a:txBody>
                  <a:tcPr/>
                </a:tc>
                <a:tc>
                  <a:txBody>
                    <a:bodyPr/>
                    <a:lstStyle/>
                    <a:p>
                      <a:r>
                        <a:rPr lang="en-US" sz="2800" dirty="0" smtClean="0"/>
                        <a:t>Melanie</a:t>
                      </a:r>
                      <a:endParaRPr lang="en-US" sz="2800" dirty="0"/>
                    </a:p>
                  </a:txBody>
                  <a:tcPr/>
                </a:tc>
              </a:tr>
              <a:tr h="370840">
                <a:tc>
                  <a:txBody>
                    <a:bodyPr/>
                    <a:lstStyle/>
                    <a:p>
                      <a:r>
                        <a:rPr lang="en-US" sz="2800" dirty="0" smtClean="0"/>
                        <a:t>2</a:t>
                      </a:r>
                      <a:r>
                        <a:rPr lang="en-US" sz="2800" baseline="30000" dirty="0" smtClean="0"/>
                        <a:t>nd</a:t>
                      </a:r>
                      <a:r>
                        <a:rPr lang="en-US" sz="2800" baseline="0" dirty="0" smtClean="0"/>
                        <a:t> (Another) Marquis/</a:t>
                      </a:r>
                      <a:r>
                        <a:rPr lang="en-US" sz="2800" baseline="0" dirty="0" err="1" smtClean="0"/>
                        <a:t>Cuigy</a:t>
                      </a:r>
                      <a:endParaRPr lang="en-US" sz="2800" dirty="0"/>
                    </a:p>
                  </a:txBody>
                  <a:tcPr/>
                </a:tc>
                <a:tc>
                  <a:txBody>
                    <a:bodyPr/>
                    <a:lstStyle/>
                    <a:p>
                      <a:r>
                        <a:rPr lang="en-US" sz="2800" dirty="0" smtClean="0"/>
                        <a:t>Shelby</a:t>
                      </a:r>
                      <a:endParaRPr lang="en-US" sz="2800" dirty="0"/>
                    </a:p>
                  </a:txBody>
                  <a:tcPr/>
                </a:tc>
              </a:tr>
              <a:tr h="370840">
                <a:tc>
                  <a:txBody>
                    <a:bodyPr/>
                    <a:lstStyle/>
                    <a:p>
                      <a:r>
                        <a:rPr lang="en-US" sz="2800" dirty="0" smtClean="0"/>
                        <a:t>De </a:t>
                      </a:r>
                      <a:r>
                        <a:rPr lang="en-US" sz="2800" dirty="0" err="1" smtClean="0"/>
                        <a:t>Guiche</a:t>
                      </a:r>
                      <a:endParaRPr lang="en-US" sz="2800" dirty="0"/>
                    </a:p>
                  </a:txBody>
                  <a:tcPr/>
                </a:tc>
                <a:tc>
                  <a:txBody>
                    <a:bodyPr/>
                    <a:lstStyle/>
                    <a:p>
                      <a:r>
                        <a:rPr lang="en-US" sz="2800" dirty="0" smtClean="0"/>
                        <a:t>Abby</a:t>
                      </a:r>
                      <a:endParaRPr lang="en-US" sz="2800" dirty="0"/>
                    </a:p>
                  </a:txBody>
                  <a:tcPr/>
                </a:tc>
              </a:tr>
              <a:tr h="370840">
                <a:tc>
                  <a:txBody>
                    <a:bodyPr/>
                    <a:lstStyle/>
                    <a:p>
                      <a:r>
                        <a:rPr lang="en-US" sz="2800" dirty="0" smtClean="0"/>
                        <a:t>Christian</a:t>
                      </a:r>
                      <a:endParaRPr lang="en-US" sz="2800" dirty="0"/>
                    </a:p>
                  </a:txBody>
                  <a:tcPr/>
                </a:tc>
                <a:tc>
                  <a:txBody>
                    <a:bodyPr/>
                    <a:lstStyle/>
                    <a:p>
                      <a:r>
                        <a:rPr lang="en-US" sz="2800" dirty="0" smtClean="0"/>
                        <a:t>Christian</a:t>
                      </a:r>
                      <a:endParaRPr lang="en-US" sz="2800" dirty="0"/>
                    </a:p>
                  </a:txBody>
                  <a:tcPr/>
                </a:tc>
              </a:tr>
              <a:tr h="370840">
                <a:tc>
                  <a:txBody>
                    <a:bodyPr/>
                    <a:lstStyle/>
                    <a:p>
                      <a:r>
                        <a:rPr lang="en-US" sz="2800" dirty="0" smtClean="0"/>
                        <a:t>Thief/Le Bret</a:t>
                      </a:r>
                      <a:endParaRPr lang="en-US" sz="2800" dirty="0"/>
                    </a:p>
                  </a:txBody>
                  <a:tcPr/>
                </a:tc>
                <a:tc>
                  <a:txBody>
                    <a:bodyPr/>
                    <a:lstStyle/>
                    <a:p>
                      <a:r>
                        <a:rPr lang="en-US" sz="2800" dirty="0" smtClean="0"/>
                        <a:t>Jake</a:t>
                      </a:r>
                      <a:endParaRPr lang="en-US" sz="2800" dirty="0"/>
                    </a:p>
                  </a:txBody>
                  <a:tcPr/>
                </a:tc>
              </a:tr>
              <a:tr h="370840">
                <a:tc>
                  <a:txBody>
                    <a:bodyPr/>
                    <a:lstStyle/>
                    <a:p>
                      <a:r>
                        <a:rPr lang="en-US" sz="2800" dirty="0" smtClean="0"/>
                        <a:t>Crowd/Joyous</a:t>
                      </a:r>
                      <a:r>
                        <a:rPr lang="en-US" sz="2800" baseline="0" dirty="0" smtClean="0"/>
                        <a:t> Shouts/Laughter/Murmurs/Voice</a:t>
                      </a:r>
                      <a:endParaRPr lang="en-US" sz="2800" dirty="0"/>
                    </a:p>
                  </a:txBody>
                  <a:tcPr/>
                </a:tc>
                <a:tc>
                  <a:txBody>
                    <a:bodyPr/>
                    <a:lstStyle/>
                    <a:p>
                      <a:r>
                        <a:rPr lang="en-US" sz="2800" dirty="0" smtClean="0"/>
                        <a:t>Luehrs</a:t>
                      </a:r>
                      <a:endParaRPr lang="en-US" sz="2800" dirty="0"/>
                    </a:p>
                  </a:txBody>
                  <a:tcPr/>
                </a:tc>
              </a:tr>
              <a:tr h="370840">
                <a:tc>
                  <a:txBody>
                    <a:bodyPr/>
                    <a:lstStyle/>
                    <a:p>
                      <a:r>
                        <a:rPr lang="en-US" sz="2800" dirty="0" smtClean="0"/>
                        <a:t>Burgher/Cyrano</a:t>
                      </a:r>
                      <a:endParaRPr lang="en-US" sz="2800" dirty="0"/>
                    </a:p>
                  </a:txBody>
                  <a:tcPr/>
                </a:tc>
                <a:tc>
                  <a:txBody>
                    <a:bodyPr/>
                    <a:lstStyle/>
                    <a:p>
                      <a:r>
                        <a:rPr lang="en-US" sz="2800" dirty="0" err="1" smtClean="0"/>
                        <a:t>Aleksis</a:t>
                      </a:r>
                      <a:endParaRPr lang="en-US" sz="2800" dirty="0"/>
                    </a:p>
                  </a:txBody>
                  <a:tcPr/>
                </a:tc>
              </a:tr>
              <a:tr h="370840">
                <a:tc>
                  <a:txBody>
                    <a:bodyPr/>
                    <a:lstStyle/>
                    <a:p>
                      <a:r>
                        <a:rPr lang="en-US" sz="2800" dirty="0" smtClean="0"/>
                        <a:t>Spectator/Ragueneau</a:t>
                      </a:r>
                      <a:endParaRPr lang="en-US" sz="2800" dirty="0"/>
                    </a:p>
                  </a:txBody>
                  <a:tcPr/>
                </a:tc>
                <a:tc>
                  <a:txBody>
                    <a:bodyPr/>
                    <a:lstStyle/>
                    <a:p>
                      <a:r>
                        <a:rPr lang="en-US" sz="2800" dirty="0" smtClean="0"/>
                        <a:t>Savannah</a:t>
                      </a:r>
                      <a:endParaRPr lang="en-US" sz="2800" dirty="0"/>
                    </a:p>
                  </a:txBody>
                  <a:tcPr/>
                </a:tc>
              </a:tr>
            </a:tbl>
          </a:graphicData>
        </a:graphic>
      </p:graphicFrame>
    </p:spTree>
    <p:extLst>
      <p:ext uri="{BB962C8B-B14F-4D97-AF65-F5344CB8AC3E}">
        <p14:creationId xmlns:p14="http://schemas.microsoft.com/office/powerpoint/2010/main" val="25684104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380699"/>
          </a:xfrm>
        </p:spPr>
        <p:txBody>
          <a:bodyPr>
            <a:normAutofit fontScale="90000"/>
          </a:bodyPr>
          <a:lstStyle/>
          <a:p>
            <a:r>
              <a:rPr lang="en-US" dirty="0" smtClean="0"/>
              <a:t>Act I scene 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1850417"/>
              </p:ext>
            </p:extLst>
          </p:nvPr>
        </p:nvGraphicFramePr>
        <p:xfrm>
          <a:off x="-2" y="1307205"/>
          <a:ext cx="12054626" cy="5478473"/>
        </p:xfrm>
        <a:graphic>
          <a:graphicData uri="http://schemas.openxmlformats.org/drawingml/2006/table">
            <a:tbl>
              <a:tblPr firstRow="1" bandRow="1">
                <a:tableStyleId>{5940675A-B579-460E-94D1-54222C63F5DA}</a:tableStyleId>
              </a:tblPr>
              <a:tblGrid>
                <a:gridCol w="7688689"/>
                <a:gridCol w="4365937"/>
              </a:tblGrid>
              <a:tr h="875220">
                <a:tc>
                  <a:txBody>
                    <a:bodyPr/>
                    <a:lstStyle/>
                    <a:p>
                      <a:r>
                        <a:rPr lang="en-US" sz="2800" dirty="0" smtClean="0"/>
                        <a:t>Montfleury/Nobleman/Meddler/</a:t>
                      </a:r>
                    </a:p>
                    <a:p>
                      <a:r>
                        <a:rPr lang="en-US" sz="2800" dirty="0" err="1" smtClean="0"/>
                        <a:t>Muskateer</a:t>
                      </a:r>
                      <a:endParaRPr lang="en-US" sz="2800" dirty="0"/>
                    </a:p>
                  </a:txBody>
                  <a:tcPr/>
                </a:tc>
                <a:tc>
                  <a:txBody>
                    <a:bodyPr/>
                    <a:lstStyle/>
                    <a:p>
                      <a:r>
                        <a:rPr lang="en-US" sz="2800" dirty="0" smtClean="0"/>
                        <a:t>Melanie</a:t>
                      </a:r>
                      <a:endParaRPr lang="en-US" sz="2800" dirty="0"/>
                    </a:p>
                  </a:txBody>
                  <a:tcPr/>
                </a:tc>
              </a:tr>
              <a:tr h="479959">
                <a:tc>
                  <a:txBody>
                    <a:bodyPr/>
                    <a:lstStyle/>
                    <a:p>
                      <a:r>
                        <a:rPr lang="en-US" sz="2800" dirty="0" smtClean="0"/>
                        <a:t>A (The) (All) Marquis/Page/Le</a:t>
                      </a:r>
                      <a:r>
                        <a:rPr lang="en-US" sz="2800" baseline="0" dirty="0" smtClean="0"/>
                        <a:t> Bret</a:t>
                      </a:r>
                      <a:endParaRPr lang="en-US" sz="2800" dirty="0"/>
                    </a:p>
                  </a:txBody>
                  <a:tcPr/>
                </a:tc>
                <a:tc>
                  <a:txBody>
                    <a:bodyPr/>
                    <a:lstStyle/>
                    <a:p>
                      <a:r>
                        <a:rPr lang="en-US" sz="2800" dirty="0" smtClean="0"/>
                        <a:t>Shelby</a:t>
                      </a:r>
                      <a:endParaRPr lang="en-US" sz="2800" dirty="0"/>
                    </a:p>
                  </a:txBody>
                  <a:tcPr/>
                </a:tc>
              </a:tr>
              <a:tr h="479959">
                <a:tc>
                  <a:txBody>
                    <a:bodyPr/>
                    <a:lstStyle/>
                    <a:p>
                      <a:r>
                        <a:rPr lang="en-US" sz="2800" dirty="0" smtClean="0"/>
                        <a:t>Cyrano</a:t>
                      </a:r>
                      <a:endParaRPr lang="en-US" sz="2800" dirty="0"/>
                    </a:p>
                  </a:txBody>
                  <a:tcPr/>
                </a:tc>
                <a:tc>
                  <a:txBody>
                    <a:bodyPr/>
                    <a:lstStyle/>
                    <a:p>
                      <a:r>
                        <a:rPr lang="en-US" sz="2800" dirty="0" err="1" smtClean="0"/>
                        <a:t>Aleksis</a:t>
                      </a:r>
                      <a:endParaRPr lang="en-US" sz="2800" dirty="0"/>
                    </a:p>
                  </a:txBody>
                  <a:tcPr/>
                </a:tc>
              </a:tr>
              <a:tr h="875220">
                <a:tc>
                  <a:txBody>
                    <a:bodyPr/>
                    <a:lstStyle/>
                    <a:p>
                      <a:r>
                        <a:rPr lang="en-US" sz="2800" dirty="0" smtClean="0"/>
                        <a:t>(Another) Voices (All</a:t>
                      </a:r>
                      <a:r>
                        <a:rPr lang="en-US" sz="2800" baseline="0" dirty="0" smtClean="0"/>
                        <a:t> of them)/</a:t>
                      </a:r>
                      <a:r>
                        <a:rPr lang="en-US" sz="2800" baseline="0" dirty="0" err="1" smtClean="0"/>
                        <a:t>Valvert</a:t>
                      </a:r>
                      <a:r>
                        <a:rPr lang="en-US" sz="2800" baseline="0" dirty="0" smtClean="0"/>
                        <a:t>/Doorkeeper</a:t>
                      </a:r>
                      <a:endParaRPr lang="en-US" sz="2800" dirty="0"/>
                    </a:p>
                  </a:txBody>
                  <a:tcPr/>
                </a:tc>
                <a:tc>
                  <a:txBody>
                    <a:bodyPr/>
                    <a:lstStyle/>
                    <a:p>
                      <a:r>
                        <a:rPr lang="en-US" sz="2800" dirty="0" smtClean="0"/>
                        <a:t>Luehrs</a:t>
                      </a:r>
                      <a:endParaRPr lang="en-US" sz="2800" dirty="0"/>
                    </a:p>
                  </a:txBody>
                  <a:tcPr/>
                </a:tc>
              </a:tr>
              <a:tr h="479959">
                <a:tc>
                  <a:txBody>
                    <a:bodyPr/>
                    <a:lstStyle/>
                    <a:p>
                      <a:r>
                        <a:rPr lang="en-US" sz="2800" dirty="0" smtClean="0"/>
                        <a:t>Crowd/Boxes/Ragueneau</a:t>
                      </a:r>
                      <a:endParaRPr lang="en-US" sz="2800" dirty="0"/>
                    </a:p>
                  </a:txBody>
                  <a:tcPr/>
                </a:tc>
                <a:tc>
                  <a:txBody>
                    <a:bodyPr/>
                    <a:lstStyle/>
                    <a:p>
                      <a:r>
                        <a:rPr lang="en-US" sz="2800" dirty="0" smtClean="0"/>
                        <a:t>Jake</a:t>
                      </a:r>
                      <a:endParaRPr lang="en-US" sz="2800" dirty="0"/>
                    </a:p>
                  </a:txBody>
                  <a:tcPr/>
                </a:tc>
              </a:tr>
              <a:tr h="598553">
                <a:tc>
                  <a:txBody>
                    <a:bodyPr/>
                    <a:lstStyle/>
                    <a:p>
                      <a:r>
                        <a:rPr lang="en-US" sz="2800" dirty="0" smtClean="0"/>
                        <a:t>Audience/Bellerose/Light</a:t>
                      </a:r>
                      <a:r>
                        <a:rPr lang="en-US" sz="2800" baseline="0" dirty="0" smtClean="0"/>
                        <a:t> Horseman/</a:t>
                      </a:r>
                      <a:r>
                        <a:rPr lang="en-US" sz="2800" baseline="0" dirty="0" err="1" smtClean="0"/>
                        <a:t>Cuigy</a:t>
                      </a:r>
                      <a:endParaRPr lang="en-US" sz="2800" dirty="0"/>
                    </a:p>
                  </a:txBody>
                  <a:tcPr/>
                </a:tc>
                <a:tc>
                  <a:txBody>
                    <a:bodyPr/>
                    <a:lstStyle/>
                    <a:p>
                      <a:r>
                        <a:rPr lang="en-US" sz="2800" dirty="0" smtClean="0"/>
                        <a:t>Christian</a:t>
                      </a:r>
                      <a:endParaRPr lang="en-US" sz="2800" dirty="0"/>
                    </a:p>
                  </a:txBody>
                  <a:tcPr/>
                </a:tc>
              </a:tr>
              <a:tr h="560460">
                <a:tc>
                  <a:txBody>
                    <a:bodyPr/>
                    <a:lstStyle/>
                    <a:p>
                      <a:r>
                        <a:rPr lang="en-US" sz="2800" dirty="0" smtClean="0"/>
                        <a:t>(Young and Old)</a:t>
                      </a:r>
                      <a:r>
                        <a:rPr lang="en-US" sz="2800" baseline="0" dirty="0" smtClean="0"/>
                        <a:t> </a:t>
                      </a:r>
                      <a:r>
                        <a:rPr lang="en-US" sz="2800" dirty="0" smtClean="0"/>
                        <a:t>Burgher/Young</a:t>
                      </a:r>
                      <a:r>
                        <a:rPr lang="en-US" sz="2800" baseline="0" dirty="0" smtClean="0"/>
                        <a:t> Man/De </a:t>
                      </a:r>
                      <a:r>
                        <a:rPr lang="en-US" sz="2800" baseline="0" dirty="0" err="1" smtClean="0"/>
                        <a:t>Guiche</a:t>
                      </a:r>
                      <a:endParaRPr lang="en-US" sz="2800" dirty="0"/>
                    </a:p>
                  </a:txBody>
                  <a:tcPr/>
                </a:tc>
                <a:tc>
                  <a:txBody>
                    <a:bodyPr/>
                    <a:lstStyle/>
                    <a:p>
                      <a:r>
                        <a:rPr lang="en-US" sz="2800" dirty="0" smtClean="0"/>
                        <a:t>Abby</a:t>
                      </a:r>
                      <a:endParaRPr lang="en-US" sz="2800" dirty="0"/>
                    </a:p>
                  </a:txBody>
                  <a:tcPr/>
                </a:tc>
              </a:tr>
              <a:tr h="479959">
                <a:tc>
                  <a:txBody>
                    <a:bodyPr/>
                    <a:lstStyle/>
                    <a:p>
                      <a:r>
                        <a:rPr lang="en-US" sz="2800" dirty="0" smtClean="0"/>
                        <a:t>Lady/</a:t>
                      </a:r>
                      <a:r>
                        <a:rPr lang="en-US" sz="2800" dirty="0" err="1" smtClean="0"/>
                        <a:t>Jodelet</a:t>
                      </a:r>
                      <a:r>
                        <a:rPr lang="en-US" sz="2800" dirty="0" smtClean="0"/>
                        <a:t>/Lady Intellectuals/Woman/Refreshment Girl</a:t>
                      </a:r>
                      <a:endParaRPr lang="en-US" sz="2800" dirty="0"/>
                    </a:p>
                  </a:txBody>
                  <a:tcPr/>
                </a:tc>
                <a:tc>
                  <a:txBody>
                    <a:bodyPr/>
                    <a:lstStyle/>
                    <a:p>
                      <a:r>
                        <a:rPr lang="en-US" sz="2800" dirty="0" smtClean="0"/>
                        <a:t>Savannah</a:t>
                      </a:r>
                      <a:endParaRPr lang="en-US" sz="2800" dirty="0"/>
                    </a:p>
                  </a:txBody>
                  <a:tcPr/>
                </a:tc>
              </a:tr>
            </a:tbl>
          </a:graphicData>
        </a:graphic>
      </p:graphicFrame>
    </p:spTree>
    <p:extLst>
      <p:ext uri="{BB962C8B-B14F-4D97-AF65-F5344CB8AC3E}">
        <p14:creationId xmlns:p14="http://schemas.microsoft.com/office/powerpoint/2010/main" val="31331975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689792"/>
          </a:xfrm>
        </p:spPr>
        <p:txBody>
          <a:bodyPr>
            <a:normAutofit fontScale="90000"/>
          </a:bodyPr>
          <a:lstStyle/>
          <a:p>
            <a:r>
              <a:rPr lang="en-US" dirty="0" smtClean="0"/>
              <a:t>Act I scene 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0166435"/>
              </p:ext>
            </p:extLst>
          </p:nvPr>
        </p:nvGraphicFramePr>
        <p:xfrm>
          <a:off x="1023938" y="1307205"/>
          <a:ext cx="9720262" cy="1554480"/>
        </p:xfrm>
        <a:graphic>
          <a:graphicData uri="http://schemas.openxmlformats.org/drawingml/2006/table">
            <a:tbl>
              <a:tblPr firstRow="1" bandRow="1">
                <a:tableStyleId>{5940675A-B579-460E-94D1-54222C63F5DA}</a:tableStyleId>
              </a:tblPr>
              <a:tblGrid>
                <a:gridCol w="4860131"/>
                <a:gridCol w="4860131"/>
              </a:tblGrid>
              <a:tr h="370840">
                <a:tc>
                  <a:txBody>
                    <a:bodyPr/>
                    <a:lstStyle/>
                    <a:p>
                      <a:r>
                        <a:rPr lang="en-US" sz="2800" dirty="0" smtClean="0"/>
                        <a:t>Cyrano</a:t>
                      </a:r>
                      <a:endParaRPr lang="en-US" sz="2800" dirty="0"/>
                    </a:p>
                  </a:txBody>
                  <a:tcPr/>
                </a:tc>
                <a:tc>
                  <a:txBody>
                    <a:bodyPr/>
                    <a:lstStyle/>
                    <a:p>
                      <a:r>
                        <a:rPr lang="en-US" sz="2800" dirty="0" err="1" smtClean="0"/>
                        <a:t>Aleksis</a:t>
                      </a:r>
                      <a:endParaRPr lang="en-US" sz="2800" dirty="0"/>
                    </a:p>
                  </a:txBody>
                  <a:tcPr/>
                </a:tc>
              </a:tr>
              <a:tr h="370840">
                <a:tc>
                  <a:txBody>
                    <a:bodyPr/>
                    <a:lstStyle/>
                    <a:p>
                      <a:r>
                        <a:rPr lang="en-US" sz="2800" dirty="0" smtClean="0"/>
                        <a:t>Le Bret</a:t>
                      </a:r>
                      <a:endParaRPr lang="en-US" sz="2800" dirty="0"/>
                    </a:p>
                  </a:txBody>
                  <a:tcPr/>
                </a:tc>
                <a:tc>
                  <a:txBody>
                    <a:bodyPr/>
                    <a:lstStyle/>
                    <a:p>
                      <a:r>
                        <a:rPr lang="en-US" sz="2800" dirty="0" smtClean="0"/>
                        <a:t>Jake</a:t>
                      </a:r>
                      <a:endParaRPr lang="en-US" sz="2800" dirty="0"/>
                    </a:p>
                  </a:txBody>
                  <a:tcPr/>
                </a:tc>
              </a:tr>
              <a:tr h="370840">
                <a:tc>
                  <a:txBody>
                    <a:bodyPr/>
                    <a:lstStyle/>
                    <a:p>
                      <a:r>
                        <a:rPr lang="en-US" sz="2800" dirty="0" smtClean="0"/>
                        <a:t>Doorkeeper</a:t>
                      </a:r>
                      <a:endParaRPr lang="en-US" sz="2800" dirty="0"/>
                    </a:p>
                  </a:txBody>
                  <a:tcPr/>
                </a:tc>
                <a:tc>
                  <a:txBody>
                    <a:bodyPr/>
                    <a:lstStyle/>
                    <a:p>
                      <a:r>
                        <a:rPr lang="en-US" sz="2800" dirty="0" smtClean="0"/>
                        <a:t>Christian</a:t>
                      </a:r>
                      <a:endParaRPr lang="en-US" sz="2800" dirty="0"/>
                    </a:p>
                  </a:txBody>
                  <a:tcPr/>
                </a:tc>
              </a:tr>
            </a:tbl>
          </a:graphicData>
        </a:graphic>
      </p:graphicFrame>
    </p:spTree>
    <p:extLst>
      <p:ext uri="{BB962C8B-B14F-4D97-AF65-F5344CB8AC3E}">
        <p14:creationId xmlns:p14="http://schemas.microsoft.com/office/powerpoint/2010/main" val="40411641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73883"/>
          </a:xfrm>
        </p:spPr>
        <p:txBody>
          <a:bodyPr>
            <a:normAutofit fontScale="90000"/>
          </a:bodyPr>
          <a:lstStyle/>
          <a:p>
            <a:r>
              <a:rPr lang="en-US" dirty="0" smtClean="0"/>
              <a:t>Act I scene VI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568725"/>
              </p:ext>
            </p:extLst>
          </p:nvPr>
        </p:nvGraphicFramePr>
        <p:xfrm>
          <a:off x="882270" y="1255690"/>
          <a:ext cx="9720262" cy="1036320"/>
        </p:xfrm>
        <a:graphic>
          <a:graphicData uri="http://schemas.openxmlformats.org/drawingml/2006/table">
            <a:tbl>
              <a:tblPr firstRow="1" bandRow="1">
                <a:tableStyleId>{5940675A-B579-460E-94D1-54222C63F5DA}</a:tableStyleId>
              </a:tblPr>
              <a:tblGrid>
                <a:gridCol w="4860131"/>
                <a:gridCol w="4860131"/>
              </a:tblGrid>
              <a:tr h="370840">
                <a:tc>
                  <a:txBody>
                    <a:bodyPr/>
                    <a:lstStyle/>
                    <a:p>
                      <a:r>
                        <a:rPr lang="en-US" sz="2800" dirty="0" smtClean="0"/>
                        <a:t>Duenna</a:t>
                      </a:r>
                      <a:endParaRPr lang="en-US" sz="2800" dirty="0"/>
                    </a:p>
                  </a:txBody>
                  <a:tcPr/>
                </a:tc>
                <a:tc>
                  <a:txBody>
                    <a:bodyPr/>
                    <a:lstStyle/>
                    <a:p>
                      <a:r>
                        <a:rPr lang="en-US" sz="2800" dirty="0" smtClean="0"/>
                        <a:t>Melanie</a:t>
                      </a:r>
                      <a:endParaRPr lang="en-US" sz="2800" dirty="0"/>
                    </a:p>
                  </a:txBody>
                  <a:tcPr/>
                </a:tc>
              </a:tr>
              <a:tr h="370840">
                <a:tc>
                  <a:txBody>
                    <a:bodyPr/>
                    <a:lstStyle/>
                    <a:p>
                      <a:r>
                        <a:rPr lang="en-US" sz="2800" dirty="0" smtClean="0"/>
                        <a:t>Cyrano</a:t>
                      </a:r>
                      <a:endParaRPr lang="en-US" sz="2800" dirty="0"/>
                    </a:p>
                  </a:txBody>
                  <a:tcPr/>
                </a:tc>
                <a:tc>
                  <a:txBody>
                    <a:bodyPr/>
                    <a:lstStyle/>
                    <a:p>
                      <a:r>
                        <a:rPr lang="en-US" sz="2800" dirty="0" err="1" smtClean="0"/>
                        <a:t>Aleksis</a:t>
                      </a:r>
                      <a:endParaRPr lang="en-US" sz="2800" dirty="0"/>
                    </a:p>
                  </a:txBody>
                  <a:tcPr/>
                </a:tc>
              </a:tr>
            </a:tbl>
          </a:graphicData>
        </a:graphic>
      </p:graphicFrame>
    </p:spTree>
    <p:extLst>
      <p:ext uri="{BB962C8B-B14F-4D97-AF65-F5344CB8AC3E}">
        <p14:creationId xmlns:p14="http://schemas.microsoft.com/office/powerpoint/2010/main" val="17232876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662489"/>
            <a:ext cx="9720072" cy="638277"/>
          </a:xfrm>
        </p:spPr>
        <p:txBody>
          <a:bodyPr>
            <a:normAutofit fontScale="90000"/>
          </a:bodyPr>
          <a:lstStyle/>
          <a:p>
            <a:r>
              <a:rPr lang="en-US" dirty="0" smtClean="0"/>
              <a:t>Act I scene vii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6478960"/>
              </p:ext>
            </p:extLst>
          </p:nvPr>
        </p:nvGraphicFramePr>
        <p:xfrm>
          <a:off x="1024128" y="1397357"/>
          <a:ext cx="9720262" cy="4145280"/>
        </p:xfrm>
        <a:graphic>
          <a:graphicData uri="http://schemas.openxmlformats.org/drawingml/2006/table">
            <a:tbl>
              <a:tblPr firstRow="1" bandRow="1">
                <a:tableStyleId>{5940675A-B579-460E-94D1-54222C63F5DA}</a:tableStyleId>
              </a:tblPr>
              <a:tblGrid>
                <a:gridCol w="4860131"/>
                <a:gridCol w="4860131"/>
              </a:tblGrid>
              <a:tr h="370840">
                <a:tc>
                  <a:txBody>
                    <a:bodyPr/>
                    <a:lstStyle/>
                    <a:p>
                      <a:r>
                        <a:rPr lang="en-US" sz="2800" dirty="0" smtClean="0"/>
                        <a:t>Cyrano</a:t>
                      </a:r>
                      <a:endParaRPr lang="en-US" sz="2800" dirty="0"/>
                    </a:p>
                  </a:txBody>
                  <a:tcPr/>
                </a:tc>
                <a:tc>
                  <a:txBody>
                    <a:bodyPr/>
                    <a:lstStyle/>
                    <a:p>
                      <a:r>
                        <a:rPr lang="en-US" sz="2800" dirty="0" err="1" smtClean="0"/>
                        <a:t>Aleksis</a:t>
                      </a:r>
                      <a:endParaRPr lang="en-US" sz="2800" dirty="0"/>
                    </a:p>
                  </a:txBody>
                  <a:tcPr/>
                </a:tc>
              </a:tr>
              <a:tr h="370840">
                <a:tc>
                  <a:txBody>
                    <a:bodyPr/>
                    <a:lstStyle/>
                    <a:p>
                      <a:r>
                        <a:rPr lang="en-US" sz="2800" dirty="0" smtClean="0"/>
                        <a:t>Le</a:t>
                      </a:r>
                      <a:r>
                        <a:rPr lang="en-US" sz="2800" baseline="0" dirty="0" smtClean="0"/>
                        <a:t> Bret</a:t>
                      </a:r>
                      <a:endParaRPr lang="en-US" sz="2800" dirty="0"/>
                    </a:p>
                  </a:txBody>
                  <a:tcPr/>
                </a:tc>
                <a:tc>
                  <a:txBody>
                    <a:bodyPr/>
                    <a:lstStyle/>
                    <a:p>
                      <a:r>
                        <a:rPr lang="en-US" sz="2800" dirty="0" smtClean="0"/>
                        <a:t>Jake</a:t>
                      </a:r>
                      <a:endParaRPr lang="en-US" sz="2800" dirty="0"/>
                    </a:p>
                  </a:txBody>
                  <a:tcPr/>
                </a:tc>
              </a:tr>
              <a:tr h="370840">
                <a:tc>
                  <a:txBody>
                    <a:bodyPr/>
                    <a:lstStyle/>
                    <a:p>
                      <a:r>
                        <a:rPr lang="en-US" sz="2800" dirty="0" smtClean="0"/>
                        <a:t>Voice/Third Actress</a:t>
                      </a:r>
                      <a:endParaRPr lang="en-US" sz="2800" dirty="0"/>
                    </a:p>
                  </a:txBody>
                  <a:tcPr/>
                </a:tc>
                <a:tc>
                  <a:txBody>
                    <a:bodyPr/>
                    <a:lstStyle/>
                    <a:p>
                      <a:r>
                        <a:rPr lang="en-US" sz="2800" dirty="0" smtClean="0"/>
                        <a:t>Savannah</a:t>
                      </a:r>
                      <a:endParaRPr lang="en-US" sz="2800" dirty="0"/>
                    </a:p>
                  </a:txBody>
                  <a:tcPr/>
                </a:tc>
              </a:tr>
              <a:tr h="370840">
                <a:tc>
                  <a:txBody>
                    <a:bodyPr/>
                    <a:lstStyle/>
                    <a:p>
                      <a:r>
                        <a:rPr lang="en-US" sz="2800" dirty="0" err="1" smtClean="0"/>
                        <a:t>Cuigy</a:t>
                      </a:r>
                      <a:endParaRPr lang="en-US" sz="2800" dirty="0"/>
                    </a:p>
                  </a:txBody>
                  <a:tcPr/>
                </a:tc>
                <a:tc>
                  <a:txBody>
                    <a:bodyPr/>
                    <a:lstStyle/>
                    <a:p>
                      <a:r>
                        <a:rPr lang="en-US" sz="2800" dirty="0" smtClean="0"/>
                        <a:t>Christian</a:t>
                      </a:r>
                      <a:endParaRPr lang="en-US" sz="2800" dirty="0"/>
                    </a:p>
                  </a:txBody>
                  <a:tcPr/>
                </a:tc>
              </a:tr>
              <a:tr h="370840">
                <a:tc>
                  <a:txBody>
                    <a:bodyPr/>
                    <a:lstStyle/>
                    <a:p>
                      <a:r>
                        <a:rPr lang="en-US" sz="2800" dirty="0" smtClean="0"/>
                        <a:t>Brissaille</a:t>
                      </a:r>
                      <a:endParaRPr lang="en-US" sz="2800" dirty="0"/>
                    </a:p>
                  </a:txBody>
                  <a:tcPr/>
                </a:tc>
                <a:tc>
                  <a:txBody>
                    <a:bodyPr/>
                    <a:lstStyle/>
                    <a:p>
                      <a:r>
                        <a:rPr lang="en-US" sz="2800" dirty="0" smtClean="0"/>
                        <a:t>Melanie</a:t>
                      </a:r>
                      <a:endParaRPr lang="en-US" sz="2800" dirty="0"/>
                    </a:p>
                  </a:txBody>
                  <a:tcPr/>
                </a:tc>
              </a:tr>
              <a:tr h="370840">
                <a:tc>
                  <a:txBody>
                    <a:bodyPr/>
                    <a:lstStyle/>
                    <a:p>
                      <a:r>
                        <a:rPr lang="en-US" sz="2800" dirty="0" err="1" smtClean="0"/>
                        <a:t>Ligniere</a:t>
                      </a:r>
                      <a:endParaRPr lang="en-US" sz="2800" dirty="0"/>
                    </a:p>
                  </a:txBody>
                  <a:tcPr/>
                </a:tc>
                <a:tc>
                  <a:txBody>
                    <a:bodyPr/>
                    <a:lstStyle/>
                    <a:p>
                      <a:r>
                        <a:rPr lang="en-US" sz="2800" dirty="0" smtClean="0"/>
                        <a:t>Abby</a:t>
                      </a:r>
                      <a:endParaRPr lang="en-US" sz="2800" dirty="0"/>
                    </a:p>
                  </a:txBody>
                  <a:tcPr/>
                </a:tc>
              </a:tr>
              <a:tr h="370840">
                <a:tc>
                  <a:txBody>
                    <a:bodyPr/>
                    <a:lstStyle/>
                    <a:p>
                      <a:r>
                        <a:rPr lang="en-US" sz="2800" dirty="0" smtClean="0"/>
                        <a:t>Actress/</a:t>
                      </a:r>
                      <a:r>
                        <a:rPr lang="en-US" sz="2800" dirty="0" err="1" smtClean="0"/>
                        <a:t>Jodelet</a:t>
                      </a:r>
                      <a:endParaRPr lang="en-US" sz="2800" dirty="0"/>
                    </a:p>
                  </a:txBody>
                  <a:tcPr/>
                </a:tc>
                <a:tc>
                  <a:txBody>
                    <a:bodyPr/>
                    <a:lstStyle/>
                    <a:p>
                      <a:r>
                        <a:rPr lang="en-US" sz="2800" dirty="0" smtClean="0"/>
                        <a:t>Shelby</a:t>
                      </a:r>
                      <a:endParaRPr lang="en-US" sz="2800" dirty="0"/>
                    </a:p>
                  </a:txBody>
                  <a:tcPr/>
                </a:tc>
              </a:tr>
              <a:tr h="370840">
                <a:tc>
                  <a:txBody>
                    <a:bodyPr/>
                    <a:lstStyle/>
                    <a:p>
                      <a:r>
                        <a:rPr lang="en-US" sz="2800" dirty="0" smtClean="0"/>
                        <a:t>Another Actress</a:t>
                      </a:r>
                      <a:endParaRPr lang="en-US" sz="2800" dirty="0"/>
                    </a:p>
                  </a:txBody>
                  <a:tcPr/>
                </a:tc>
                <a:tc>
                  <a:txBody>
                    <a:bodyPr/>
                    <a:lstStyle/>
                    <a:p>
                      <a:r>
                        <a:rPr lang="en-US" sz="2800" dirty="0" smtClean="0"/>
                        <a:t>Luehrs</a:t>
                      </a:r>
                      <a:endParaRPr lang="en-US" sz="2800" dirty="0"/>
                    </a:p>
                  </a:txBody>
                  <a:tcPr/>
                </a:tc>
              </a:tr>
            </a:tbl>
          </a:graphicData>
        </a:graphic>
      </p:graphicFrame>
    </p:spTree>
    <p:extLst>
      <p:ext uri="{BB962C8B-B14F-4D97-AF65-F5344CB8AC3E}">
        <p14:creationId xmlns:p14="http://schemas.microsoft.com/office/powerpoint/2010/main" val="4020179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Edmond </a:t>
            </a:r>
            <a:r>
              <a:rPr lang="en-US" dirty="0" err="1" smtClean="0"/>
              <a:t>rostand</a:t>
            </a:r>
            <a:endParaRPr lang="en-US" dirty="0"/>
          </a:p>
        </p:txBody>
      </p:sp>
      <p:pic>
        <p:nvPicPr>
          <p:cNvPr id="4"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58219" y="2640012"/>
            <a:ext cx="2286000" cy="3314700"/>
          </a:xfrm>
        </p:spPr>
      </p:pic>
      <p:sp>
        <p:nvSpPr>
          <p:cNvPr id="5" name="Content Placeholder 4"/>
          <p:cNvSpPr>
            <a:spLocks noGrp="1"/>
          </p:cNvSpPr>
          <p:nvPr>
            <p:ph sz="half" idx="2"/>
          </p:nvPr>
        </p:nvSpPr>
        <p:spPr>
          <a:xfrm>
            <a:off x="5989320" y="862885"/>
            <a:ext cx="4754880" cy="5446475"/>
          </a:xfrm>
        </p:spPr>
        <p:txBody>
          <a:bodyPr>
            <a:noAutofit/>
          </a:bodyPr>
          <a:lstStyle/>
          <a:p>
            <a:r>
              <a:rPr lang="en-US" sz="2800" dirty="0" smtClean="0"/>
              <a:t>1868-1918</a:t>
            </a:r>
          </a:p>
          <a:p>
            <a:r>
              <a:rPr lang="en-US" sz="2800" dirty="0" smtClean="0"/>
              <a:t>French poet and dramatist</a:t>
            </a:r>
          </a:p>
          <a:p>
            <a:r>
              <a:rPr lang="en-US" sz="2800" dirty="0" smtClean="0"/>
              <a:t>Romantic writer</a:t>
            </a:r>
          </a:p>
          <a:p>
            <a:pPr lvl="1"/>
            <a:r>
              <a:rPr lang="en-US" sz="2800" dirty="0" smtClean="0"/>
              <a:t>His work contrasted with naturalistic theater popular at the time</a:t>
            </a:r>
          </a:p>
          <a:p>
            <a:pPr marL="128016" lvl="1" indent="0">
              <a:buNone/>
            </a:pPr>
            <a:r>
              <a:rPr lang="en-US" sz="2800" dirty="0" smtClean="0"/>
              <a:t>Found great success with the play we will read, </a:t>
            </a:r>
            <a:r>
              <a:rPr lang="en-US" sz="2800" i="1" dirty="0" smtClean="0"/>
              <a:t>Cyrano de Bergerac</a:t>
            </a:r>
            <a:endParaRPr lang="en-US" sz="2800" dirty="0" smtClean="0"/>
          </a:p>
          <a:p>
            <a:pPr lvl="1"/>
            <a:r>
              <a:rPr lang="en-US" sz="2800" dirty="0" smtClean="0"/>
              <a:t>Ran for 300 consecutive nights</a:t>
            </a:r>
          </a:p>
          <a:p>
            <a:pPr lvl="1"/>
            <a:r>
              <a:rPr lang="en-US" sz="2800" dirty="0" smtClean="0"/>
              <a:t>Quickly translated into English, German, Russian, and other European languages</a:t>
            </a:r>
            <a:endParaRPr lang="en-US" sz="2800" dirty="0"/>
          </a:p>
        </p:txBody>
      </p:sp>
    </p:spTree>
    <p:extLst>
      <p:ext uri="{BB962C8B-B14F-4D97-AF65-F5344CB8AC3E}">
        <p14:creationId xmlns:p14="http://schemas.microsoft.com/office/powerpoint/2010/main" val="38944803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Cyrano day 5</a:t>
            </a:r>
            <a:endParaRPr lang="en-US" dirty="0"/>
          </a:p>
        </p:txBody>
      </p:sp>
      <p:sp>
        <p:nvSpPr>
          <p:cNvPr id="3" name="Content Placeholder 2"/>
          <p:cNvSpPr>
            <a:spLocks noGrp="1"/>
          </p:cNvSpPr>
          <p:nvPr>
            <p:ph idx="1"/>
          </p:nvPr>
        </p:nvSpPr>
        <p:spPr/>
        <p:txBody>
          <a:bodyPr>
            <a:normAutofit/>
          </a:bodyPr>
          <a:lstStyle/>
          <a:p>
            <a:r>
              <a:rPr lang="en-US" sz="2800" dirty="0" smtClean="0"/>
              <a:t>SWBAT:  expand on characterization</a:t>
            </a:r>
          </a:p>
          <a:p>
            <a:endParaRPr lang="en-US" sz="2800" dirty="0"/>
          </a:p>
          <a:p>
            <a:r>
              <a:rPr lang="en-US" sz="2800" dirty="0" smtClean="0"/>
              <a:t>Discussion</a:t>
            </a:r>
          </a:p>
          <a:p>
            <a:r>
              <a:rPr lang="en-US" sz="2800" dirty="0" smtClean="0"/>
              <a:t>Lit terms</a:t>
            </a:r>
          </a:p>
          <a:p>
            <a:r>
              <a:rPr lang="en-US" sz="2800" dirty="0" smtClean="0"/>
              <a:t>Begin act II?</a:t>
            </a:r>
            <a:endParaRPr lang="en-US" sz="2800" dirty="0"/>
          </a:p>
        </p:txBody>
      </p:sp>
    </p:spTree>
    <p:extLst>
      <p:ext uri="{BB962C8B-B14F-4D97-AF65-F5344CB8AC3E}">
        <p14:creationId xmlns:p14="http://schemas.microsoft.com/office/powerpoint/2010/main" val="19533053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Journal #3/Discussion</a:t>
            </a:r>
            <a:endParaRPr lang="en-US" dirty="0"/>
          </a:p>
        </p:txBody>
      </p:sp>
      <p:sp>
        <p:nvSpPr>
          <p:cNvPr id="3" name="Content Placeholder 2"/>
          <p:cNvSpPr>
            <a:spLocks noGrp="1"/>
          </p:cNvSpPr>
          <p:nvPr>
            <p:ph idx="1"/>
          </p:nvPr>
        </p:nvSpPr>
        <p:spPr/>
        <p:txBody>
          <a:bodyPr>
            <a:normAutofit/>
          </a:bodyPr>
          <a:lstStyle/>
          <a:p>
            <a:r>
              <a:rPr lang="en-US" sz="2800" dirty="0" smtClean="0"/>
              <a:t>“And, to prove that the pen and the sword may not be incompatible partners, the world will not see a ballade, made to measure you.”</a:t>
            </a:r>
          </a:p>
          <a:p>
            <a:endParaRPr lang="en-US" sz="2800" dirty="0"/>
          </a:p>
          <a:p>
            <a:r>
              <a:rPr lang="en-US" sz="2800" dirty="0" smtClean="0"/>
              <a:t>Why is this an important quote to discuss before we begin Act II?</a:t>
            </a:r>
            <a:endParaRPr lang="en-US" sz="2800" dirty="0"/>
          </a:p>
        </p:txBody>
      </p:sp>
    </p:spTree>
    <p:extLst>
      <p:ext uri="{BB962C8B-B14F-4D97-AF65-F5344CB8AC3E}">
        <p14:creationId xmlns:p14="http://schemas.microsoft.com/office/powerpoint/2010/main" val="10500366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219" y="0"/>
            <a:ext cx="9720072" cy="561004"/>
          </a:xfrm>
        </p:spPr>
        <p:txBody>
          <a:bodyPr>
            <a:normAutofit fontScale="90000"/>
          </a:bodyPr>
          <a:lstStyle/>
          <a:p>
            <a:r>
              <a:rPr lang="en-US" dirty="0" smtClean="0"/>
              <a:t>Characterization	</a:t>
            </a:r>
            <a:endParaRPr lang="en-US" dirty="0"/>
          </a:p>
        </p:txBody>
      </p:sp>
      <p:sp>
        <p:nvSpPr>
          <p:cNvPr id="3" name="Content Placeholder 2"/>
          <p:cNvSpPr>
            <a:spLocks noGrp="1"/>
          </p:cNvSpPr>
          <p:nvPr>
            <p:ph idx="1"/>
          </p:nvPr>
        </p:nvSpPr>
        <p:spPr>
          <a:xfrm>
            <a:off x="908218" y="561004"/>
            <a:ext cx="9720073" cy="5981464"/>
          </a:xfrm>
        </p:spPr>
        <p:txBody>
          <a:bodyPr>
            <a:noAutofit/>
          </a:bodyPr>
          <a:lstStyle/>
          <a:p>
            <a:r>
              <a:rPr lang="en-US" sz="2800" dirty="0" smtClean="0"/>
              <a:t>Define:</a:t>
            </a:r>
          </a:p>
          <a:p>
            <a:r>
              <a:rPr lang="en-US" sz="2800" dirty="0" smtClean="0"/>
              <a:t>1.	Foil</a:t>
            </a:r>
          </a:p>
          <a:p>
            <a:r>
              <a:rPr lang="en-US" sz="2800" dirty="0" smtClean="0"/>
              <a:t>2.	Confidante	</a:t>
            </a:r>
          </a:p>
          <a:p>
            <a:r>
              <a:rPr lang="en-US" sz="2800" dirty="0" smtClean="0"/>
              <a:t>3.	Ingénue</a:t>
            </a:r>
          </a:p>
          <a:p>
            <a:r>
              <a:rPr lang="en-US" sz="2800" dirty="0" smtClean="0"/>
              <a:t>4.	Antagonist</a:t>
            </a:r>
          </a:p>
          <a:p>
            <a:r>
              <a:rPr lang="en-US" sz="2800" dirty="0" smtClean="0"/>
              <a:t>5.	Protagonist</a:t>
            </a:r>
            <a:endParaRPr lang="en-US" sz="2800" dirty="0"/>
          </a:p>
          <a:p>
            <a:r>
              <a:rPr lang="en-US" sz="2800" dirty="0" smtClean="0"/>
              <a:t>6.	Admirer</a:t>
            </a:r>
          </a:p>
          <a:p>
            <a:endParaRPr lang="en-US" sz="2800" dirty="0"/>
          </a:p>
          <a:p>
            <a:r>
              <a:rPr lang="en-US" sz="2800" dirty="0" smtClean="0"/>
              <a:t>In groups of two, choose </a:t>
            </a:r>
            <a:r>
              <a:rPr lang="en-US" sz="2800" dirty="0" smtClean="0"/>
              <a:t>two </a:t>
            </a:r>
            <a:r>
              <a:rPr lang="en-US" sz="2800" dirty="0" smtClean="0"/>
              <a:t>lit </a:t>
            </a:r>
            <a:r>
              <a:rPr lang="en-US" sz="2800" dirty="0" smtClean="0"/>
              <a:t>terms, complete a vocabulary square </a:t>
            </a:r>
            <a:r>
              <a:rPr lang="en-US" sz="2800" dirty="0" smtClean="0"/>
              <a:t>and then identify which character most likely fits into that description.  Defend your reasoning with contextual </a:t>
            </a:r>
            <a:r>
              <a:rPr lang="en-US" sz="2800" dirty="0" smtClean="0"/>
              <a:t>evidence, as well as a visual representation.</a:t>
            </a:r>
            <a:endParaRPr lang="en-US" sz="2800" dirty="0" smtClean="0"/>
          </a:p>
        </p:txBody>
      </p:sp>
    </p:spTree>
    <p:extLst>
      <p:ext uri="{BB962C8B-B14F-4D97-AF65-F5344CB8AC3E}">
        <p14:creationId xmlns:p14="http://schemas.microsoft.com/office/powerpoint/2010/main" val="4452282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a:t>
            </a:r>
            <a:r>
              <a:rPr lang="en-US" dirty="0" err="1" smtClean="0"/>
              <a:t>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3066113"/>
              </p:ext>
            </p:extLst>
          </p:nvPr>
        </p:nvGraphicFramePr>
        <p:xfrm>
          <a:off x="154982" y="74697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First</a:t>
                      </a:r>
                      <a:r>
                        <a:rPr lang="en-US" sz="2800" baseline="0" dirty="0" smtClean="0">
                          <a:solidFill>
                            <a:schemeClr val="tx1"/>
                          </a:solidFill>
                        </a:rPr>
                        <a:t> </a:t>
                      </a:r>
                      <a:r>
                        <a:rPr lang="en-US" sz="2800" baseline="0" dirty="0" err="1" smtClean="0">
                          <a:solidFill>
                            <a:schemeClr val="tx1"/>
                          </a:solidFill>
                        </a:rPr>
                        <a:t>Pastrycook</a:t>
                      </a:r>
                      <a:endParaRPr lang="en-US" sz="2800" dirty="0" smtClean="0">
                        <a:solidFill>
                          <a:schemeClr val="tx1"/>
                        </a:solidFill>
                      </a:endParaRPr>
                    </a:p>
                  </a:txBody>
                  <a:tcPr/>
                </a:tc>
                <a:tc>
                  <a:txBody>
                    <a:bodyPr/>
                    <a:lstStyle/>
                    <a:p>
                      <a:r>
                        <a:rPr lang="en-US" sz="2800" dirty="0" smtClean="0">
                          <a:solidFill>
                            <a:schemeClr val="tx1"/>
                          </a:solidFill>
                        </a:rPr>
                        <a:t>Abby</a:t>
                      </a:r>
                      <a:endParaRPr lang="en-US" sz="2800" dirty="0">
                        <a:solidFill>
                          <a:schemeClr val="tx1"/>
                        </a:solidFill>
                      </a:endParaRPr>
                    </a:p>
                  </a:txBody>
                  <a:tcPr/>
                </a:tc>
              </a:tr>
              <a:tr h="370840">
                <a:tc>
                  <a:txBody>
                    <a:bodyPr/>
                    <a:lstStyle/>
                    <a:p>
                      <a:r>
                        <a:rPr lang="en-US" sz="2800" dirty="0" smtClean="0">
                          <a:solidFill>
                            <a:schemeClr val="tx1"/>
                          </a:solidFill>
                        </a:rPr>
                        <a:t>Second </a:t>
                      </a:r>
                      <a:r>
                        <a:rPr lang="en-US" sz="2800" dirty="0" err="1" smtClean="0">
                          <a:solidFill>
                            <a:schemeClr val="tx1"/>
                          </a:solidFill>
                        </a:rPr>
                        <a:t>Pastrycook</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Savannah</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Third </a:t>
                      </a:r>
                      <a:r>
                        <a:rPr lang="en-US" sz="2800" dirty="0" err="1" smtClean="0">
                          <a:solidFill>
                            <a:schemeClr val="tx1"/>
                          </a:solidFill>
                        </a:rPr>
                        <a:t>Pastrycook</a:t>
                      </a:r>
                      <a:r>
                        <a:rPr lang="en-US" sz="2800" dirty="0" smtClean="0">
                          <a:solidFill>
                            <a:schemeClr val="tx1"/>
                          </a:solidFill>
                        </a:rPr>
                        <a:t>/Another apprentice</a:t>
                      </a:r>
                    </a:p>
                  </a:txBody>
                  <a:tcPr/>
                </a:tc>
                <a:tc>
                  <a:txBody>
                    <a:bodyPr/>
                    <a:lstStyle/>
                    <a:p>
                      <a:r>
                        <a:rPr lang="en-US" sz="2800" dirty="0" err="1" smtClean="0">
                          <a:solidFill>
                            <a:schemeClr val="tx1"/>
                          </a:solidFill>
                        </a:rPr>
                        <a:t>Aleksis</a:t>
                      </a:r>
                      <a:endParaRPr lang="en-US" sz="2800" dirty="0">
                        <a:solidFill>
                          <a:schemeClr val="tx1"/>
                        </a:solidFill>
                      </a:endParaRPr>
                    </a:p>
                  </a:txBody>
                  <a:tcPr/>
                </a:tc>
              </a:tr>
              <a:tr h="370840">
                <a:tc>
                  <a:txBody>
                    <a:bodyPr/>
                    <a:lstStyle/>
                    <a:p>
                      <a:r>
                        <a:rPr lang="en-US" sz="2800" dirty="0" smtClean="0">
                          <a:solidFill>
                            <a:schemeClr val="tx1"/>
                          </a:solidFill>
                        </a:rPr>
                        <a:t>Fourth </a:t>
                      </a:r>
                      <a:r>
                        <a:rPr lang="en-US" sz="2800" dirty="0" err="1" smtClean="0">
                          <a:solidFill>
                            <a:schemeClr val="tx1"/>
                          </a:solidFill>
                        </a:rPr>
                        <a:t>Pastrycook</a:t>
                      </a:r>
                      <a:r>
                        <a:rPr lang="en-US" sz="2800" dirty="0" smtClean="0">
                          <a:solidFill>
                            <a:schemeClr val="tx1"/>
                          </a:solidFill>
                        </a:rPr>
                        <a:t>/The apprentice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Melanie</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Fifth </a:t>
                      </a:r>
                      <a:r>
                        <a:rPr lang="en-US" sz="2800" dirty="0" err="1" smtClean="0">
                          <a:solidFill>
                            <a:schemeClr val="tx1"/>
                          </a:solidFill>
                        </a:rPr>
                        <a:t>Pastrycook</a:t>
                      </a:r>
                      <a:r>
                        <a:rPr lang="en-US" sz="2800" dirty="0" smtClean="0">
                          <a:solidFill>
                            <a:schemeClr val="tx1"/>
                          </a:solidFill>
                        </a:rPr>
                        <a:t>/Lise</a:t>
                      </a:r>
                    </a:p>
                  </a:txBody>
                  <a:tcPr/>
                </a:tc>
                <a:tc>
                  <a:txBody>
                    <a:bodyPr/>
                    <a:lstStyle/>
                    <a:p>
                      <a:r>
                        <a:rPr lang="en-US" sz="2800" dirty="0" smtClean="0">
                          <a:solidFill>
                            <a:schemeClr val="tx1"/>
                          </a:solidFill>
                        </a:rPr>
                        <a:t>Christian</a:t>
                      </a:r>
                      <a:endParaRPr lang="en-US" sz="28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Ragueneau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Shelby</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The Cook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Jake</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34194974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a:t>
            </a:r>
            <a:r>
              <a:rPr lang="en-US" dirty="0" err="1" smtClean="0"/>
              <a:t>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4235215"/>
              </p:ext>
            </p:extLst>
          </p:nvPr>
        </p:nvGraphicFramePr>
        <p:xfrm>
          <a:off x="154982" y="746975"/>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Ragueneau</a:t>
                      </a:r>
                    </a:p>
                  </a:txBody>
                  <a:tcPr/>
                </a:tc>
                <a:tc>
                  <a:txBody>
                    <a:bodyPr/>
                    <a:lstStyle/>
                    <a:p>
                      <a:r>
                        <a:rPr lang="en-US" sz="2800" dirty="0" smtClean="0">
                          <a:solidFill>
                            <a:schemeClr val="tx1"/>
                          </a:solidFill>
                        </a:rPr>
                        <a:t>Shelby</a:t>
                      </a:r>
                      <a:endParaRPr lang="en-US" sz="2800" dirty="0">
                        <a:solidFill>
                          <a:schemeClr val="tx1"/>
                        </a:solidFill>
                      </a:endParaRPr>
                    </a:p>
                  </a:txBody>
                  <a:tcPr/>
                </a:tc>
              </a:tr>
              <a:tr h="370840">
                <a:tc>
                  <a:txBody>
                    <a:bodyPr/>
                    <a:lstStyle/>
                    <a:p>
                      <a:r>
                        <a:rPr lang="en-US" sz="2800" dirty="0" smtClean="0">
                          <a:solidFill>
                            <a:schemeClr val="tx1"/>
                          </a:solidFill>
                        </a:rPr>
                        <a:t>First</a:t>
                      </a:r>
                      <a:r>
                        <a:rPr lang="en-US" sz="2800" baseline="0" dirty="0" smtClean="0">
                          <a:solidFill>
                            <a:schemeClr val="tx1"/>
                          </a:solidFill>
                        </a:rPr>
                        <a:t> Child</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Second Child</a:t>
                      </a:r>
                    </a:p>
                  </a:txBody>
                  <a:tcPr/>
                </a:tc>
                <a:tc>
                  <a:txBody>
                    <a:bodyPr/>
                    <a:lstStyle/>
                    <a:p>
                      <a:r>
                        <a:rPr lang="en-US" sz="2800" dirty="0" smtClean="0">
                          <a:solidFill>
                            <a:schemeClr val="tx1"/>
                          </a:solidFill>
                        </a:rPr>
                        <a:t>Abby</a:t>
                      </a:r>
                      <a:endParaRPr lang="en-US" sz="2800" dirty="0">
                        <a:solidFill>
                          <a:schemeClr val="tx1"/>
                        </a:solidFill>
                      </a:endParaRPr>
                    </a:p>
                  </a:txBody>
                  <a:tcPr/>
                </a:tc>
              </a:tr>
              <a:tr h="370840">
                <a:tc>
                  <a:txBody>
                    <a:bodyPr/>
                    <a:lstStyle/>
                    <a:p>
                      <a:r>
                        <a:rPr lang="en-US" sz="2800" dirty="0" smtClean="0">
                          <a:solidFill>
                            <a:schemeClr val="tx1"/>
                          </a:solidFill>
                        </a:rPr>
                        <a:t>Lise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Melanie</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203622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8778107"/>
              </p:ext>
            </p:extLst>
          </p:nvPr>
        </p:nvGraphicFramePr>
        <p:xfrm>
          <a:off x="154982" y="746975"/>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r>
                        <a:rPr lang="en-US" sz="2800" dirty="0" err="1" smtClean="0">
                          <a:solidFill>
                            <a:schemeClr val="tx1"/>
                          </a:solidFill>
                        </a:rPr>
                        <a:t>Aleksis</a:t>
                      </a:r>
                      <a:endParaRPr lang="en-US" sz="2800" dirty="0">
                        <a:solidFill>
                          <a:schemeClr val="tx1"/>
                        </a:solidFill>
                      </a:endParaRPr>
                    </a:p>
                  </a:txBody>
                  <a:tcPr/>
                </a:tc>
              </a:tr>
              <a:tr h="370840">
                <a:tc>
                  <a:txBody>
                    <a:bodyPr/>
                    <a:lstStyle/>
                    <a:p>
                      <a:r>
                        <a:rPr lang="en-US" sz="2800" dirty="0" smtClean="0">
                          <a:solidFill>
                            <a:schemeClr val="tx1"/>
                          </a:solidFill>
                        </a:rPr>
                        <a:t>Ragueneau</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Shelby</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Lise</a:t>
                      </a:r>
                    </a:p>
                  </a:txBody>
                  <a:tcPr/>
                </a:tc>
                <a:tc>
                  <a:txBody>
                    <a:bodyPr/>
                    <a:lstStyle/>
                    <a:p>
                      <a:r>
                        <a:rPr lang="en-US" sz="2800" dirty="0" smtClean="0">
                          <a:solidFill>
                            <a:schemeClr val="tx1"/>
                          </a:solidFill>
                        </a:rPr>
                        <a:t>Melanie</a:t>
                      </a:r>
                      <a:endParaRPr lang="en-US" sz="2800" dirty="0">
                        <a:solidFill>
                          <a:schemeClr val="tx1"/>
                        </a:solidFill>
                      </a:endParaRPr>
                    </a:p>
                  </a:txBody>
                  <a:tcPr/>
                </a:tc>
              </a:tr>
              <a:tr h="370840">
                <a:tc>
                  <a:txBody>
                    <a:bodyPr/>
                    <a:lstStyle/>
                    <a:p>
                      <a:r>
                        <a:rPr lang="en-US" sz="2800" dirty="0" smtClean="0">
                          <a:solidFill>
                            <a:schemeClr val="tx1"/>
                          </a:solidFill>
                        </a:rPr>
                        <a:t>The Musketeer</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36412500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a:t>
            </a:r>
            <a:r>
              <a:rPr lang="en-US" dirty="0" err="1" smtClean="0"/>
              <a:t>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2915371"/>
              </p:ext>
            </p:extLst>
          </p:nvPr>
        </p:nvGraphicFramePr>
        <p:xfrm>
          <a:off x="154982" y="74697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Lise</a:t>
                      </a:r>
                    </a:p>
                  </a:txBody>
                  <a:tcPr/>
                </a:tc>
                <a:tc>
                  <a:txBody>
                    <a:bodyPr/>
                    <a:lstStyle/>
                    <a:p>
                      <a:r>
                        <a:rPr lang="en-US" sz="2800" dirty="0" smtClean="0">
                          <a:solidFill>
                            <a:schemeClr val="tx1"/>
                          </a:solidFill>
                        </a:rPr>
                        <a:t>Melanie</a:t>
                      </a:r>
                      <a:endParaRPr lang="en-US" sz="2800" dirty="0">
                        <a:solidFill>
                          <a:schemeClr val="tx1"/>
                        </a:solidFill>
                      </a:endParaRPr>
                    </a:p>
                  </a:txBody>
                  <a:tcPr/>
                </a:tc>
              </a:tr>
              <a:tr h="370840">
                <a:tc>
                  <a:txBody>
                    <a:bodyPr/>
                    <a:lstStyle/>
                    <a:p>
                      <a:r>
                        <a:rPr lang="en-US" sz="2800" dirty="0" smtClean="0">
                          <a:solidFill>
                            <a:schemeClr val="tx1"/>
                          </a:solidFill>
                        </a:rPr>
                        <a:t>First(A) Poet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Savannah</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Second</a:t>
                      </a:r>
                      <a:r>
                        <a:rPr lang="en-US" sz="2800" baseline="0" dirty="0" smtClean="0">
                          <a:solidFill>
                            <a:schemeClr val="tx1"/>
                          </a:solidFill>
                        </a:rPr>
                        <a:t> Poet</a:t>
                      </a:r>
                      <a:endParaRPr lang="en-US" sz="2800" dirty="0" smtClean="0">
                        <a:solidFill>
                          <a:schemeClr val="tx1"/>
                        </a:solidFill>
                      </a:endParaRPr>
                    </a:p>
                  </a:txBody>
                  <a:tcPr/>
                </a:tc>
                <a:tc>
                  <a:txBody>
                    <a:bodyPr/>
                    <a:lstStyle/>
                    <a:p>
                      <a:r>
                        <a:rPr lang="en-US" sz="2800" dirty="0" smtClean="0">
                          <a:solidFill>
                            <a:schemeClr val="tx1"/>
                          </a:solidFill>
                        </a:rPr>
                        <a:t>Abby</a:t>
                      </a:r>
                      <a:endParaRPr lang="en-US" sz="2800" dirty="0">
                        <a:solidFill>
                          <a:schemeClr val="tx1"/>
                        </a:solidFill>
                      </a:endParaRPr>
                    </a:p>
                  </a:txBody>
                  <a:tcPr/>
                </a:tc>
              </a:tr>
              <a:tr h="370840">
                <a:tc>
                  <a:txBody>
                    <a:bodyPr/>
                    <a:lstStyle/>
                    <a:p>
                      <a:r>
                        <a:rPr lang="en-US" sz="2800" dirty="0" smtClean="0">
                          <a:solidFill>
                            <a:schemeClr val="tx1"/>
                          </a:solidFill>
                        </a:rPr>
                        <a:t>Third Poet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Fourth Poet/Musketeer</a:t>
                      </a:r>
                    </a:p>
                  </a:txBody>
                  <a:tcPr/>
                </a:tc>
                <a:tc>
                  <a:txBody>
                    <a:bodyPr/>
                    <a:lstStyle/>
                    <a:p>
                      <a:r>
                        <a:rPr lang="en-US" sz="2800" dirty="0" smtClean="0">
                          <a:solidFill>
                            <a:schemeClr val="tx1"/>
                          </a:solidFill>
                        </a:rPr>
                        <a:t>Jake</a:t>
                      </a:r>
                      <a:endParaRPr lang="en-US" sz="28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Fifth Poet/Cyrano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solidFill>
                            <a:schemeClr val="tx1"/>
                          </a:solidFill>
                        </a:rPr>
                        <a:t>Aleksis</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Ragueneau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Shelby</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661001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a:t>
            </a:r>
            <a:r>
              <a:rPr lang="en-US" dirty="0"/>
              <a:t>v</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5129272"/>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t>Cyrano</a:t>
                      </a:r>
                      <a:endParaRPr lang="en-US" sz="2800" dirty="0"/>
                    </a:p>
                  </a:txBody>
                  <a:tcPr/>
                </a:tc>
                <a:tc>
                  <a:txBody>
                    <a:bodyPr/>
                    <a:lstStyle/>
                    <a:p>
                      <a:r>
                        <a:rPr lang="en-US" sz="2800" dirty="0" err="1" smtClean="0">
                          <a:solidFill>
                            <a:schemeClr val="tx1"/>
                          </a:solidFill>
                        </a:rPr>
                        <a:t>Aleksis</a:t>
                      </a:r>
                      <a:endParaRPr lang="en-US" sz="2800" dirty="0">
                        <a:solidFill>
                          <a:schemeClr val="tx1"/>
                        </a:solidFill>
                      </a:endParaRPr>
                    </a:p>
                  </a:txBody>
                  <a:tcPr/>
                </a:tc>
              </a:tr>
              <a:tr h="370840">
                <a:tc>
                  <a:txBody>
                    <a:bodyPr/>
                    <a:lstStyle/>
                    <a:p>
                      <a:r>
                        <a:rPr lang="en-US" sz="2800" dirty="0" smtClean="0">
                          <a:solidFill>
                            <a:schemeClr val="tx1"/>
                          </a:solidFill>
                        </a:rPr>
                        <a:t>The Duenna</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Melanie</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2384109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Vi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7045372"/>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r>
                        <a:rPr lang="en-US" sz="2800" dirty="0" err="1" smtClean="0">
                          <a:solidFill>
                            <a:schemeClr val="tx1"/>
                          </a:solidFill>
                        </a:rPr>
                        <a:t>Aleksis</a:t>
                      </a:r>
                      <a:endParaRPr lang="en-US" sz="2800" dirty="0">
                        <a:solidFill>
                          <a:schemeClr val="tx1"/>
                        </a:solidFill>
                      </a:endParaRPr>
                    </a:p>
                  </a:txBody>
                  <a:tcPr/>
                </a:tc>
              </a:tr>
              <a:tr h="370840">
                <a:tc>
                  <a:txBody>
                    <a:bodyPr/>
                    <a:lstStyle/>
                    <a:p>
                      <a:r>
                        <a:rPr lang="en-US" sz="2800" dirty="0" smtClean="0">
                          <a:solidFill>
                            <a:schemeClr val="tx1"/>
                          </a:solidFill>
                        </a:rPr>
                        <a:t>Roxanne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Abby</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34471050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Vii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79836202"/>
              </p:ext>
            </p:extLst>
          </p:nvPr>
        </p:nvGraphicFramePr>
        <p:xfrm>
          <a:off x="154982" y="746975"/>
          <a:ext cx="12037018" cy="3627120"/>
        </p:xfrm>
        <a:graphic>
          <a:graphicData uri="http://schemas.openxmlformats.org/drawingml/2006/table">
            <a:tbl>
              <a:tblPr firstRow="1" bandRow="1">
                <a:tableStyleId>{5940675A-B579-460E-94D1-54222C63F5DA}</a:tableStyleId>
              </a:tblPr>
              <a:tblGrid>
                <a:gridCol w="6709281"/>
                <a:gridCol w="5327737"/>
              </a:tblGrid>
              <a:tr h="370840">
                <a:tc>
                  <a:txBody>
                    <a:bodyPr/>
                    <a:lstStyle/>
                    <a:p>
                      <a:r>
                        <a:rPr lang="en-US" sz="2800" dirty="0" smtClean="0">
                          <a:solidFill>
                            <a:schemeClr val="tx1"/>
                          </a:solidFill>
                        </a:rPr>
                        <a:t>Ragueneau/Young Marquis/Brissaille</a:t>
                      </a:r>
                    </a:p>
                  </a:txBody>
                  <a:tcPr/>
                </a:tc>
                <a:tc>
                  <a:txBody>
                    <a:bodyPr/>
                    <a:lstStyle/>
                    <a:p>
                      <a:r>
                        <a:rPr lang="en-US" sz="2800" dirty="0" smtClean="0">
                          <a:solidFill>
                            <a:schemeClr val="tx1"/>
                          </a:solidFill>
                        </a:rPr>
                        <a:t>Shelby</a:t>
                      </a:r>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solidFill>
                            <a:schemeClr val="tx1"/>
                          </a:solidFill>
                        </a:rPr>
                        <a:t>Aleksis</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Carbon/A Burgher/De </a:t>
                      </a:r>
                      <a:r>
                        <a:rPr lang="en-US" sz="2800" dirty="0" err="1" smtClean="0">
                          <a:solidFill>
                            <a:schemeClr val="tx1"/>
                          </a:solidFill>
                        </a:rPr>
                        <a:t>Guiche</a:t>
                      </a:r>
                      <a:endParaRPr lang="en-US" sz="2800" dirty="0" smtClean="0">
                        <a:solidFill>
                          <a:schemeClr val="tx1"/>
                        </a:solidFill>
                      </a:endParaRPr>
                    </a:p>
                  </a:txBody>
                  <a:tcPr/>
                </a:tc>
                <a:tc>
                  <a:txBody>
                    <a:bodyPr/>
                    <a:lstStyle/>
                    <a:p>
                      <a:r>
                        <a:rPr lang="en-US" sz="2800" dirty="0" smtClean="0">
                          <a:solidFill>
                            <a:schemeClr val="tx1"/>
                          </a:solidFill>
                        </a:rPr>
                        <a:t>Abby</a:t>
                      </a:r>
                      <a:endParaRPr lang="en-US" sz="2800" dirty="0">
                        <a:solidFill>
                          <a:schemeClr val="tx1"/>
                        </a:solidFill>
                      </a:endParaRPr>
                    </a:p>
                  </a:txBody>
                  <a:tcPr/>
                </a:tc>
              </a:tr>
              <a:tr h="370840">
                <a:tc>
                  <a:txBody>
                    <a:bodyPr/>
                    <a:lstStyle/>
                    <a:p>
                      <a:r>
                        <a:rPr lang="en-US" sz="2800" dirty="0" smtClean="0">
                          <a:solidFill>
                            <a:schemeClr val="tx1"/>
                          </a:solidFill>
                        </a:rPr>
                        <a:t>Voice/Le Bret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Savannah</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A (First)</a:t>
                      </a:r>
                      <a:r>
                        <a:rPr lang="en-US" sz="2800" baseline="0" dirty="0" smtClean="0">
                          <a:solidFill>
                            <a:schemeClr val="tx1"/>
                          </a:solidFill>
                        </a:rPr>
                        <a:t> (The) Cadet/Another Marquis/</a:t>
                      </a:r>
                      <a:r>
                        <a:rPr lang="en-US" sz="2800" baseline="0" dirty="0" err="1" smtClean="0">
                          <a:solidFill>
                            <a:schemeClr val="tx1"/>
                          </a:solidFill>
                        </a:rPr>
                        <a:t>Cuigy</a:t>
                      </a:r>
                      <a:endParaRPr lang="en-US" sz="2800" dirty="0" smtClean="0">
                        <a:solidFill>
                          <a:schemeClr val="tx1"/>
                        </a:solidFill>
                      </a:endParaRPr>
                    </a:p>
                  </a:txBody>
                  <a:tcPr/>
                </a:tc>
                <a:tc>
                  <a:txBody>
                    <a:bodyPr/>
                    <a:lstStyle/>
                    <a:p>
                      <a:r>
                        <a:rPr lang="en-US" sz="2800" dirty="0" smtClean="0">
                          <a:solidFill>
                            <a:schemeClr val="tx1"/>
                          </a:solidFill>
                        </a:rPr>
                        <a:t>Melanie</a:t>
                      </a:r>
                      <a:endParaRPr lang="en-US" sz="28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Second</a:t>
                      </a:r>
                      <a:r>
                        <a:rPr lang="en-US" sz="2800" baseline="0" dirty="0" smtClean="0">
                          <a:solidFill>
                            <a:schemeClr val="tx1"/>
                          </a:solidFill>
                        </a:rPr>
                        <a:t> Cadet/Man of Letters/Man/Porter</a:t>
                      </a:r>
                      <a:endParaRPr lang="en-US" sz="2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Third Cadet/Crowd/People/A Poet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Jake</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637974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Cyrano de </a:t>
            </a:r>
            <a:r>
              <a:rPr lang="en-US" dirty="0" err="1" smtClean="0"/>
              <a:t>bergerac</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004219" y="2373312"/>
            <a:ext cx="2794000" cy="3848100"/>
          </a:xfrm>
        </p:spPr>
      </p:pic>
      <p:sp>
        <p:nvSpPr>
          <p:cNvPr id="4" name="Content Placeholder 3"/>
          <p:cNvSpPr>
            <a:spLocks noGrp="1"/>
          </p:cNvSpPr>
          <p:nvPr>
            <p:ph sz="half" idx="2"/>
          </p:nvPr>
        </p:nvSpPr>
        <p:spPr>
          <a:xfrm>
            <a:off x="5989320" y="1609859"/>
            <a:ext cx="6039548" cy="4699501"/>
          </a:xfrm>
        </p:spPr>
        <p:txBody>
          <a:bodyPr>
            <a:noAutofit/>
          </a:bodyPr>
          <a:lstStyle/>
          <a:p>
            <a:r>
              <a:rPr lang="en-US" sz="3200" dirty="0" smtClean="0"/>
              <a:t>French dramatist and duelist</a:t>
            </a:r>
          </a:p>
          <a:p>
            <a:r>
              <a:rPr lang="en-US" sz="3200" dirty="0" smtClean="0"/>
              <a:t>In fictional works about his life he is featured with an overly large nose</a:t>
            </a:r>
          </a:p>
          <a:p>
            <a:pPr lvl="1"/>
            <a:r>
              <a:rPr lang="en-US" sz="3200" dirty="0" smtClean="0"/>
              <a:t>People would TRAVEL to see it…</a:t>
            </a:r>
          </a:p>
          <a:p>
            <a:pPr lvl="1"/>
            <a:r>
              <a:rPr lang="en-US" sz="3200" dirty="0" smtClean="0"/>
              <a:t>Portraits suggest that he did have a big nose, but it wasn’t as crazy as it is in the literature about him</a:t>
            </a:r>
          </a:p>
          <a:p>
            <a:pPr marL="128016" lvl="1" indent="0">
              <a:buNone/>
            </a:pPr>
            <a:r>
              <a:rPr lang="en-US" sz="3200" i="1" dirty="0" smtClean="0"/>
              <a:t>Cyr</a:t>
            </a:r>
            <a:r>
              <a:rPr lang="en-US" sz="3200" dirty="0" smtClean="0"/>
              <a:t>ano </a:t>
            </a:r>
            <a:r>
              <a:rPr lang="en-US" sz="3200" i="1" dirty="0" smtClean="0"/>
              <a:t>de Bergerac</a:t>
            </a:r>
            <a:r>
              <a:rPr lang="en-US" sz="3200" dirty="0" smtClean="0"/>
              <a:t> is about Cyrano’s life</a:t>
            </a:r>
            <a:endParaRPr lang="en-US" sz="3200" i="1" dirty="0"/>
          </a:p>
        </p:txBody>
      </p:sp>
    </p:spTree>
    <p:extLst>
      <p:ext uri="{BB962C8B-B14F-4D97-AF65-F5344CB8AC3E}">
        <p14:creationId xmlns:p14="http://schemas.microsoft.com/office/powerpoint/2010/main" val="19196405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viii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441464"/>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r>
                        <a:rPr lang="en-US" sz="2800" dirty="0" err="1" smtClean="0">
                          <a:solidFill>
                            <a:schemeClr val="tx1"/>
                          </a:solidFill>
                        </a:rPr>
                        <a:t>Aleksis</a:t>
                      </a:r>
                      <a:endParaRPr lang="en-US" sz="2800" dirty="0">
                        <a:solidFill>
                          <a:schemeClr val="tx1"/>
                        </a:solidFill>
                      </a:endParaRPr>
                    </a:p>
                  </a:txBody>
                  <a:tcPr/>
                </a:tc>
              </a:tr>
              <a:tr h="370840">
                <a:tc>
                  <a:txBody>
                    <a:bodyPr/>
                    <a:lstStyle/>
                    <a:p>
                      <a:r>
                        <a:rPr lang="en-US" sz="2800" dirty="0" smtClean="0">
                          <a:solidFill>
                            <a:schemeClr val="tx1"/>
                          </a:solidFill>
                        </a:rPr>
                        <a:t>Le Bret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Jake</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28464540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0385842"/>
              </p:ext>
            </p:extLst>
          </p:nvPr>
        </p:nvGraphicFramePr>
        <p:xfrm>
          <a:off x="154982" y="74697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A</a:t>
                      </a:r>
                      <a:r>
                        <a:rPr lang="en-US" sz="2800" baseline="0" dirty="0" smtClean="0">
                          <a:solidFill>
                            <a:schemeClr val="tx1"/>
                          </a:solidFill>
                        </a:rPr>
                        <a:t> (The) Cadet/Seventh Cadet</a:t>
                      </a:r>
                      <a:endParaRPr lang="en-US" sz="2800" dirty="0" smtClean="0">
                        <a:solidFill>
                          <a:schemeClr val="tx1"/>
                        </a:solidFill>
                      </a:endParaRPr>
                    </a:p>
                  </a:txBody>
                  <a:tcPr/>
                </a:tc>
                <a:tc>
                  <a:txBody>
                    <a:bodyPr/>
                    <a:lstStyle/>
                    <a:p>
                      <a:r>
                        <a:rPr lang="en-US" sz="2800" dirty="0" smtClean="0">
                          <a:solidFill>
                            <a:schemeClr val="tx1"/>
                          </a:solidFill>
                        </a:rPr>
                        <a:t>Melanie</a:t>
                      </a:r>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err="1" smtClean="0">
                          <a:solidFill>
                            <a:schemeClr val="tx1"/>
                          </a:solidFill>
                        </a:rPr>
                        <a:t>Aleksis</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r>
                        <a:rPr lang="en-US" sz="2800" dirty="0" smtClean="0">
                          <a:solidFill>
                            <a:schemeClr val="tx1"/>
                          </a:solidFill>
                        </a:rPr>
                        <a:t>Christian</a:t>
                      </a:r>
                      <a:endParaRPr lang="en-US" sz="2800" dirty="0">
                        <a:solidFill>
                          <a:schemeClr val="tx1"/>
                        </a:solidFill>
                      </a:endParaRPr>
                    </a:p>
                  </a:txBody>
                  <a:tcPr/>
                </a:tc>
              </a:tr>
              <a:tr h="370840">
                <a:tc>
                  <a:txBody>
                    <a:bodyPr/>
                    <a:lstStyle/>
                    <a:p>
                      <a:r>
                        <a:rPr lang="en-US" sz="2800" dirty="0" smtClean="0">
                          <a:solidFill>
                            <a:schemeClr val="tx1"/>
                          </a:solidFill>
                        </a:rPr>
                        <a:t>Another (Third) Cadet</a:t>
                      </a:r>
                      <a:r>
                        <a:rPr lang="en-US" sz="2800" baseline="0" dirty="0" smtClean="0">
                          <a:solidFill>
                            <a:schemeClr val="tx1"/>
                          </a:solidFill>
                        </a:rPr>
                        <a:t>/Carbon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Savannah</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Fourth Cadet</a:t>
                      </a:r>
                    </a:p>
                  </a:txBody>
                  <a:tcPr/>
                </a:tc>
                <a:tc>
                  <a:txBody>
                    <a:bodyPr/>
                    <a:lstStyle/>
                    <a:p>
                      <a:r>
                        <a:rPr lang="en-US" sz="2800" dirty="0" smtClean="0">
                          <a:solidFill>
                            <a:schemeClr val="tx1"/>
                          </a:solidFill>
                        </a:rPr>
                        <a:t>Abby</a:t>
                      </a:r>
                      <a:endParaRPr lang="en-US" sz="2800" dirty="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Fifth Cadet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Jake</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Sixth Cadet/</a:t>
                      </a:r>
                      <a:r>
                        <a:rPr lang="en-US" sz="2800" dirty="0" err="1" smtClean="0">
                          <a:solidFill>
                            <a:schemeClr val="tx1"/>
                          </a:solidFill>
                        </a:rPr>
                        <a:t>Rageuneau</a:t>
                      </a:r>
                      <a:endParaRPr lang="en-US" sz="2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Shelby</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5155672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0824247"/>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r>
                        <a:rPr lang="en-US" sz="2800" dirty="0" err="1" smtClean="0">
                          <a:solidFill>
                            <a:schemeClr val="tx1"/>
                          </a:solidFill>
                        </a:rPr>
                        <a:t>Aleksis</a:t>
                      </a:r>
                      <a:endParaRPr lang="en-US" sz="2800" dirty="0">
                        <a:solidFill>
                          <a:schemeClr val="tx1"/>
                        </a:solidFill>
                      </a:endParaRPr>
                    </a:p>
                  </a:txBody>
                  <a:tcPr/>
                </a:tc>
              </a:tr>
              <a:tr h="370840">
                <a:tc>
                  <a:txBody>
                    <a:bodyPr/>
                    <a:lstStyle/>
                    <a:p>
                      <a:r>
                        <a:rPr lang="en-US" sz="2800" dirty="0" smtClean="0">
                          <a:solidFill>
                            <a:schemeClr val="tx1"/>
                          </a:solidFill>
                        </a:rPr>
                        <a:t>Christian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26322305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II scene xi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1579514"/>
              </p:ext>
            </p:extLst>
          </p:nvPr>
        </p:nvGraphicFramePr>
        <p:xfrm>
          <a:off x="154982" y="746975"/>
          <a:ext cx="12037018" cy="259080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A Cadet</a:t>
                      </a:r>
                    </a:p>
                  </a:txBody>
                  <a:tcPr/>
                </a:tc>
                <a:tc>
                  <a:txBody>
                    <a:bodyPr/>
                    <a:lstStyle/>
                    <a:p>
                      <a:r>
                        <a:rPr lang="en-US" sz="2800" dirty="0" smtClean="0">
                          <a:solidFill>
                            <a:schemeClr val="tx1"/>
                          </a:solidFill>
                        </a:rPr>
                        <a:t>Jake</a:t>
                      </a:r>
                      <a:endParaRPr lang="en-US" sz="2800" dirty="0">
                        <a:solidFill>
                          <a:schemeClr val="tx1"/>
                        </a:solidFill>
                      </a:endParaRPr>
                    </a:p>
                  </a:txBody>
                  <a:tcPr/>
                </a:tc>
              </a:tr>
              <a:tr h="370840">
                <a:tc>
                  <a:txBody>
                    <a:bodyPr/>
                    <a:lstStyle/>
                    <a:p>
                      <a:r>
                        <a:rPr lang="en-US" sz="2800" dirty="0" smtClean="0">
                          <a:solidFill>
                            <a:schemeClr val="tx1"/>
                          </a:solidFill>
                        </a:rPr>
                        <a:t>All Cadets</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Melanie</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Musketeer</a:t>
                      </a:r>
                    </a:p>
                  </a:txBody>
                  <a:tcPr/>
                </a:tc>
                <a:tc>
                  <a:txBody>
                    <a:bodyPr/>
                    <a:lstStyle/>
                    <a:p>
                      <a:r>
                        <a:rPr lang="en-US" sz="2800" dirty="0" smtClean="0">
                          <a:solidFill>
                            <a:schemeClr val="tx1"/>
                          </a:solidFill>
                        </a:rPr>
                        <a:t>Abby</a:t>
                      </a:r>
                      <a:endParaRPr lang="en-US" sz="2800" dirty="0">
                        <a:solidFill>
                          <a:schemeClr val="tx1"/>
                        </a:solidFill>
                      </a:endParaRPr>
                    </a:p>
                  </a:txBody>
                  <a:tcPr/>
                </a:tc>
              </a:tr>
              <a:tr h="370840">
                <a:tc>
                  <a:txBody>
                    <a:bodyPr/>
                    <a:lstStyle/>
                    <a:p>
                      <a:r>
                        <a:rPr lang="en-US" sz="2800" dirty="0" smtClean="0">
                          <a:solidFill>
                            <a:schemeClr val="tx1"/>
                          </a:solidFill>
                        </a:rPr>
                        <a:t>Carbon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Savannah</a:t>
                      </a: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Cyrano</a:t>
                      </a:r>
                    </a:p>
                  </a:txBody>
                  <a:tcPr/>
                </a:tc>
                <a:tc>
                  <a:txBody>
                    <a:bodyPr/>
                    <a:lstStyle/>
                    <a:p>
                      <a:r>
                        <a:rPr lang="en-US" sz="2800" dirty="0" err="1" smtClean="0">
                          <a:solidFill>
                            <a:schemeClr val="tx1"/>
                          </a:solidFill>
                        </a:rPr>
                        <a:t>Aleksis</a:t>
                      </a:r>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27488649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 activity</a:t>
            </a:r>
            <a:endParaRPr lang="en-US" dirty="0"/>
          </a:p>
        </p:txBody>
      </p:sp>
      <p:sp>
        <p:nvSpPr>
          <p:cNvPr id="3" name="Content Placeholder 2"/>
          <p:cNvSpPr>
            <a:spLocks noGrp="1"/>
          </p:cNvSpPr>
          <p:nvPr>
            <p:ph idx="1"/>
          </p:nvPr>
        </p:nvSpPr>
        <p:spPr/>
        <p:txBody>
          <a:bodyPr>
            <a:normAutofit/>
          </a:bodyPr>
          <a:lstStyle/>
          <a:p>
            <a:r>
              <a:rPr lang="en-US" sz="2800" dirty="0" smtClean="0"/>
              <a:t>SWBAT:  understand common sayings and phrases with increasing cultural and literary analysis.</a:t>
            </a:r>
          </a:p>
          <a:p>
            <a:endParaRPr lang="en-US" sz="2800" dirty="0"/>
          </a:p>
          <a:p>
            <a:endParaRPr lang="en-US" sz="2800" dirty="0"/>
          </a:p>
        </p:txBody>
      </p:sp>
    </p:spTree>
    <p:extLst>
      <p:ext uri="{BB962C8B-B14F-4D97-AF65-F5344CB8AC3E}">
        <p14:creationId xmlns:p14="http://schemas.microsoft.com/office/powerpoint/2010/main" val="30738850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978" y="534572"/>
            <a:ext cx="10125223" cy="5774788"/>
          </a:xfrm>
        </p:spPr>
        <p:txBody>
          <a:bodyPr>
            <a:normAutofit/>
          </a:bodyPr>
          <a:lstStyle/>
          <a:p>
            <a:r>
              <a:rPr lang="en-US" sz="2800" dirty="0" smtClean="0"/>
              <a:t>There are several sayings that can be applied to the play.  As we have read, we have seen topics that seem to illustrate the following sayings.  In pairs, brainstorm specific examples of when these sayings have been apparent, literally or metaphorically.</a:t>
            </a:r>
          </a:p>
          <a:p>
            <a:endParaRPr lang="en-US" sz="2800" dirty="0"/>
          </a:p>
          <a:p>
            <a:pPr marL="514350" indent="-514350">
              <a:buFont typeface="+mj-lt"/>
              <a:buAutoNum type="arabicPeriod"/>
            </a:pPr>
            <a:r>
              <a:rPr lang="en-US" sz="2800" dirty="0" smtClean="0"/>
              <a:t>The pen is mightier than the sword</a:t>
            </a:r>
          </a:p>
          <a:p>
            <a:pPr marL="514350" indent="-514350">
              <a:buFont typeface="+mj-lt"/>
              <a:buAutoNum type="arabicPeriod"/>
            </a:pPr>
            <a:r>
              <a:rPr lang="en-US" sz="2800" dirty="0" smtClean="0"/>
              <a:t>All for one and one for all!!!</a:t>
            </a:r>
          </a:p>
          <a:p>
            <a:pPr marL="514350" indent="-514350">
              <a:buFont typeface="+mj-lt"/>
              <a:buAutoNum type="arabicPeriod"/>
            </a:pPr>
            <a:r>
              <a:rPr lang="en-US" sz="2800" dirty="0" smtClean="0"/>
              <a:t>The best laid plans of mice and men oft go awry</a:t>
            </a:r>
          </a:p>
          <a:p>
            <a:pPr marL="514350" indent="-514350">
              <a:buFont typeface="+mj-lt"/>
              <a:buAutoNum type="arabicPeriod"/>
            </a:pPr>
            <a:r>
              <a:rPr lang="en-US" sz="2800" dirty="0" smtClean="0"/>
              <a:t>Nose out of joint</a:t>
            </a:r>
          </a:p>
          <a:p>
            <a:pPr marL="514350" indent="-514350">
              <a:buFont typeface="+mj-lt"/>
              <a:buAutoNum type="arabicPeriod"/>
            </a:pPr>
            <a:r>
              <a:rPr lang="en-US" sz="2800" dirty="0" smtClean="0"/>
              <a:t>Don’t cut off your nose to spite your face</a:t>
            </a:r>
            <a:endParaRPr lang="en-US" sz="2800" dirty="0"/>
          </a:p>
        </p:txBody>
      </p:sp>
    </p:spTree>
    <p:extLst>
      <p:ext uri="{BB962C8B-B14F-4D97-AF65-F5344CB8AC3E}">
        <p14:creationId xmlns:p14="http://schemas.microsoft.com/office/powerpoint/2010/main" val="312685065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#4</a:t>
            </a:r>
            <a:endParaRPr lang="en-US" dirty="0"/>
          </a:p>
        </p:txBody>
      </p:sp>
      <p:sp>
        <p:nvSpPr>
          <p:cNvPr id="3" name="Content Placeholder 2"/>
          <p:cNvSpPr>
            <a:spLocks noGrp="1"/>
          </p:cNvSpPr>
          <p:nvPr>
            <p:ph idx="1"/>
          </p:nvPr>
        </p:nvSpPr>
        <p:spPr/>
        <p:txBody>
          <a:bodyPr>
            <a:normAutofit/>
          </a:bodyPr>
          <a:lstStyle/>
          <a:p>
            <a:r>
              <a:rPr lang="en-US" sz="3200" dirty="0" smtClean="0"/>
              <a:t>What does it mean when love is unrequited?  Is it better to love from afar or to give up on the unreachable desire for love?  Should you settle for someone that is less desirable or continue to pursue love from someone who may not feel the same way?</a:t>
            </a:r>
            <a:endParaRPr lang="en-US" sz="3200" dirty="0"/>
          </a:p>
        </p:txBody>
      </p:sp>
    </p:spTree>
    <p:extLst>
      <p:ext uri="{BB962C8B-B14F-4D97-AF65-F5344CB8AC3E}">
        <p14:creationId xmlns:p14="http://schemas.microsoft.com/office/powerpoint/2010/main" val="2724804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a:t>
            </a:r>
            <a:r>
              <a:rPr lang="en-US" dirty="0" err="1" smtClean="0"/>
              <a:t>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5415316"/>
              </p:ext>
            </p:extLst>
          </p:nvPr>
        </p:nvGraphicFramePr>
        <p:xfrm>
          <a:off x="154982" y="746975"/>
          <a:ext cx="12037018" cy="259080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Ragueneau</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The Duenna</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Roxanne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First</a:t>
                      </a:r>
                      <a:r>
                        <a:rPr lang="en-US" sz="2800" baseline="0" dirty="0" smtClean="0">
                          <a:solidFill>
                            <a:schemeClr val="tx1"/>
                          </a:solidFill>
                        </a:rPr>
                        <a:t> (The) Page</a:t>
                      </a:r>
                      <a:endParaRPr lang="en-US" sz="2800" dirty="0" smtClean="0">
                        <a:solidFill>
                          <a:schemeClr val="tx1"/>
                        </a:solidFill>
                      </a:endParaRP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41927786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9781401"/>
              </p:ext>
            </p:extLst>
          </p:nvPr>
        </p:nvGraphicFramePr>
        <p:xfrm>
          <a:off x="154982" y="746975"/>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De </a:t>
                      </a:r>
                      <a:r>
                        <a:rPr lang="en-US" sz="2800" dirty="0" err="1" smtClean="0">
                          <a:solidFill>
                            <a:schemeClr val="tx1"/>
                          </a:solidFill>
                        </a:rPr>
                        <a:t>Guiche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The Duenna</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224593417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5155100"/>
              </p:ext>
            </p:extLst>
          </p:nvPr>
        </p:nvGraphicFramePr>
        <p:xfrm>
          <a:off x="154982" y="746975"/>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The Duenna</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Cyrano</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2627856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97364"/>
            <a:ext cx="9720072" cy="1499616"/>
          </a:xfrm>
        </p:spPr>
        <p:txBody>
          <a:bodyPr/>
          <a:lstStyle/>
          <a:p>
            <a:r>
              <a:rPr lang="en-US" i="1" dirty="0" smtClean="0"/>
              <a:t>Cyrano de </a:t>
            </a:r>
            <a:r>
              <a:rPr lang="en-US" i="1" dirty="0" err="1" smtClean="0"/>
              <a:t>bergerac</a:t>
            </a:r>
            <a:endParaRPr lang="en-US" i="1" dirty="0"/>
          </a:p>
        </p:txBody>
      </p:sp>
      <p:sp>
        <p:nvSpPr>
          <p:cNvPr id="3" name="Content Placeholder 2"/>
          <p:cNvSpPr>
            <a:spLocks noGrp="1"/>
          </p:cNvSpPr>
          <p:nvPr>
            <p:ph idx="1"/>
          </p:nvPr>
        </p:nvSpPr>
        <p:spPr>
          <a:xfrm>
            <a:off x="231820" y="1545465"/>
            <a:ext cx="11797048" cy="4763895"/>
          </a:xfrm>
        </p:spPr>
        <p:txBody>
          <a:bodyPr>
            <a:noAutofit/>
          </a:bodyPr>
          <a:lstStyle/>
          <a:p>
            <a:r>
              <a:rPr lang="en-US" sz="2800" dirty="0" smtClean="0"/>
              <a:t>Essential concept – “panache”</a:t>
            </a:r>
          </a:p>
          <a:p>
            <a:pPr lvl="1"/>
            <a:r>
              <a:rPr lang="en-US" sz="2800" dirty="0" smtClean="0"/>
              <a:t>French word that carries the connotation of flamboyant manner and reckless courage</a:t>
            </a:r>
          </a:p>
          <a:p>
            <a:pPr lvl="1"/>
            <a:r>
              <a:rPr lang="en-US" sz="2800" dirty="0" smtClean="0"/>
              <a:t>Cyrano is considered the epitome of panache</a:t>
            </a:r>
          </a:p>
          <a:p>
            <a:pPr lvl="2"/>
            <a:r>
              <a:rPr lang="en-US" sz="2800" dirty="0" smtClean="0"/>
              <a:t>Is panache a good thing? </a:t>
            </a:r>
          </a:p>
          <a:p>
            <a:pPr marL="128016" lvl="1" indent="0">
              <a:buNone/>
            </a:pPr>
            <a:r>
              <a:rPr lang="en-US" sz="2800" dirty="0" smtClean="0"/>
              <a:t>Who is Cyrano?</a:t>
            </a:r>
          </a:p>
          <a:p>
            <a:pPr lvl="1"/>
            <a:r>
              <a:rPr lang="en-US" sz="2800" dirty="0" smtClean="0"/>
              <a:t>A cadet (nobleman serving as a soldier) in the French Army</a:t>
            </a:r>
          </a:p>
          <a:p>
            <a:pPr lvl="1"/>
            <a:r>
              <a:rPr lang="en-US" sz="2800" dirty="0" smtClean="0"/>
              <a:t>Brash, strong-willed, talented duelist, poet, musician</a:t>
            </a:r>
          </a:p>
          <a:p>
            <a:pPr lvl="1"/>
            <a:r>
              <a:rPr lang="en-US" sz="2800" dirty="0" smtClean="0"/>
              <a:t>He has an enormous nose, which causes him lots of self-doubt</a:t>
            </a:r>
          </a:p>
          <a:p>
            <a:pPr lvl="1"/>
            <a:r>
              <a:rPr lang="en-US" sz="2800" dirty="0" smtClean="0"/>
              <a:t>This doubt prevents him from expressing his love for his distant cousin </a:t>
            </a:r>
            <a:r>
              <a:rPr lang="en-US" sz="2800" dirty="0" err="1" smtClean="0"/>
              <a:t>Roxane</a:t>
            </a:r>
            <a:endParaRPr lang="en-US" sz="2800" dirty="0" smtClean="0"/>
          </a:p>
          <a:p>
            <a:pPr lvl="1"/>
            <a:r>
              <a:rPr lang="en-US" sz="2800" dirty="0" smtClean="0"/>
              <a:t>He attempts to woo her anyway, and that’s where it gets interesting…</a:t>
            </a:r>
            <a:endParaRPr lang="en-US" sz="2800" dirty="0"/>
          </a:p>
        </p:txBody>
      </p:sp>
    </p:spTree>
    <p:extLst>
      <p:ext uri="{BB962C8B-B14F-4D97-AF65-F5344CB8AC3E}">
        <p14:creationId xmlns:p14="http://schemas.microsoft.com/office/powerpoint/2010/main" val="39112440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4164134"/>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Christian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6852342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a:t>
            </a:r>
            <a:r>
              <a:rPr lang="en-US" dirty="0"/>
              <a:t>v</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7155750"/>
              </p:ext>
            </p:extLst>
          </p:nvPr>
        </p:nvGraphicFramePr>
        <p:xfrm>
          <a:off x="154982" y="746975"/>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Duenna</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322240954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vi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2651286"/>
              </p:ext>
            </p:extLst>
          </p:nvPr>
        </p:nvGraphicFramePr>
        <p:xfrm>
          <a:off x="154982" y="746975"/>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Christian</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First Page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Second Page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15249908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Vii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3526145"/>
              </p:ext>
            </p:extLst>
          </p:nvPr>
        </p:nvGraphicFramePr>
        <p:xfrm>
          <a:off x="154982" y="746975"/>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Christian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Cyrano</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44272802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viii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7434315"/>
              </p:ext>
            </p:extLst>
          </p:nvPr>
        </p:nvGraphicFramePr>
        <p:xfrm>
          <a:off x="154982" y="746975"/>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The</a:t>
                      </a:r>
                      <a:r>
                        <a:rPr lang="en-US" sz="2800" baseline="0" dirty="0" smtClean="0">
                          <a:solidFill>
                            <a:schemeClr val="tx1"/>
                          </a:solidFill>
                        </a:rPr>
                        <a:t> Capuchin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18296532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457933"/>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Christian</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22285159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a:t>
            </a:r>
            <a:r>
              <a:rPr lang="en-US" dirty="0"/>
              <a:t>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9874115"/>
              </p:ext>
            </p:extLst>
          </p:nvPr>
        </p:nvGraphicFramePr>
        <p:xfrm>
          <a:off x="154982" y="746975"/>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285855806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xi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551650"/>
              </p:ext>
            </p:extLst>
          </p:nvPr>
        </p:nvGraphicFramePr>
        <p:xfrm>
          <a:off x="154982" y="746975"/>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The Capuchin</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Roxane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Christian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6898615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xii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8970211"/>
              </p:ext>
            </p:extLst>
          </p:nvPr>
        </p:nvGraphicFramePr>
        <p:xfrm>
          <a:off x="154982" y="746975"/>
          <a:ext cx="12037018" cy="51816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19257000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xiii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7968807"/>
              </p:ext>
            </p:extLst>
          </p:nvPr>
        </p:nvGraphicFramePr>
        <p:xfrm>
          <a:off x="154982" y="74697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De </a:t>
                      </a:r>
                      <a:r>
                        <a:rPr lang="en-US" sz="2800" dirty="0" err="1" smtClean="0">
                          <a:solidFill>
                            <a:schemeClr val="tx1"/>
                          </a:solidFill>
                        </a:rPr>
                        <a:t>Guiche</a:t>
                      </a:r>
                      <a:endParaRPr lang="en-US" sz="2800" dirty="0" smtClean="0">
                        <a:solidFill>
                          <a:schemeClr val="tx1"/>
                        </a:solidFill>
                      </a:endParaRP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3575565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45197" y="2286000"/>
            <a:ext cx="3312043" cy="4022725"/>
          </a:xfrm>
        </p:spPr>
      </p:pic>
      <p:sp>
        <p:nvSpPr>
          <p:cNvPr id="4" name="Content Placeholder 3"/>
          <p:cNvSpPr>
            <a:spLocks noGrp="1"/>
          </p:cNvSpPr>
          <p:nvPr>
            <p:ph sz="half" idx="2"/>
          </p:nvPr>
        </p:nvSpPr>
        <p:spPr>
          <a:xfrm>
            <a:off x="5989320" y="193183"/>
            <a:ext cx="4754880" cy="6116177"/>
          </a:xfrm>
        </p:spPr>
        <p:txBody>
          <a:bodyPr>
            <a:normAutofit/>
          </a:bodyPr>
          <a:lstStyle/>
          <a:p>
            <a:r>
              <a:rPr lang="en-US" sz="2800" dirty="0" smtClean="0"/>
              <a:t>Why does appearance become so important in forming relationships and determining self-esteem?</a:t>
            </a:r>
          </a:p>
          <a:p>
            <a:r>
              <a:rPr lang="en-US" sz="2800" dirty="0" smtClean="0"/>
              <a:t>How does appearance thwart full development of human potential?</a:t>
            </a:r>
          </a:p>
          <a:p>
            <a:r>
              <a:rPr lang="en-US" sz="2800" dirty="0" smtClean="0"/>
              <a:t>How can we learn to see beyond the superficial to appreciate and value true beauty?</a:t>
            </a:r>
          </a:p>
          <a:p>
            <a:r>
              <a:rPr lang="en-US" sz="2800" dirty="0" smtClean="0"/>
              <a:t>In what ways do social conventions limit human possibility and choices?</a:t>
            </a:r>
            <a:endParaRPr lang="en-US" sz="2800" dirty="0"/>
          </a:p>
        </p:txBody>
      </p:sp>
    </p:spTree>
    <p:extLst>
      <p:ext uri="{BB962C8B-B14F-4D97-AF65-F5344CB8AC3E}">
        <p14:creationId xmlns:p14="http://schemas.microsoft.com/office/powerpoint/2010/main" val="15918154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err="1" smtClean="0"/>
              <a:t>IIi</a:t>
            </a:r>
            <a:r>
              <a:rPr lang="en-US" dirty="0" smtClean="0"/>
              <a:t> scene xiv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8795558"/>
              </p:ext>
            </p:extLst>
          </p:nvPr>
        </p:nvGraphicFramePr>
        <p:xfrm>
          <a:off x="154982" y="746975"/>
          <a:ext cx="12037018" cy="259080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De </a:t>
                      </a:r>
                      <a:r>
                        <a:rPr lang="en-US" sz="2800" dirty="0" err="1" smtClean="0">
                          <a:solidFill>
                            <a:schemeClr val="tx1"/>
                          </a:solidFill>
                        </a:rPr>
                        <a:t>Guiche</a:t>
                      </a:r>
                      <a:endParaRPr lang="en-US" sz="2800" dirty="0" smtClean="0">
                        <a:solidFill>
                          <a:schemeClr val="tx1"/>
                        </a:solidFill>
                      </a:endParaRP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The Capuchin</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Roxane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endParaRPr lang="en-US" sz="2800" dirty="0">
                        <a:solidFill>
                          <a:schemeClr val="tx1"/>
                        </a:solidFill>
                      </a:endParaRPr>
                    </a:p>
                  </a:txBody>
                  <a:tcPr/>
                </a:tc>
              </a:tr>
            </a:tbl>
          </a:graphicData>
        </a:graphic>
      </p:graphicFrame>
    </p:spTree>
    <p:extLst>
      <p:ext uri="{BB962C8B-B14F-4D97-AF65-F5344CB8AC3E}">
        <p14:creationId xmlns:p14="http://schemas.microsoft.com/office/powerpoint/2010/main" val="180201166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III Activity</a:t>
            </a:r>
            <a:endParaRPr lang="en-US" dirty="0"/>
          </a:p>
        </p:txBody>
      </p:sp>
      <p:sp>
        <p:nvSpPr>
          <p:cNvPr id="3" name="Content Placeholder 2"/>
          <p:cNvSpPr>
            <a:spLocks noGrp="1"/>
          </p:cNvSpPr>
          <p:nvPr>
            <p:ph idx="1"/>
          </p:nvPr>
        </p:nvSpPr>
        <p:spPr/>
        <p:txBody>
          <a:bodyPr>
            <a:normAutofit/>
          </a:bodyPr>
          <a:lstStyle/>
          <a:p>
            <a:r>
              <a:rPr lang="en-US" sz="3200" dirty="0" smtClean="0"/>
              <a:t>SWBAT:  understand that comedy is a difficult literary and real word to define.</a:t>
            </a:r>
            <a:endParaRPr lang="en-US" sz="3200" dirty="0"/>
          </a:p>
        </p:txBody>
      </p:sp>
    </p:spTree>
    <p:extLst>
      <p:ext uri="{BB962C8B-B14F-4D97-AF65-F5344CB8AC3E}">
        <p14:creationId xmlns:p14="http://schemas.microsoft.com/office/powerpoint/2010/main" val="100622116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605307"/>
            <a:ext cx="9720073" cy="5704053"/>
          </a:xfrm>
        </p:spPr>
        <p:txBody>
          <a:bodyPr>
            <a:normAutofit/>
          </a:bodyPr>
          <a:lstStyle/>
          <a:p>
            <a:r>
              <a:rPr lang="en-US" sz="2800" dirty="0" smtClean="0"/>
              <a:t>Consider these ideas and questions:</a:t>
            </a:r>
            <a:endParaRPr lang="en-US" sz="2800" dirty="0"/>
          </a:p>
          <a:p>
            <a:pPr marL="514350" indent="-514350">
              <a:buFont typeface="+mj-lt"/>
              <a:buAutoNum type="arabicPeriod"/>
            </a:pPr>
            <a:r>
              <a:rPr lang="en-US" sz="2800" dirty="0" smtClean="0"/>
              <a:t>Is the importance we give love merited?  How is the relationship between Cyrano and Roxane the same or different from Romeo and Juliet?</a:t>
            </a:r>
            <a:endParaRPr lang="en-US" sz="2800" dirty="0"/>
          </a:p>
          <a:p>
            <a:pPr marL="514350" indent="-514350">
              <a:buFont typeface="+mj-lt"/>
              <a:buAutoNum type="arabicPeriod"/>
            </a:pPr>
            <a:r>
              <a:rPr lang="en-US" sz="2800" dirty="0" smtClean="0"/>
              <a:t>Does Cyrano show a deeper love for Roxane by granting her wishes and sacrificing his own?</a:t>
            </a:r>
          </a:p>
          <a:p>
            <a:pPr marL="514350" indent="-514350">
              <a:buFont typeface="+mj-lt"/>
              <a:buAutoNum type="arabicPeriod"/>
            </a:pPr>
            <a:r>
              <a:rPr lang="en-US" sz="2800" dirty="0" smtClean="0"/>
              <a:t>What are the choices we usually make for a love interest based upon?</a:t>
            </a:r>
          </a:p>
          <a:p>
            <a:pPr marL="0" indent="0">
              <a:buNone/>
            </a:pPr>
            <a:endParaRPr lang="en-US" sz="2800" dirty="0"/>
          </a:p>
          <a:p>
            <a:pPr marL="0" indent="0">
              <a:buNone/>
            </a:pPr>
            <a:r>
              <a:rPr lang="en-US" sz="2800" dirty="0" smtClean="0"/>
              <a:t>Create a booklet or comic strip that demonstrates the different characteristics of a boyfriend or girlfriend that are most appealing.</a:t>
            </a:r>
            <a:endParaRPr lang="en-US" sz="2800" dirty="0"/>
          </a:p>
        </p:txBody>
      </p:sp>
    </p:spTree>
    <p:extLst>
      <p:ext uri="{BB962C8B-B14F-4D97-AF65-F5344CB8AC3E}">
        <p14:creationId xmlns:p14="http://schemas.microsoft.com/office/powerpoint/2010/main" val="283084538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#5</a:t>
            </a:r>
            <a:endParaRPr lang="en-US" dirty="0"/>
          </a:p>
        </p:txBody>
      </p:sp>
      <p:sp>
        <p:nvSpPr>
          <p:cNvPr id="3" name="Content Placeholder 2"/>
          <p:cNvSpPr>
            <a:spLocks noGrp="1"/>
          </p:cNvSpPr>
          <p:nvPr>
            <p:ph idx="1"/>
          </p:nvPr>
        </p:nvSpPr>
        <p:spPr/>
        <p:txBody>
          <a:bodyPr/>
          <a:lstStyle/>
          <a:p>
            <a:r>
              <a:rPr lang="en-US" sz="3200" dirty="0"/>
              <a:t>One’s friends and associates may reveal much about personality and character. Consider the people in the play to whom Cyrano is close. What do those relationships suggest about Cyrano’s character?</a:t>
            </a:r>
          </a:p>
          <a:p>
            <a:endParaRPr lang="en-US" dirty="0"/>
          </a:p>
        </p:txBody>
      </p:sp>
    </p:spTree>
    <p:extLst>
      <p:ext uri="{BB962C8B-B14F-4D97-AF65-F5344CB8AC3E}">
        <p14:creationId xmlns:p14="http://schemas.microsoft.com/office/powerpoint/2010/main" val="31848550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a:t>
            </a:r>
            <a:r>
              <a:rPr lang="en-US" dirty="0" err="1" smtClean="0"/>
              <a:t>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7721963"/>
              </p:ext>
            </p:extLst>
          </p:nvPr>
        </p:nvGraphicFramePr>
        <p:xfrm>
          <a:off x="154982" y="1032015"/>
          <a:ext cx="12037018" cy="310896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Le Bret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Carbon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A Cadet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Sentry</a:t>
                      </a:r>
                      <a:r>
                        <a:rPr lang="en-US" sz="2800" baseline="0" dirty="0" smtClean="0">
                          <a:solidFill>
                            <a:schemeClr val="tx1"/>
                          </a:solidFill>
                        </a:rPr>
                        <a:t> (A) (The…)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Cyrano</a:t>
                      </a: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Carbon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bl>
          </a:graphicData>
        </a:graphic>
      </p:graphicFrame>
    </p:spTree>
    <p:extLst>
      <p:ext uri="{BB962C8B-B14F-4D97-AF65-F5344CB8AC3E}">
        <p14:creationId xmlns:p14="http://schemas.microsoft.com/office/powerpoint/2010/main" val="22505397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8195881"/>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Carbon</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A Cadet/Fisherman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Another/Hunter</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Third</a:t>
                      </a:r>
                      <a:r>
                        <a:rPr lang="en-US" sz="2800" baseline="0" dirty="0" smtClean="0">
                          <a:solidFill>
                            <a:schemeClr val="tx1"/>
                          </a:solidFill>
                        </a:rPr>
                        <a:t> Cadet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Fourth Cadet</a:t>
                      </a: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Fifth Cadet/Seventh</a:t>
                      </a:r>
                      <a:r>
                        <a:rPr lang="en-US" sz="2800" baseline="0" dirty="0" smtClean="0">
                          <a:solidFill>
                            <a:schemeClr val="tx1"/>
                          </a:solidFill>
                        </a:rPr>
                        <a:t> Cadet</a:t>
                      </a:r>
                      <a:endParaRPr lang="en-US" sz="28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Sixth Cadet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6639194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3109949"/>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Cyrano</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First (A) (The) Cadet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Second Cadet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Third Cadet/Seventh Cadet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Fourth Cadet/Eighth</a:t>
                      </a:r>
                      <a:r>
                        <a:rPr lang="en-US" sz="2800" baseline="0" dirty="0" smtClean="0">
                          <a:solidFill>
                            <a:schemeClr val="tx1"/>
                          </a:solidFill>
                        </a:rPr>
                        <a:t> Cadet</a:t>
                      </a:r>
                      <a:endParaRPr lang="en-US" sz="2800" dirty="0" smtClean="0">
                        <a:solidFill>
                          <a:schemeClr val="tx1"/>
                        </a:solidFill>
                      </a:endParaRP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Fifth Cadet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Sixth Cadet/Le Bret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307257708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298537"/>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De</a:t>
                      </a:r>
                      <a:r>
                        <a:rPr lang="en-US" sz="2800" baseline="0" dirty="0" smtClean="0">
                          <a:solidFill>
                            <a:schemeClr val="tx1"/>
                          </a:solidFill>
                        </a:rPr>
                        <a:t> </a:t>
                      </a:r>
                      <a:r>
                        <a:rPr lang="en-US" sz="2800" baseline="0" dirty="0" err="1" smtClean="0">
                          <a:solidFill>
                            <a:schemeClr val="tx1"/>
                          </a:solidFill>
                        </a:rPr>
                        <a:t>Guiche</a:t>
                      </a:r>
                      <a:endParaRPr lang="en-US" sz="2800" dirty="0" smtClean="0">
                        <a:solidFill>
                          <a:schemeClr val="tx1"/>
                        </a:solidFill>
                      </a:endParaRP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Carbon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Cyrano</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First</a:t>
                      </a:r>
                      <a:r>
                        <a:rPr lang="en-US" sz="2800" baseline="0" dirty="0" smtClean="0">
                          <a:solidFill>
                            <a:schemeClr val="tx1"/>
                          </a:solidFill>
                        </a:rPr>
                        <a:t> Cadet/All Cadets</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Sentry/Voices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Roxane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6437586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a:t>
            </a:r>
            <a:r>
              <a:rPr lang="en-US" dirty="0"/>
              <a:t>v</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75197010"/>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Christian</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De </a:t>
                      </a:r>
                      <a:r>
                        <a:rPr lang="en-US" sz="2800" dirty="0" err="1" smtClean="0">
                          <a:solidFill>
                            <a:schemeClr val="tx1"/>
                          </a:solidFill>
                        </a:rPr>
                        <a:t>Guiche</a:t>
                      </a:r>
                      <a:r>
                        <a:rPr lang="en-US" sz="2800" dirty="0" smtClean="0">
                          <a:solidFill>
                            <a:schemeClr val="tx1"/>
                          </a:solidFill>
                        </a:rPr>
                        <a:t>/Second</a:t>
                      </a:r>
                      <a:r>
                        <a:rPr lang="en-US" sz="2800" baseline="0" dirty="0" smtClean="0">
                          <a:solidFill>
                            <a:schemeClr val="tx1"/>
                          </a:solidFill>
                        </a:rPr>
                        <a:t> Cadet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First (A) Cadet</a:t>
                      </a: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Le Bret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Carbon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200758420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vi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1611593"/>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Christian</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Roxane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First (The) (A) Cadet/Le Bret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Carbon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Baron </a:t>
                      </a:r>
                      <a:r>
                        <a:rPr lang="en-US" sz="2800" dirty="0" err="1" smtClean="0">
                          <a:solidFill>
                            <a:schemeClr val="tx1"/>
                          </a:solidFill>
                        </a:rPr>
                        <a:t>Hillot</a:t>
                      </a:r>
                      <a:r>
                        <a:rPr lang="en-US" sz="2800" dirty="0" smtClean="0">
                          <a:solidFill>
                            <a:schemeClr val="tx1"/>
                          </a:solidFill>
                        </a:rPr>
                        <a:t>/Third Cadet</a:t>
                      </a: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Another Cadet/Cyrano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Ragueneau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802847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24129" y="-136001"/>
            <a:ext cx="9720072" cy="1499616"/>
          </a:xfrm>
        </p:spPr>
        <p:txBody>
          <a:bodyPr/>
          <a:lstStyle/>
          <a:p>
            <a:r>
              <a:rPr lang="en-US" dirty="0" smtClean="0"/>
              <a:t>Vocabulary 1</a:t>
            </a:r>
            <a:endParaRPr lang="en-US" dirty="0"/>
          </a:p>
        </p:txBody>
      </p:sp>
      <p:sp>
        <p:nvSpPr>
          <p:cNvPr id="6" name="Content Placeholder 5"/>
          <p:cNvSpPr>
            <a:spLocks noGrp="1"/>
          </p:cNvSpPr>
          <p:nvPr>
            <p:ph idx="1"/>
          </p:nvPr>
        </p:nvSpPr>
        <p:spPr>
          <a:xfrm>
            <a:off x="882461" y="845627"/>
            <a:ext cx="9720073" cy="5266171"/>
          </a:xfrm>
        </p:spPr>
        <p:txBody>
          <a:bodyPr>
            <a:noAutofit/>
          </a:bodyPr>
          <a:lstStyle/>
          <a:p>
            <a:pPr marL="514350" indent="-514350">
              <a:buFont typeface="+mj-lt"/>
              <a:buAutoNum type="arabicPeriod"/>
            </a:pPr>
            <a:r>
              <a:rPr lang="en-US" sz="2800" dirty="0" smtClean="0"/>
              <a:t>affable</a:t>
            </a:r>
            <a:endParaRPr lang="en-US" sz="2800" dirty="0"/>
          </a:p>
          <a:p>
            <a:pPr marL="514350" indent="-514350">
              <a:buFont typeface="+mj-lt"/>
              <a:buAutoNum type="arabicPeriod"/>
            </a:pPr>
            <a:r>
              <a:rPr lang="en-US" sz="2800" dirty="0" smtClean="0"/>
              <a:t>bellicose</a:t>
            </a:r>
            <a:endParaRPr lang="en-US" sz="2800" dirty="0"/>
          </a:p>
          <a:p>
            <a:pPr marL="514350" indent="-514350">
              <a:buFont typeface="+mj-lt"/>
              <a:buAutoNum type="arabicPeriod"/>
            </a:pPr>
            <a:r>
              <a:rPr lang="en-US" sz="2800" dirty="0"/>
              <a:t> </a:t>
            </a:r>
            <a:r>
              <a:rPr lang="en-US" sz="2800" dirty="0" smtClean="0"/>
              <a:t>cynosure</a:t>
            </a:r>
            <a:r>
              <a:rPr lang="en-US" sz="2800" dirty="0"/>
              <a:t>	</a:t>
            </a:r>
          </a:p>
          <a:p>
            <a:pPr marL="514350" indent="-514350">
              <a:buFont typeface="+mj-lt"/>
              <a:buAutoNum type="arabicPeriod"/>
            </a:pPr>
            <a:r>
              <a:rPr lang="en-US" sz="2800" dirty="0"/>
              <a:t> </a:t>
            </a:r>
            <a:r>
              <a:rPr lang="en-US" sz="2800" dirty="0" smtClean="0"/>
              <a:t>droll</a:t>
            </a:r>
            <a:r>
              <a:rPr lang="en-US" sz="2800" dirty="0"/>
              <a:t>	</a:t>
            </a:r>
          </a:p>
          <a:p>
            <a:pPr marL="514350" indent="-514350">
              <a:buFont typeface="+mj-lt"/>
              <a:buAutoNum type="arabicPeriod"/>
            </a:pPr>
            <a:r>
              <a:rPr lang="en-US" sz="2800" dirty="0" smtClean="0"/>
              <a:t>lambast</a:t>
            </a:r>
            <a:endParaRPr lang="en-US" sz="2800" dirty="0"/>
          </a:p>
          <a:p>
            <a:pPr marL="514350" indent="-514350">
              <a:buFont typeface="+mj-lt"/>
              <a:buAutoNum type="arabicPeriod"/>
            </a:pPr>
            <a:r>
              <a:rPr lang="en-US" sz="2800" dirty="0" smtClean="0"/>
              <a:t>doublet</a:t>
            </a:r>
            <a:endParaRPr lang="en-US" sz="2800" dirty="0"/>
          </a:p>
          <a:p>
            <a:pPr marL="514350" indent="-514350">
              <a:buFont typeface="+mj-lt"/>
              <a:buAutoNum type="arabicPeriod"/>
            </a:pPr>
            <a:r>
              <a:rPr lang="en-US" sz="2800" dirty="0" smtClean="0"/>
              <a:t>doggerel</a:t>
            </a:r>
            <a:r>
              <a:rPr lang="en-US" sz="2800" dirty="0"/>
              <a:t>	</a:t>
            </a:r>
          </a:p>
          <a:p>
            <a:pPr marL="514350" indent="-514350">
              <a:buFont typeface="+mj-lt"/>
              <a:buAutoNum type="arabicPeriod"/>
            </a:pPr>
            <a:r>
              <a:rPr lang="en-US" sz="2800" dirty="0" smtClean="0"/>
              <a:t>moiety</a:t>
            </a:r>
            <a:r>
              <a:rPr lang="en-US" sz="2800" dirty="0"/>
              <a:t>	</a:t>
            </a:r>
          </a:p>
          <a:p>
            <a:pPr marL="514350" indent="-514350">
              <a:buFont typeface="+mj-lt"/>
              <a:buAutoNum type="arabicPeriod"/>
            </a:pPr>
            <a:r>
              <a:rPr lang="en-US" sz="2800" dirty="0" smtClean="0"/>
              <a:t>whelp</a:t>
            </a:r>
            <a:r>
              <a:rPr lang="en-US" sz="2800" dirty="0"/>
              <a:t>	</a:t>
            </a:r>
          </a:p>
          <a:p>
            <a:pPr marL="514350" indent="-514350">
              <a:buFont typeface="+mj-lt"/>
              <a:buAutoNum type="arabicPeriod"/>
            </a:pPr>
            <a:r>
              <a:rPr lang="en-US" sz="2800" dirty="0"/>
              <a:t> </a:t>
            </a:r>
            <a:r>
              <a:rPr lang="en-US" sz="2800" dirty="0" smtClean="0"/>
              <a:t>retinue</a:t>
            </a:r>
            <a:r>
              <a:rPr lang="en-US" sz="2800" dirty="0"/>
              <a:t>	</a:t>
            </a:r>
          </a:p>
        </p:txBody>
      </p:sp>
    </p:spTree>
    <p:extLst>
      <p:ext uri="{BB962C8B-B14F-4D97-AF65-F5344CB8AC3E}">
        <p14:creationId xmlns:p14="http://schemas.microsoft.com/office/powerpoint/2010/main" val="346683331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vii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7800565"/>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De </a:t>
                      </a:r>
                      <a:r>
                        <a:rPr lang="en-US" sz="2800" dirty="0" err="1" smtClean="0">
                          <a:solidFill>
                            <a:schemeClr val="tx1"/>
                          </a:solidFill>
                        </a:rPr>
                        <a:t>Guiche</a:t>
                      </a:r>
                      <a:endParaRPr lang="en-US" sz="2800" dirty="0" smtClean="0">
                        <a:solidFill>
                          <a:schemeClr val="tx1"/>
                        </a:solidFill>
                      </a:endParaRP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A (The) (First)</a:t>
                      </a:r>
                      <a:r>
                        <a:rPr lang="en-US" sz="2800" baseline="0" dirty="0" smtClean="0">
                          <a:solidFill>
                            <a:schemeClr val="tx1"/>
                          </a:solidFill>
                        </a:rPr>
                        <a:t> Cadet/Christian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Second Cadet/</a:t>
                      </a:r>
                      <a:r>
                        <a:rPr lang="en-US" sz="2800" dirty="0" err="1" smtClean="0">
                          <a:solidFill>
                            <a:schemeClr val="tx1"/>
                          </a:solidFill>
                        </a:rPr>
                        <a:t>Pikeman</a:t>
                      </a:r>
                      <a:endParaRPr lang="en-US" sz="2800" dirty="0" smtClean="0">
                        <a:solidFill>
                          <a:schemeClr val="tx1"/>
                        </a:solidFill>
                      </a:endParaRP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Carbon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Roxane</a:t>
                      </a: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Cyrano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Third Cadet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8522014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viii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7560078"/>
              </p:ext>
            </p:extLst>
          </p:nvPr>
        </p:nvGraphicFramePr>
        <p:xfrm>
          <a:off x="154982" y="1032015"/>
          <a:ext cx="12037018" cy="10363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Christian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bl>
          </a:graphicData>
        </a:graphic>
      </p:graphicFrame>
    </p:spTree>
    <p:extLst>
      <p:ext uri="{BB962C8B-B14F-4D97-AF65-F5344CB8AC3E}">
        <p14:creationId xmlns:p14="http://schemas.microsoft.com/office/powerpoint/2010/main" val="4527172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3982564"/>
              </p:ext>
            </p:extLst>
          </p:nvPr>
        </p:nvGraphicFramePr>
        <p:xfrm>
          <a:off x="154982" y="1032015"/>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Christian</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Roxane</a:t>
                      </a:r>
                    </a:p>
                  </a:txBody>
                  <a:tcPr/>
                </a:tc>
                <a:tc>
                  <a:txBody>
                    <a:bodyPr/>
                    <a:lstStyle/>
                    <a:p>
                      <a:endParaRPr lang="en-US" sz="2800" dirty="0">
                        <a:solidFill>
                          <a:schemeClr val="tx2"/>
                        </a:solidFill>
                      </a:endParaRPr>
                    </a:p>
                  </a:txBody>
                  <a:tcPr/>
                </a:tc>
              </a:tr>
            </a:tbl>
          </a:graphicData>
        </a:graphic>
      </p:graphicFrame>
    </p:spTree>
    <p:extLst>
      <p:ext uri="{BB962C8B-B14F-4D97-AF65-F5344CB8AC3E}">
        <p14:creationId xmlns:p14="http://schemas.microsoft.com/office/powerpoint/2010/main" val="151751643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IV scene </a:t>
            </a:r>
            <a:r>
              <a:rPr lang="en-US" dirty="0"/>
              <a:t>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95385622"/>
              </p:ext>
            </p:extLst>
          </p:nvPr>
        </p:nvGraphicFramePr>
        <p:xfrm>
          <a:off x="154982" y="1032015"/>
          <a:ext cx="12037018" cy="362712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Cyrano</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Le Bret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Carbon/Spanish Officer</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De </a:t>
                      </a:r>
                      <a:r>
                        <a:rPr lang="en-US" sz="2800" dirty="0" err="1" smtClean="0">
                          <a:solidFill>
                            <a:schemeClr val="tx1"/>
                          </a:solidFill>
                        </a:rPr>
                        <a:t>Guiche</a:t>
                      </a:r>
                      <a:endParaRPr lang="en-US" sz="2800" dirty="0" smtClean="0">
                        <a:solidFill>
                          <a:schemeClr val="tx1"/>
                        </a:solidFill>
                      </a:endParaRPr>
                    </a:p>
                  </a:txBody>
                  <a:tcPr/>
                </a:tc>
                <a:tc>
                  <a:txBody>
                    <a:bodyPr/>
                    <a:lstStyle/>
                    <a:p>
                      <a:endParaRPr lang="en-US" sz="2800" dirty="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Voice/Ragueneau</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Cadet’s voices/The Cadet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tr>
            </a:tbl>
          </a:graphicData>
        </a:graphic>
      </p:graphicFrame>
    </p:spTree>
    <p:extLst>
      <p:ext uri="{BB962C8B-B14F-4D97-AF65-F5344CB8AC3E}">
        <p14:creationId xmlns:p14="http://schemas.microsoft.com/office/powerpoint/2010/main" val="380099416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Gallery Walk</a:t>
            </a:r>
            <a:endParaRPr lang="en-US" dirty="0"/>
          </a:p>
        </p:txBody>
      </p:sp>
      <p:sp>
        <p:nvSpPr>
          <p:cNvPr id="3" name="Content Placeholder 2"/>
          <p:cNvSpPr>
            <a:spLocks noGrp="1"/>
          </p:cNvSpPr>
          <p:nvPr>
            <p:ph idx="1"/>
          </p:nvPr>
        </p:nvSpPr>
        <p:spPr/>
        <p:txBody>
          <a:bodyPr>
            <a:normAutofit/>
          </a:bodyPr>
          <a:lstStyle/>
          <a:p>
            <a:r>
              <a:rPr lang="en-US" sz="2800" dirty="0" smtClean="0"/>
              <a:t>There are six stations around the room where questions/prompts are available.  Choose a station and respond to the question/prompt.  You should try to make higher level connections, not just plot recall.  You will have five minutes at each station to reflect and compose, then you will move to another station and repeat the process.  Please feel free to respond to another student’s writing as part of your reflection and composition </a:t>
            </a:r>
            <a:r>
              <a:rPr lang="en-US" sz="2800" smtClean="0"/>
              <a:t>when applicable.</a:t>
            </a:r>
            <a:endParaRPr lang="en-US" sz="2800" dirty="0"/>
          </a:p>
        </p:txBody>
      </p:sp>
    </p:spTree>
    <p:extLst>
      <p:ext uri="{BB962C8B-B14F-4D97-AF65-F5344CB8AC3E}">
        <p14:creationId xmlns:p14="http://schemas.microsoft.com/office/powerpoint/2010/main" val="320404696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#6</a:t>
            </a:r>
            <a:endParaRPr lang="en-US" dirty="0"/>
          </a:p>
        </p:txBody>
      </p:sp>
      <p:sp>
        <p:nvSpPr>
          <p:cNvPr id="3" name="Content Placeholder 2"/>
          <p:cNvSpPr>
            <a:spLocks noGrp="1"/>
          </p:cNvSpPr>
          <p:nvPr>
            <p:ph idx="1"/>
          </p:nvPr>
        </p:nvSpPr>
        <p:spPr/>
        <p:txBody>
          <a:bodyPr>
            <a:normAutofit/>
          </a:bodyPr>
          <a:lstStyle/>
          <a:p>
            <a:r>
              <a:rPr lang="en-US" sz="2800" dirty="0" smtClean="0"/>
              <a:t>In what ways is Cyrano’s story real to many people?  Do we allow our personal insecurities to hinder our success?  Explain.</a:t>
            </a:r>
            <a:endParaRPr lang="en-US" sz="2800" dirty="0"/>
          </a:p>
        </p:txBody>
      </p:sp>
    </p:spTree>
    <p:extLst>
      <p:ext uri="{BB962C8B-B14F-4D97-AF65-F5344CB8AC3E}">
        <p14:creationId xmlns:p14="http://schemas.microsoft.com/office/powerpoint/2010/main" val="1585626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a:t>V</a:t>
            </a:r>
            <a:r>
              <a:rPr lang="en-US" dirty="0" smtClean="0"/>
              <a:t> Scene </a:t>
            </a:r>
            <a:r>
              <a:rPr lang="en-US" dirty="0" err="1" smtClean="0"/>
              <a:t>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5599006"/>
              </p:ext>
            </p:extLst>
          </p:nvPr>
        </p:nvGraphicFramePr>
        <p:xfrm>
          <a:off x="154982" y="1044541"/>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Sister </a:t>
                      </a:r>
                      <a:r>
                        <a:rPr lang="en-US" sz="2800" dirty="0" err="1" smtClean="0">
                          <a:solidFill>
                            <a:schemeClr val="tx1"/>
                          </a:solidFill>
                        </a:rPr>
                        <a:t>Marthe</a:t>
                      </a:r>
                      <a:endParaRPr lang="en-US" sz="2800" dirty="0" smtClean="0">
                        <a:solidFill>
                          <a:schemeClr val="tx1"/>
                        </a:solidFill>
                      </a:endParaRP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Mother Marguerite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Sister Claire</a:t>
                      </a:r>
                    </a:p>
                  </a:txBody>
                  <a:tcPr/>
                </a:tc>
                <a:tc>
                  <a:txBody>
                    <a:bodyPr/>
                    <a:lstStyle/>
                    <a:p>
                      <a:endParaRPr lang="en-US" sz="2800" dirty="0">
                        <a:solidFill>
                          <a:schemeClr val="tx1"/>
                        </a:solidFill>
                      </a:endParaRPr>
                    </a:p>
                  </a:txBody>
                  <a:tcPr/>
                </a:tc>
              </a:tr>
              <a:tr h="370840">
                <a:tc>
                  <a:txBody>
                    <a:bodyPr/>
                    <a:lstStyle/>
                    <a:p>
                      <a:r>
                        <a:rPr lang="en-US" sz="2800" dirty="0" smtClean="0">
                          <a:solidFill>
                            <a:schemeClr val="tx1"/>
                          </a:solidFill>
                        </a:rPr>
                        <a:t>All/Other Nuns</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1"/>
                        </a:solidFill>
                      </a:endParaRPr>
                    </a:p>
                  </a:txBody>
                  <a:tcPr/>
                </a:tc>
              </a:tr>
            </a:tbl>
          </a:graphicData>
        </a:graphic>
      </p:graphicFrame>
    </p:spTree>
    <p:extLst>
      <p:ext uri="{BB962C8B-B14F-4D97-AF65-F5344CB8AC3E}">
        <p14:creationId xmlns:p14="http://schemas.microsoft.com/office/powerpoint/2010/main" val="272126813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a:t>V</a:t>
            </a:r>
            <a:r>
              <a:rPr lang="en-US" dirty="0" smtClean="0"/>
              <a:t> Scene 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628333"/>
              </p:ext>
            </p:extLst>
          </p:nvPr>
        </p:nvGraphicFramePr>
        <p:xfrm>
          <a:off x="154982" y="1044541"/>
          <a:ext cx="12037018" cy="259080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The Duke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Roxane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Le Bret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The Nun</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Ragueneau</a:t>
                      </a:r>
                    </a:p>
                  </a:txBody>
                  <a:tcPr/>
                </a:tc>
                <a:tc>
                  <a:txBody>
                    <a:bodyPr/>
                    <a:lstStyle/>
                    <a:p>
                      <a:endParaRPr lang="en-US" sz="2800" dirty="0">
                        <a:solidFill>
                          <a:schemeClr val="tx2"/>
                        </a:solidFill>
                      </a:endParaRPr>
                    </a:p>
                  </a:txBody>
                  <a:tcPr/>
                </a:tc>
              </a:tr>
            </a:tbl>
          </a:graphicData>
        </a:graphic>
      </p:graphicFrame>
    </p:spTree>
    <p:extLst>
      <p:ext uri="{BB962C8B-B14F-4D97-AF65-F5344CB8AC3E}">
        <p14:creationId xmlns:p14="http://schemas.microsoft.com/office/powerpoint/2010/main" val="172667504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a:t>V</a:t>
            </a:r>
            <a:r>
              <a:rPr lang="en-US" dirty="0" smtClean="0"/>
              <a:t> Scene iii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7362997"/>
              </p:ext>
            </p:extLst>
          </p:nvPr>
        </p:nvGraphicFramePr>
        <p:xfrm>
          <a:off x="154982" y="1044541"/>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Ragueneau</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Le Bret</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Roxane</a:t>
                      </a:r>
                    </a:p>
                  </a:txBody>
                  <a:tcPr/>
                </a:tc>
                <a:tc>
                  <a:txBody>
                    <a:bodyPr/>
                    <a:lstStyle/>
                    <a:p>
                      <a:endParaRPr lang="en-US" sz="2800" dirty="0">
                        <a:solidFill>
                          <a:schemeClr val="tx2"/>
                        </a:solidFill>
                      </a:endParaRPr>
                    </a:p>
                  </a:txBody>
                  <a:tcPr/>
                </a:tc>
              </a:tr>
            </a:tbl>
          </a:graphicData>
        </a:graphic>
      </p:graphicFrame>
    </p:spTree>
    <p:extLst>
      <p:ext uri="{BB962C8B-B14F-4D97-AF65-F5344CB8AC3E}">
        <p14:creationId xmlns:p14="http://schemas.microsoft.com/office/powerpoint/2010/main" val="13203970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a:t>V</a:t>
            </a:r>
            <a:r>
              <a:rPr lang="en-US" dirty="0" smtClean="0"/>
              <a:t> Scene iv</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5416101"/>
              </p:ext>
            </p:extLst>
          </p:nvPr>
        </p:nvGraphicFramePr>
        <p:xfrm>
          <a:off x="154982" y="1044541"/>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1"/>
                          </a:solidFill>
                        </a:rPr>
                        <a:t>Roxane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1"/>
                          </a:solidFill>
                        </a:rPr>
                        <a:t>Sister </a:t>
                      </a:r>
                      <a:r>
                        <a:rPr lang="en-US" sz="2800" dirty="0" err="1" smtClean="0">
                          <a:solidFill>
                            <a:schemeClr val="tx1"/>
                          </a:solidFill>
                        </a:rPr>
                        <a:t>Marthe</a:t>
                      </a:r>
                      <a:endParaRPr lang="en-US" sz="2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rPr>
                        <a:t>A Nun</a:t>
                      </a:r>
                    </a:p>
                  </a:txBody>
                  <a:tcPr/>
                </a:tc>
                <a:tc>
                  <a:txBody>
                    <a:bodyPr/>
                    <a:lstStyle/>
                    <a:p>
                      <a:endParaRPr lang="en-US" sz="2800" dirty="0">
                        <a:solidFill>
                          <a:schemeClr val="tx2"/>
                        </a:solidFill>
                      </a:endParaRPr>
                    </a:p>
                  </a:txBody>
                  <a:tcPr/>
                </a:tc>
              </a:tr>
            </a:tbl>
          </a:graphicData>
        </a:graphic>
      </p:graphicFrame>
    </p:spTree>
    <p:extLst>
      <p:ext uri="{BB962C8B-B14F-4D97-AF65-F5344CB8AC3E}">
        <p14:creationId xmlns:p14="http://schemas.microsoft.com/office/powerpoint/2010/main" val="1292670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Cyrano Day 2</a:t>
            </a:r>
            <a:endParaRPr lang="en-US" dirty="0"/>
          </a:p>
        </p:txBody>
      </p:sp>
      <p:sp>
        <p:nvSpPr>
          <p:cNvPr id="3" name="Content Placeholder 2"/>
          <p:cNvSpPr>
            <a:spLocks noGrp="1"/>
          </p:cNvSpPr>
          <p:nvPr>
            <p:ph idx="1"/>
          </p:nvPr>
        </p:nvSpPr>
        <p:spPr/>
        <p:txBody>
          <a:bodyPr>
            <a:normAutofit/>
          </a:bodyPr>
          <a:lstStyle/>
          <a:p>
            <a:r>
              <a:rPr lang="en-US" sz="3600" dirty="0" smtClean="0"/>
              <a:t>SWBAT:  decide what their ideal self would look like.</a:t>
            </a:r>
          </a:p>
          <a:p>
            <a:r>
              <a:rPr lang="en-US" sz="3600" dirty="0" smtClean="0"/>
              <a:t>Journal</a:t>
            </a:r>
          </a:p>
          <a:p>
            <a:r>
              <a:rPr lang="en-US" sz="3600" dirty="0" smtClean="0"/>
              <a:t>Ideal selves activity</a:t>
            </a:r>
            <a:endParaRPr lang="en-US" sz="3600" dirty="0"/>
          </a:p>
        </p:txBody>
      </p:sp>
    </p:spTree>
    <p:extLst>
      <p:ext uri="{BB962C8B-B14F-4D97-AF65-F5344CB8AC3E}">
        <p14:creationId xmlns:p14="http://schemas.microsoft.com/office/powerpoint/2010/main" val="20872657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a:t>V</a:t>
            </a:r>
            <a:r>
              <a:rPr lang="en-US" dirty="0" smtClean="0"/>
              <a:t> Scene </a:t>
            </a:r>
            <a:r>
              <a:rPr lang="en-US" dirty="0"/>
              <a:t>v</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1898142"/>
              </p:ext>
            </p:extLst>
          </p:nvPr>
        </p:nvGraphicFramePr>
        <p:xfrm>
          <a:off x="154982" y="1044541"/>
          <a:ext cx="12037018" cy="155448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2"/>
                          </a:solidFill>
                        </a:rPr>
                        <a:t>Roxane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2"/>
                          </a:solidFill>
                        </a:rPr>
                        <a:t>Cyrano</a:t>
                      </a:r>
                      <a:endParaRPr lang="en-US" sz="28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Sister </a:t>
                      </a:r>
                      <a:r>
                        <a:rPr lang="en-US" sz="2800" dirty="0" err="1" smtClean="0"/>
                        <a:t>Marthe</a:t>
                      </a:r>
                      <a:endParaRPr lang="en-US" sz="2800" dirty="0" smtClean="0"/>
                    </a:p>
                  </a:txBody>
                  <a:tcPr/>
                </a:tc>
                <a:tc>
                  <a:txBody>
                    <a:bodyPr/>
                    <a:lstStyle/>
                    <a:p>
                      <a:endParaRPr lang="en-US" sz="2800" dirty="0">
                        <a:solidFill>
                          <a:schemeClr val="tx2"/>
                        </a:solidFill>
                      </a:endParaRPr>
                    </a:p>
                  </a:txBody>
                  <a:tcPr/>
                </a:tc>
              </a:tr>
            </a:tbl>
          </a:graphicData>
        </a:graphic>
      </p:graphicFrame>
    </p:spTree>
    <p:extLst>
      <p:ext uri="{BB962C8B-B14F-4D97-AF65-F5344CB8AC3E}">
        <p14:creationId xmlns:p14="http://schemas.microsoft.com/office/powerpoint/2010/main" val="299120343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249" y="108698"/>
            <a:ext cx="9720072" cy="638277"/>
          </a:xfrm>
        </p:spPr>
        <p:txBody>
          <a:bodyPr>
            <a:normAutofit fontScale="90000"/>
          </a:bodyPr>
          <a:lstStyle/>
          <a:p>
            <a:r>
              <a:rPr lang="en-US" dirty="0" smtClean="0"/>
              <a:t>Act </a:t>
            </a:r>
            <a:r>
              <a:rPr lang="en-US" dirty="0"/>
              <a:t>V</a:t>
            </a:r>
            <a:r>
              <a:rPr lang="en-US" dirty="0" smtClean="0"/>
              <a:t> Scene vi</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27335032"/>
              </p:ext>
            </p:extLst>
          </p:nvPr>
        </p:nvGraphicFramePr>
        <p:xfrm>
          <a:off x="154982" y="1044541"/>
          <a:ext cx="12037018" cy="2072640"/>
        </p:xfrm>
        <a:graphic>
          <a:graphicData uri="http://schemas.openxmlformats.org/drawingml/2006/table">
            <a:tbl>
              <a:tblPr firstRow="1" bandRow="1">
                <a:tableStyleId>{5940675A-B579-460E-94D1-54222C63F5DA}</a:tableStyleId>
              </a:tblPr>
              <a:tblGrid>
                <a:gridCol w="6018509"/>
                <a:gridCol w="6018509"/>
              </a:tblGrid>
              <a:tr h="370840">
                <a:tc>
                  <a:txBody>
                    <a:bodyPr/>
                    <a:lstStyle/>
                    <a:p>
                      <a:r>
                        <a:rPr lang="en-US" sz="2800" dirty="0" smtClean="0">
                          <a:solidFill>
                            <a:schemeClr val="tx2"/>
                          </a:solidFill>
                        </a:rPr>
                        <a:t>Le Bret</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2"/>
                          </a:solidFill>
                        </a:rPr>
                        <a:t>Cyrano</a:t>
                      </a:r>
                      <a:endParaRPr lang="en-US" sz="28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Roxane</a:t>
                      </a:r>
                    </a:p>
                  </a:txBody>
                  <a:tcPr/>
                </a:tc>
                <a:tc>
                  <a:txBody>
                    <a:bodyPr/>
                    <a:lstStyle/>
                    <a:p>
                      <a:endParaRPr lang="en-US" sz="2800" dirty="0">
                        <a:solidFill>
                          <a:schemeClr val="tx2"/>
                        </a:solidFill>
                      </a:endParaRPr>
                    </a:p>
                  </a:txBody>
                  <a:tcPr/>
                </a:tc>
              </a:tr>
              <a:tr h="370840">
                <a:tc>
                  <a:txBody>
                    <a:bodyPr/>
                    <a:lstStyle/>
                    <a:p>
                      <a:r>
                        <a:rPr lang="en-US" sz="2800" dirty="0" smtClean="0">
                          <a:solidFill>
                            <a:schemeClr val="tx2"/>
                          </a:solidFill>
                        </a:rPr>
                        <a:t>Ragueneau</a:t>
                      </a:r>
                      <a:endParaRPr lang="en-US" sz="2800" dirty="0">
                        <a:solidFill>
                          <a:schemeClr val="tx2"/>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800" dirty="0" smtClean="0">
                        <a:solidFill>
                          <a:schemeClr val="tx2"/>
                        </a:solidFill>
                      </a:endParaRPr>
                    </a:p>
                  </a:txBody>
                  <a:tcPr/>
                </a:tc>
              </a:tr>
            </a:tbl>
          </a:graphicData>
        </a:graphic>
      </p:graphicFrame>
    </p:spTree>
    <p:extLst>
      <p:ext uri="{BB962C8B-B14F-4D97-AF65-F5344CB8AC3E}">
        <p14:creationId xmlns:p14="http://schemas.microsoft.com/office/powerpoint/2010/main" val="184802767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Bag Puppets</a:t>
            </a:r>
            <a:endParaRPr lang="en-US" dirty="0"/>
          </a:p>
        </p:txBody>
      </p:sp>
      <p:sp>
        <p:nvSpPr>
          <p:cNvPr id="3" name="Content Placeholder 2"/>
          <p:cNvSpPr>
            <a:spLocks noGrp="1"/>
          </p:cNvSpPr>
          <p:nvPr>
            <p:ph idx="1"/>
          </p:nvPr>
        </p:nvSpPr>
        <p:spPr>
          <a:xfrm>
            <a:off x="1024128" y="2350394"/>
            <a:ext cx="9720073" cy="4256468"/>
          </a:xfrm>
        </p:spPr>
        <p:txBody>
          <a:bodyPr>
            <a:normAutofit/>
          </a:bodyPr>
          <a:lstStyle/>
          <a:p>
            <a:pPr marL="0" indent="0">
              <a:buNone/>
            </a:pPr>
            <a:r>
              <a:rPr lang="en-US" sz="2800" dirty="0" smtClean="0"/>
              <a:t>SWBAT:  use previous knowledge to create a visual and kinesthetic product to symbolize the character traits of the main characters.  They will choose a character and make a puppet that will have a speaking part when finished</a:t>
            </a:r>
            <a:endParaRPr lang="en-US" sz="2800" dirty="0"/>
          </a:p>
          <a:p>
            <a:pPr marL="0" indent="0">
              <a:buNone/>
            </a:pPr>
            <a:r>
              <a:rPr lang="en-US" sz="2800" dirty="0" smtClean="0"/>
              <a:t>Day 1:  create your </a:t>
            </a:r>
            <a:r>
              <a:rPr lang="en-US" sz="2800" smtClean="0"/>
              <a:t>puppet </a:t>
            </a:r>
          </a:p>
          <a:p>
            <a:pPr marL="0" indent="0">
              <a:buNone/>
            </a:pPr>
            <a:r>
              <a:rPr lang="en-US" sz="2800" smtClean="0"/>
              <a:t>Day </a:t>
            </a:r>
            <a:r>
              <a:rPr lang="en-US" sz="2800" dirty="0" smtClean="0"/>
              <a:t>2:  work as a class to create a five act representation of Cyrano de Bergerac</a:t>
            </a:r>
          </a:p>
          <a:p>
            <a:pPr marL="0" indent="0">
              <a:buNone/>
            </a:pPr>
            <a:r>
              <a:rPr lang="en-US" sz="2800" dirty="0" smtClean="0"/>
              <a:t>Day 3:  perform your puppet show</a:t>
            </a:r>
            <a:endParaRPr lang="en-US" sz="2800" dirty="0"/>
          </a:p>
        </p:txBody>
      </p:sp>
    </p:spTree>
    <p:extLst>
      <p:ext uri="{BB962C8B-B14F-4D97-AF65-F5344CB8AC3E}">
        <p14:creationId xmlns:p14="http://schemas.microsoft.com/office/powerpoint/2010/main" val="311081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1</a:t>
            </a:r>
            <a:endParaRPr lang="en-US" dirty="0"/>
          </a:p>
        </p:txBody>
      </p:sp>
      <p:sp>
        <p:nvSpPr>
          <p:cNvPr id="3" name="Content Placeholder 2"/>
          <p:cNvSpPr>
            <a:spLocks noGrp="1"/>
          </p:cNvSpPr>
          <p:nvPr>
            <p:ph idx="1"/>
          </p:nvPr>
        </p:nvSpPr>
        <p:spPr/>
        <p:txBody>
          <a:bodyPr>
            <a:normAutofit/>
          </a:bodyPr>
          <a:lstStyle/>
          <a:p>
            <a:r>
              <a:rPr lang="en-US" sz="4000" dirty="0" smtClean="0"/>
              <a:t>What is the importance of being “pretty”?  Why do we put so much pressure on ourselves to weigh a certain amount, or fit into a certain size of clothing, or shop at certain stores?  </a:t>
            </a:r>
            <a:endParaRPr lang="en-US" sz="4000" dirty="0"/>
          </a:p>
        </p:txBody>
      </p:sp>
    </p:spTree>
    <p:extLst>
      <p:ext uri="{BB962C8B-B14F-4D97-AF65-F5344CB8AC3E}">
        <p14:creationId xmlns:p14="http://schemas.microsoft.com/office/powerpoint/2010/main" val="218820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24188</TotalTime>
  <Words>2228</Words>
  <Application>Microsoft Office PowerPoint</Application>
  <PresentationFormat>Widescreen</PresentationFormat>
  <Paragraphs>554</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Calibri</vt:lpstr>
      <vt:lpstr>Tw Cen MT</vt:lpstr>
      <vt:lpstr>Tw Cen MT Condensed</vt:lpstr>
      <vt:lpstr>Wingdings 3</vt:lpstr>
      <vt:lpstr>Integral</vt:lpstr>
      <vt:lpstr>Cyrano Day 1</vt:lpstr>
      <vt:lpstr>Cyrano de bergerac</vt:lpstr>
      <vt:lpstr>Edmond rostand</vt:lpstr>
      <vt:lpstr>The real Cyrano de bergerac</vt:lpstr>
      <vt:lpstr>Cyrano de bergerac</vt:lpstr>
      <vt:lpstr>Guiding questions</vt:lpstr>
      <vt:lpstr>Vocabulary 1</vt:lpstr>
      <vt:lpstr>Cyrano Day 2</vt:lpstr>
      <vt:lpstr>Journal 1</vt:lpstr>
      <vt:lpstr>Ideal Self Activity</vt:lpstr>
      <vt:lpstr>Share and Discuss</vt:lpstr>
      <vt:lpstr>Cyrano Day 3</vt:lpstr>
      <vt:lpstr>Journal 2</vt:lpstr>
      <vt:lpstr>Mirror activity</vt:lpstr>
      <vt:lpstr>Mirror share</vt:lpstr>
      <vt:lpstr>Cyrano day 4</vt:lpstr>
      <vt:lpstr>Pantomime, Drama, Charades</vt:lpstr>
      <vt:lpstr>Scenarios—You must use pantomime and speaking without embarrassment </vt:lpstr>
      <vt:lpstr>The Characters</vt:lpstr>
      <vt:lpstr>PowerPoint Presentation</vt:lpstr>
      <vt:lpstr>PowerPoint Presentation</vt:lpstr>
      <vt:lpstr>PowerPoint Presentation</vt:lpstr>
      <vt:lpstr>Act I Scene I parts</vt:lpstr>
      <vt:lpstr>Act I Scene II</vt:lpstr>
      <vt:lpstr>Act I scene iii</vt:lpstr>
      <vt:lpstr>Act I scene iv</vt:lpstr>
      <vt:lpstr>Act I scene V</vt:lpstr>
      <vt:lpstr>Act I scene VI</vt:lpstr>
      <vt:lpstr>Act I scene vii</vt:lpstr>
      <vt:lpstr>Cyrano day 5</vt:lpstr>
      <vt:lpstr> Journal #3/Discussion</vt:lpstr>
      <vt:lpstr>Characterization </vt:lpstr>
      <vt:lpstr>Act II scene i</vt:lpstr>
      <vt:lpstr>Act II scene iI</vt:lpstr>
      <vt:lpstr>Act II scene iii</vt:lpstr>
      <vt:lpstr>Act II scene iV</vt:lpstr>
      <vt:lpstr>Act II scene v</vt:lpstr>
      <vt:lpstr>Act II scene Vi</vt:lpstr>
      <vt:lpstr>Act II scene Vii</vt:lpstr>
      <vt:lpstr>Act II scene viii</vt:lpstr>
      <vt:lpstr>Act II scene ix</vt:lpstr>
      <vt:lpstr>Act II scene X</vt:lpstr>
      <vt:lpstr>Act II scene xi</vt:lpstr>
      <vt:lpstr>Act II activity</vt:lpstr>
      <vt:lpstr>PowerPoint Presentation</vt:lpstr>
      <vt:lpstr>Journal #4</vt:lpstr>
      <vt:lpstr>Act IIi scene i</vt:lpstr>
      <vt:lpstr>Act IIi scene ii</vt:lpstr>
      <vt:lpstr>Act IIi scene iii</vt:lpstr>
      <vt:lpstr>Act IIi scene iv</vt:lpstr>
      <vt:lpstr>Act IIi scene v</vt:lpstr>
      <vt:lpstr>Act IIi scene vi</vt:lpstr>
      <vt:lpstr>Act IIi scene Vii </vt:lpstr>
      <vt:lpstr>Act IIi scene viii </vt:lpstr>
      <vt:lpstr>Act IIi scene ix</vt:lpstr>
      <vt:lpstr>Act IIi scene x</vt:lpstr>
      <vt:lpstr>Act IIi scene xi</vt:lpstr>
      <vt:lpstr>Act IIi scene xii</vt:lpstr>
      <vt:lpstr>Act IIi scene xiii</vt:lpstr>
      <vt:lpstr>Act IIi scene xiv</vt:lpstr>
      <vt:lpstr>Act III Activity</vt:lpstr>
      <vt:lpstr>PowerPoint Presentation</vt:lpstr>
      <vt:lpstr>Journal #5</vt:lpstr>
      <vt:lpstr>Act IV scene i</vt:lpstr>
      <vt:lpstr>Act IV scene ii</vt:lpstr>
      <vt:lpstr>Act IV scene iii</vt:lpstr>
      <vt:lpstr>Act IV scene iv</vt:lpstr>
      <vt:lpstr>Act IV scene v</vt:lpstr>
      <vt:lpstr>Act IV scene vi</vt:lpstr>
      <vt:lpstr>Act IV scene vii</vt:lpstr>
      <vt:lpstr>Act IV scene viii </vt:lpstr>
      <vt:lpstr>Act IV scene ix</vt:lpstr>
      <vt:lpstr>Act IV scene x</vt:lpstr>
      <vt:lpstr>Gallery Walk</vt:lpstr>
      <vt:lpstr>Journal #6</vt:lpstr>
      <vt:lpstr>Act V Scene i</vt:lpstr>
      <vt:lpstr>Act V Scene ii</vt:lpstr>
      <vt:lpstr>Act V Scene iii</vt:lpstr>
      <vt:lpstr>Act V Scene iv</vt:lpstr>
      <vt:lpstr>Act V Scene v</vt:lpstr>
      <vt:lpstr>Act V Scene vi</vt:lpstr>
      <vt:lpstr>Paper Bag Puppets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Edmond rostand</dc:title>
  <dc:creator>Cotton, Aleecia</dc:creator>
  <cp:lastModifiedBy>Luehrs, Christina</cp:lastModifiedBy>
  <cp:revision>60</cp:revision>
  <cp:lastPrinted>2016-01-14T14:29:53Z</cp:lastPrinted>
  <dcterms:created xsi:type="dcterms:W3CDTF">2014-12-18T20:02:31Z</dcterms:created>
  <dcterms:modified xsi:type="dcterms:W3CDTF">2017-02-25T14:15:55Z</dcterms:modified>
</cp:coreProperties>
</file>