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handoutMasterIdLst>
    <p:handoutMasterId r:id="rId98"/>
  </p:handoutMasterIdLst>
  <p:sldIdLst>
    <p:sldId id="256" r:id="rId2"/>
    <p:sldId id="355" r:id="rId3"/>
    <p:sldId id="371" r:id="rId4"/>
    <p:sldId id="354" r:id="rId5"/>
    <p:sldId id="260" r:id="rId6"/>
    <p:sldId id="258" r:id="rId7"/>
    <p:sldId id="269" r:id="rId8"/>
    <p:sldId id="257" r:id="rId9"/>
    <p:sldId id="372" r:id="rId10"/>
    <p:sldId id="373" r:id="rId11"/>
    <p:sldId id="356" r:id="rId12"/>
    <p:sldId id="312" r:id="rId13"/>
    <p:sldId id="315" r:id="rId14"/>
    <p:sldId id="357" r:id="rId15"/>
    <p:sldId id="282" r:id="rId16"/>
    <p:sldId id="313" r:id="rId17"/>
    <p:sldId id="314" r:id="rId18"/>
    <p:sldId id="283" r:id="rId19"/>
    <p:sldId id="284" r:id="rId20"/>
    <p:sldId id="316" r:id="rId21"/>
    <p:sldId id="317" r:id="rId22"/>
    <p:sldId id="285" r:id="rId23"/>
    <p:sldId id="318" r:id="rId24"/>
    <p:sldId id="286" r:id="rId25"/>
    <p:sldId id="287" r:id="rId26"/>
    <p:sldId id="319" r:id="rId27"/>
    <p:sldId id="320" r:id="rId28"/>
    <p:sldId id="288" r:id="rId29"/>
    <p:sldId id="321" r:id="rId30"/>
    <p:sldId id="289" r:id="rId31"/>
    <p:sldId id="290" r:id="rId32"/>
    <p:sldId id="322" r:id="rId33"/>
    <p:sldId id="323" r:id="rId34"/>
    <p:sldId id="291" r:id="rId35"/>
    <p:sldId id="292" r:id="rId36"/>
    <p:sldId id="324" r:id="rId37"/>
    <p:sldId id="325" r:id="rId38"/>
    <p:sldId id="293" r:id="rId39"/>
    <p:sldId id="326" r:id="rId40"/>
    <p:sldId id="294" r:id="rId41"/>
    <p:sldId id="295" r:id="rId42"/>
    <p:sldId id="327" r:id="rId43"/>
    <p:sldId id="328" r:id="rId44"/>
    <p:sldId id="296" r:id="rId45"/>
    <p:sldId id="297" r:id="rId46"/>
    <p:sldId id="298" r:id="rId47"/>
    <p:sldId id="299" r:id="rId48"/>
    <p:sldId id="329" r:id="rId49"/>
    <p:sldId id="330" r:id="rId50"/>
    <p:sldId id="331" r:id="rId51"/>
    <p:sldId id="301" r:id="rId52"/>
    <p:sldId id="302" r:id="rId53"/>
    <p:sldId id="332" r:id="rId54"/>
    <p:sldId id="333" r:id="rId55"/>
    <p:sldId id="334" r:id="rId56"/>
    <p:sldId id="335" r:id="rId57"/>
    <p:sldId id="304" r:id="rId58"/>
    <p:sldId id="305" r:id="rId59"/>
    <p:sldId id="336" r:id="rId60"/>
    <p:sldId id="337" r:id="rId61"/>
    <p:sldId id="306" r:id="rId62"/>
    <p:sldId id="307" r:id="rId63"/>
    <p:sldId id="308" r:id="rId64"/>
    <p:sldId id="338" r:id="rId65"/>
    <p:sldId id="339" r:id="rId66"/>
    <p:sldId id="346" r:id="rId67"/>
    <p:sldId id="310" r:id="rId68"/>
    <p:sldId id="309" r:id="rId69"/>
    <p:sldId id="342" r:id="rId70"/>
    <p:sldId id="340" r:id="rId71"/>
    <p:sldId id="341" r:id="rId72"/>
    <p:sldId id="343" r:id="rId73"/>
    <p:sldId id="359" r:id="rId74"/>
    <p:sldId id="347" r:id="rId75"/>
    <p:sldId id="348" r:id="rId76"/>
    <p:sldId id="349" r:id="rId77"/>
    <p:sldId id="353" r:id="rId78"/>
    <p:sldId id="351" r:id="rId79"/>
    <p:sldId id="311" r:id="rId80"/>
    <p:sldId id="358" r:id="rId81"/>
    <p:sldId id="267" r:id="rId82"/>
    <p:sldId id="360" r:id="rId83"/>
    <p:sldId id="270" r:id="rId84"/>
    <p:sldId id="272" r:id="rId85"/>
    <p:sldId id="274" r:id="rId86"/>
    <p:sldId id="361" r:id="rId87"/>
    <p:sldId id="362" r:id="rId88"/>
    <p:sldId id="363" r:id="rId89"/>
    <p:sldId id="364" r:id="rId90"/>
    <p:sldId id="365" r:id="rId91"/>
    <p:sldId id="366" r:id="rId92"/>
    <p:sldId id="367" r:id="rId93"/>
    <p:sldId id="368" r:id="rId94"/>
    <p:sldId id="369" r:id="rId95"/>
    <p:sldId id="370" r:id="rId9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19" autoAdjust="0"/>
    <p:restoredTop sz="86595"/>
  </p:normalViewPr>
  <p:slideViewPr>
    <p:cSldViewPr snapToGrid="0">
      <p:cViewPr varScale="1">
        <p:scale>
          <a:sx n="52" d="100"/>
          <a:sy n="52" d="100"/>
        </p:scale>
        <p:origin x="600" y="176"/>
      </p:cViewPr>
      <p:guideLst/>
    </p:cSldViewPr>
  </p:slideViewPr>
  <p:outlineViewPr>
    <p:cViewPr>
      <p:scale>
        <a:sx n="33" d="100"/>
        <a:sy n="33" d="100"/>
      </p:scale>
      <p:origin x="0" y="-67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1"/>
            <a:ext cx="3170583" cy="482027"/>
          </a:xfrm>
          <a:prstGeom prst="rect">
            <a:avLst/>
          </a:prstGeom>
        </p:spPr>
        <p:txBody>
          <a:bodyPr vert="horz" lIns="94851" tIns="47425" rIns="94851" bIns="47425" rtlCol="0"/>
          <a:lstStyle>
            <a:lvl1pPr algn="r">
              <a:defRPr sz="1200"/>
            </a:lvl1pPr>
          </a:lstStyle>
          <a:p>
            <a:fld id="{9185B6BD-CE34-4D54-B346-96E232C1E37A}" type="datetimeFigureOut">
              <a:rPr lang="en-US" smtClean="0"/>
              <a:t>4/29/19</a:t>
            </a:fld>
            <a:endParaRPr lang="en-US"/>
          </a:p>
        </p:txBody>
      </p:sp>
      <p:sp>
        <p:nvSpPr>
          <p:cNvPr id="4" name="Footer Placeholder 3"/>
          <p:cNvSpPr>
            <a:spLocks noGrp="1"/>
          </p:cNvSpPr>
          <p:nvPr>
            <p:ph type="ftr" sz="quarter" idx="2"/>
          </p:nvPr>
        </p:nvSpPr>
        <p:spPr>
          <a:xfrm>
            <a:off x="0" y="9119173"/>
            <a:ext cx="3170583" cy="482027"/>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2027"/>
          </a:xfrm>
          <a:prstGeom prst="rect">
            <a:avLst/>
          </a:prstGeom>
        </p:spPr>
        <p:txBody>
          <a:bodyPr vert="horz" lIns="94851" tIns="47425" rIns="94851" bIns="47425" rtlCol="0" anchor="b"/>
          <a:lstStyle>
            <a:lvl1pPr algn="r">
              <a:defRPr sz="1200"/>
            </a:lvl1pPr>
          </a:lstStyle>
          <a:p>
            <a:fld id="{24F2B808-D00E-43AD-8FDF-89D46F245E58}" type="slidenum">
              <a:rPr lang="en-US" smtClean="0"/>
              <a:t>‹#›</a:t>
            </a:fld>
            <a:endParaRPr lang="en-US"/>
          </a:p>
        </p:txBody>
      </p:sp>
    </p:spTree>
    <p:extLst>
      <p:ext uri="{BB962C8B-B14F-4D97-AF65-F5344CB8AC3E}">
        <p14:creationId xmlns:p14="http://schemas.microsoft.com/office/powerpoint/2010/main" val="3326683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3890EB26-0583-2B49-8952-8FB14F765700}" type="datetimeFigureOut">
              <a:rPr lang="en-US" smtClean="0"/>
              <a:t>4/29/19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A56AF2CC-2746-3447-8DEE-9E67730CD3E4}" type="slidenum">
              <a:rPr lang="en-US" smtClean="0"/>
              <a:t>‹#›</a:t>
            </a:fld>
            <a:endParaRPr lang="en-US"/>
          </a:p>
        </p:txBody>
      </p:sp>
    </p:spTree>
    <p:extLst>
      <p:ext uri="{BB962C8B-B14F-4D97-AF65-F5344CB8AC3E}">
        <p14:creationId xmlns:p14="http://schemas.microsoft.com/office/powerpoint/2010/main" val="2131398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6AF2CC-2746-3447-8DEE-9E67730CD3E4}" type="slidenum">
              <a:rPr lang="en-US" smtClean="0"/>
              <a:t>5</a:t>
            </a:fld>
            <a:endParaRPr lang="en-US"/>
          </a:p>
        </p:txBody>
      </p:sp>
    </p:spTree>
    <p:extLst>
      <p:ext uri="{BB962C8B-B14F-4D97-AF65-F5344CB8AC3E}">
        <p14:creationId xmlns:p14="http://schemas.microsoft.com/office/powerpoint/2010/main" val="371133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6AF2CC-2746-3447-8DEE-9E67730CD3E4}" type="slidenum">
              <a:rPr lang="en-US" smtClean="0"/>
              <a:t>6</a:t>
            </a:fld>
            <a:endParaRPr lang="en-US"/>
          </a:p>
        </p:txBody>
      </p:sp>
    </p:spTree>
    <p:extLst>
      <p:ext uri="{BB962C8B-B14F-4D97-AF65-F5344CB8AC3E}">
        <p14:creationId xmlns:p14="http://schemas.microsoft.com/office/powerpoint/2010/main" val="1256861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6AF2CC-2746-3447-8DEE-9E67730CD3E4}" type="slidenum">
              <a:rPr lang="en-US" smtClean="0"/>
              <a:t>7</a:t>
            </a:fld>
            <a:endParaRPr lang="en-US"/>
          </a:p>
        </p:txBody>
      </p:sp>
    </p:spTree>
    <p:extLst>
      <p:ext uri="{BB962C8B-B14F-4D97-AF65-F5344CB8AC3E}">
        <p14:creationId xmlns:p14="http://schemas.microsoft.com/office/powerpoint/2010/main" val="3396136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1430C3A-0A72-4478-AC5C-1892A5DB446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3446691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30C3A-0A72-4478-AC5C-1892A5DB446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290182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30C3A-0A72-4478-AC5C-1892A5DB446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2801154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30C3A-0A72-4478-AC5C-1892A5DB446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552830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30C3A-0A72-4478-AC5C-1892A5DB446B}" type="datetimeFigureOut">
              <a:rPr lang="en-US" smtClean="0"/>
              <a:t>4/29/19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322833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430C3A-0A72-4478-AC5C-1892A5DB446B}" type="datetimeFigureOut">
              <a:rPr lang="en-US" smtClean="0"/>
              <a:t>4/29/19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122058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430C3A-0A72-4478-AC5C-1892A5DB446B}" type="datetimeFigureOut">
              <a:rPr lang="en-US" smtClean="0"/>
              <a:t>4/29/19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27704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430C3A-0A72-4478-AC5C-1892A5DB446B}" type="datetimeFigureOut">
              <a:rPr lang="en-US" smtClean="0"/>
              <a:t>4/29/19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213091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30C3A-0A72-4478-AC5C-1892A5DB446B}" type="datetimeFigureOut">
              <a:rPr lang="en-US" smtClean="0"/>
              <a:t>4/29/19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308295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30C3A-0A72-4478-AC5C-1892A5DB446B}" type="datetimeFigureOut">
              <a:rPr lang="en-US" smtClean="0"/>
              <a:t>4/29/19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166505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30C3A-0A72-4478-AC5C-1892A5DB446B}" type="datetimeFigureOut">
              <a:rPr lang="en-US" smtClean="0"/>
              <a:t>4/29/19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9A103-29C2-4261-9CB6-CAFB2FE582FC}" type="slidenum">
              <a:rPr lang="en-US" smtClean="0"/>
              <a:t>‹#›</a:t>
            </a:fld>
            <a:endParaRPr lang="en-US"/>
          </a:p>
        </p:txBody>
      </p:sp>
    </p:spTree>
    <p:extLst>
      <p:ext uri="{BB962C8B-B14F-4D97-AF65-F5344CB8AC3E}">
        <p14:creationId xmlns:p14="http://schemas.microsoft.com/office/powerpoint/2010/main" val="74727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30C3A-0A72-4478-AC5C-1892A5DB446B}" type="datetimeFigureOut">
              <a:rPr lang="en-US" smtClean="0"/>
              <a:t>4/29/19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9A103-29C2-4261-9CB6-CAFB2FE582FC}" type="slidenum">
              <a:rPr lang="en-US" smtClean="0"/>
              <a:t>‹#›</a:t>
            </a:fld>
            <a:endParaRPr lang="en-US"/>
          </a:p>
        </p:txBody>
      </p:sp>
    </p:spTree>
    <p:extLst>
      <p:ext uri="{BB962C8B-B14F-4D97-AF65-F5344CB8AC3E}">
        <p14:creationId xmlns:p14="http://schemas.microsoft.com/office/powerpoint/2010/main" val="2375323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Fahrenheit 451</a:t>
            </a:r>
          </a:p>
        </p:txBody>
      </p:sp>
      <p:sp>
        <p:nvSpPr>
          <p:cNvPr id="3" name="Subtitle 2"/>
          <p:cNvSpPr>
            <a:spLocks noGrp="1"/>
          </p:cNvSpPr>
          <p:nvPr>
            <p:ph type="subTitle" idx="1"/>
          </p:nvPr>
        </p:nvSpPr>
        <p:spPr/>
        <p:txBody>
          <a:bodyPr/>
          <a:lstStyle/>
          <a:p>
            <a:r>
              <a:rPr lang="en-US" dirty="0"/>
              <a:t>English 10</a:t>
            </a:r>
          </a:p>
        </p:txBody>
      </p:sp>
    </p:spTree>
    <p:extLst>
      <p:ext uri="{BB962C8B-B14F-4D97-AF65-F5344CB8AC3E}">
        <p14:creationId xmlns:p14="http://schemas.microsoft.com/office/powerpoint/2010/main" val="435246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DDBC06-9900-E548-9ACF-698A826BA3D9}"/>
              </a:ext>
            </a:extLst>
          </p:cNvPr>
          <p:cNvSpPr>
            <a:spLocks noGrp="1"/>
          </p:cNvSpPr>
          <p:nvPr>
            <p:ph sz="half" idx="1"/>
          </p:nvPr>
        </p:nvSpPr>
        <p:spPr>
          <a:xfrm>
            <a:off x="0" y="422031"/>
            <a:ext cx="6019800" cy="5754932"/>
          </a:xfrm>
        </p:spPr>
        <p:txBody>
          <a:bodyPr/>
          <a:lstStyle/>
          <a:p>
            <a:r>
              <a:rPr lang="en-US" sz="2400" dirty="0"/>
              <a:t>Places</a:t>
            </a:r>
          </a:p>
          <a:p>
            <a:pPr lvl="1"/>
            <a:r>
              <a:rPr lang="en-US" dirty="0"/>
              <a:t>Outside</a:t>
            </a:r>
          </a:p>
          <a:p>
            <a:pPr lvl="1"/>
            <a:r>
              <a:rPr lang="en-US" dirty="0"/>
              <a:t>Montag and Mildred’s bedroom</a:t>
            </a:r>
          </a:p>
          <a:p>
            <a:pPr lvl="1"/>
            <a:r>
              <a:rPr lang="en-US" dirty="0"/>
              <a:t>The Fire station</a:t>
            </a:r>
          </a:p>
          <a:p>
            <a:pPr lvl="1"/>
            <a:r>
              <a:rPr lang="en-US" dirty="0"/>
              <a:t>The Woman on Elm’s house</a:t>
            </a:r>
          </a:p>
          <a:p>
            <a:endParaRPr lang="en-US" dirty="0"/>
          </a:p>
        </p:txBody>
      </p:sp>
      <p:sp>
        <p:nvSpPr>
          <p:cNvPr id="4" name="Content Placeholder 3">
            <a:extLst>
              <a:ext uri="{FF2B5EF4-FFF2-40B4-BE49-F238E27FC236}">
                <a16:creationId xmlns:a16="http://schemas.microsoft.com/office/drawing/2014/main" id="{61FE3BAC-D551-9A46-9F30-F892E4C08BE2}"/>
              </a:ext>
            </a:extLst>
          </p:cNvPr>
          <p:cNvSpPr>
            <a:spLocks noGrp="1"/>
          </p:cNvSpPr>
          <p:nvPr>
            <p:ph sz="half" idx="2"/>
          </p:nvPr>
        </p:nvSpPr>
        <p:spPr>
          <a:xfrm>
            <a:off x="5638800" y="422031"/>
            <a:ext cx="6424246" cy="5754932"/>
          </a:xfrm>
        </p:spPr>
        <p:txBody>
          <a:bodyPr/>
          <a:lstStyle/>
          <a:p>
            <a:r>
              <a:rPr lang="en-US" dirty="0"/>
              <a:t>Characters</a:t>
            </a:r>
          </a:p>
          <a:p>
            <a:pPr lvl="1"/>
            <a:r>
              <a:rPr lang="en-US" dirty="0"/>
              <a:t>Montag</a:t>
            </a:r>
          </a:p>
          <a:p>
            <a:pPr lvl="1"/>
            <a:r>
              <a:rPr lang="en-US" dirty="0"/>
              <a:t>Clarisse</a:t>
            </a:r>
          </a:p>
          <a:p>
            <a:pPr lvl="1"/>
            <a:r>
              <a:rPr lang="en-US" dirty="0"/>
              <a:t>Mildred</a:t>
            </a:r>
          </a:p>
          <a:p>
            <a:pPr lvl="1"/>
            <a:r>
              <a:rPr lang="en-US" dirty="0"/>
              <a:t>Hound</a:t>
            </a:r>
          </a:p>
          <a:p>
            <a:pPr lvl="1"/>
            <a:r>
              <a:rPr lang="en-US" dirty="0"/>
              <a:t>Captain Beatty</a:t>
            </a:r>
          </a:p>
          <a:p>
            <a:pPr lvl="1"/>
            <a:r>
              <a:rPr lang="en-US" dirty="0"/>
              <a:t>Woman on Elm</a:t>
            </a:r>
          </a:p>
          <a:p>
            <a:pPr lvl="1"/>
            <a:r>
              <a:rPr lang="en-US" dirty="0"/>
              <a:t>Faber</a:t>
            </a:r>
          </a:p>
          <a:p>
            <a:pPr lvl="1"/>
            <a:r>
              <a:rPr lang="en-US" dirty="0"/>
              <a:t>Mildred’s friends (Mrs. Bowles, Mrs. Phelps)</a:t>
            </a:r>
          </a:p>
          <a:p>
            <a:endParaRPr lang="en-US" dirty="0"/>
          </a:p>
        </p:txBody>
      </p:sp>
    </p:spTree>
    <p:extLst>
      <p:ext uri="{BB962C8B-B14F-4D97-AF65-F5344CB8AC3E}">
        <p14:creationId xmlns:p14="http://schemas.microsoft.com/office/powerpoint/2010/main" val="129092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D116-B5B7-5741-818D-6FF7A82A8316}"/>
              </a:ext>
            </a:extLst>
          </p:cNvPr>
          <p:cNvSpPr>
            <a:spLocks noGrp="1"/>
          </p:cNvSpPr>
          <p:nvPr>
            <p:ph type="title"/>
          </p:nvPr>
        </p:nvSpPr>
        <p:spPr/>
        <p:txBody>
          <a:bodyPr/>
          <a:lstStyle/>
          <a:p>
            <a:r>
              <a:rPr lang="en-US" dirty="0"/>
              <a:t>Day 4:  Sit in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C79F4232-D9CC-344B-845F-1685C718FF0F}"/>
              </a:ext>
            </a:extLst>
          </p:cNvPr>
          <p:cNvSpPr>
            <a:spLocks noGrp="1"/>
          </p:cNvSpPr>
          <p:nvPr>
            <p:ph idx="1"/>
          </p:nvPr>
        </p:nvSpPr>
        <p:spPr/>
        <p:txBody>
          <a:bodyPr/>
          <a:lstStyle/>
          <a:p>
            <a:r>
              <a:rPr lang="en-US" dirty="0"/>
              <a:t>SWBAT:  debate their ideas regarding technology addiction</a:t>
            </a:r>
          </a:p>
          <a:p>
            <a:endParaRPr lang="en-US" dirty="0"/>
          </a:p>
          <a:p>
            <a:r>
              <a:rPr lang="en-US" dirty="0"/>
              <a:t>Debate/discussion</a:t>
            </a:r>
          </a:p>
          <a:p>
            <a:endParaRPr lang="en-US" dirty="0"/>
          </a:p>
          <a:p>
            <a:r>
              <a:rPr lang="en-US" dirty="0"/>
              <a:t>Reflection:  What were some of the ideas that you agreed with during the discussion?  What were some ideas that you disagreed with?  Have your ideas changed at all after reading this article?  Why/not?</a:t>
            </a:r>
          </a:p>
          <a:p>
            <a:endParaRPr lang="en-US" dirty="0"/>
          </a:p>
          <a:p>
            <a:r>
              <a:rPr lang="en-US" dirty="0"/>
              <a:t>Summary</a:t>
            </a:r>
          </a:p>
        </p:txBody>
      </p:sp>
    </p:spTree>
    <p:extLst>
      <p:ext uri="{BB962C8B-B14F-4D97-AF65-F5344CB8AC3E}">
        <p14:creationId xmlns:p14="http://schemas.microsoft.com/office/powerpoint/2010/main" val="20085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D6F7C-3242-4819-9D7D-CBECCBFB2DE6}"/>
              </a:ext>
            </a:extLst>
          </p:cNvPr>
          <p:cNvSpPr>
            <a:spLocks noGrp="1"/>
          </p:cNvSpPr>
          <p:nvPr>
            <p:ph type="title"/>
          </p:nvPr>
        </p:nvSpPr>
        <p:spPr/>
        <p:txBody>
          <a:bodyPr/>
          <a:lstStyle/>
          <a:p>
            <a:r>
              <a:rPr lang="en-US" dirty="0"/>
              <a:t>Day 5:  Sit in your </a:t>
            </a:r>
            <a:r>
              <a:rPr lang="en-US" dirty="0">
                <a:solidFill>
                  <a:srgbClr val="FF0000"/>
                </a:solidFill>
              </a:rPr>
              <a:t>Sticker Groups</a:t>
            </a:r>
          </a:p>
        </p:txBody>
      </p:sp>
      <p:sp>
        <p:nvSpPr>
          <p:cNvPr id="3" name="Content Placeholder 2">
            <a:extLst>
              <a:ext uri="{FF2B5EF4-FFF2-40B4-BE49-F238E27FC236}">
                <a16:creationId xmlns:a16="http://schemas.microsoft.com/office/drawing/2014/main" id="{4BCDFC51-6CE3-4C88-B3F5-C19F3BD7B3D8}"/>
              </a:ext>
            </a:extLst>
          </p:cNvPr>
          <p:cNvSpPr>
            <a:spLocks noGrp="1"/>
          </p:cNvSpPr>
          <p:nvPr>
            <p:ph idx="1"/>
          </p:nvPr>
        </p:nvSpPr>
        <p:spPr/>
        <p:txBody>
          <a:bodyPr>
            <a:normAutofit lnSpcReduction="10000"/>
          </a:bodyPr>
          <a:lstStyle/>
          <a:p>
            <a:r>
              <a:rPr lang="en-US" dirty="0"/>
              <a:t>SWBAT:  Decide whether too much technology is a good thing.</a:t>
            </a:r>
          </a:p>
          <a:p>
            <a:endParaRPr lang="en-US" dirty="0"/>
          </a:p>
          <a:p>
            <a:r>
              <a:rPr lang="en-US" dirty="0"/>
              <a:t>RQ</a:t>
            </a:r>
          </a:p>
          <a:p>
            <a:r>
              <a:rPr lang="en-US" dirty="0"/>
              <a:t>Journal </a:t>
            </a:r>
          </a:p>
          <a:p>
            <a:r>
              <a:rPr lang="en-US" dirty="0"/>
              <a:t>Discussion</a:t>
            </a:r>
          </a:p>
          <a:p>
            <a:endParaRPr lang="en-US" dirty="0"/>
          </a:p>
          <a:p>
            <a:r>
              <a:rPr lang="en-US" dirty="0"/>
              <a:t>Reflection:  Do you identify more with Clarisse or Montag or Mildred?</a:t>
            </a:r>
          </a:p>
          <a:p>
            <a:endParaRPr lang="en-US" dirty="0"/>
          </a:p>
          <a:p>
            <a:r>
              <a:rPr lang="en-US" dirty="0"/>
              <a:t>Summary</a:t>
            </a:r>
          </a:p>
        </p:txBody>
      </p:sp>
    </p:spTree>
    <p:extLst>
      <p:ext uri="{BB962C8B-B14F-4D97-AF65-F5344CB8AC3E}">
        <p14:creationId xmlns:p14="http://schemas.microsoft.com/office/powerpoint/2010/main" val="1395163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F5F84-4F02-428B-A623-61CD6FFF53B8}"/>
              </a:ext>
            </a:extLst>
          </p:cNvPr>
          <p:cNvSpPr>
            <a:spLocks noGrp="1"/>
          </p:cNvSpPr>
          <p:nvPr>
            <p:ph type="title"/>
          </p:nvPr>
        </p:nvSpPr>
        <p:spPr/>
        <p:txBody>
          <a:bodyPr/>
          <a:lstStyle/>
          <a:p>
            <a:r>
              <a:rPr lang="en-US" dirty="0"/>
              <a:t>RQ </a:t>
            </a:r>
            <a:r>
              <a:rPr lang="en-US" dirty="0" err="1"/>
              <a:t>pgs</a:t>
            </a:r>
            <a:r>
              <a:rPr lang="en-US" dirty="0"/>
              <a:t> 1-15</a:t>
            </a:r>
          </a:p>
        </p:txBody>
      </p:sp>
      <p:sp>
        <p:nvSpPr>
          <p:cNvPr id="3" name="Content Placeholder 2">
            <a:extLst>
              <a:ext uri="{FF2B5EF4-FFF2-40B4-BE49-F238E27FC236}">
                <a16:creationId xmlns:a16="http://schemas.microsoft.com/office/drawing/2014/main" id="{C75234F0-FB4E-458B-BDB2-87992EE022B5}"/>
              </a:ext>
            </a:extLst>
          </p:cNvPr>
          <p:cNvSpPr>
            <a:spLocks noGrp="1"/>
          </p:cNvSpPr>
          <p:nvPr>
            <p:ph idx="1"/>
          </p:nvPr>
        </p:nvSpPr>
        <p:spPr/>
        <p:txBody>
          <a:bodyPr/>
          <a:lstStyle/>
          <a:p>
            <a:pPr marL="514350" indent="-514350">
              <a:buFont typeface="+mj-lt"/>
              <a:buAutoNum type="arabicPeriod"/>
            </a:pPr>
            <a:r>
              <a:rPr lang="en-US" dirty="0"/>
              <a:t>What does the number 451 symbolize?</a:t>
            </a:r>
          </a:p>
          <a:p>
            <a:pPr marL="514350" indent="-514350">
              <a:buFont typeface="+mj-lt"/>
              <a:buAutoNum type="arabicPeriod"/>
            </a:pPr>
            <a:r>
              <a:rPr lang="en-US" dirty="0"/>
              <a:t>What color surrounds Clarisse?</a:t>
            </a:r>
          </a:p>
          <a:p>
            <a:pPr marL="514350" indent="-514350">
              <a:buFont typeface="+mj-lt"/>
              <a:buAutoNum type="arabicPeriod"/>
            </a:pPr>
            <a:r>
              <a:rPr lang="en-US" dirty="0"/>
              <a:t>What did Clarisse say about what firemen used to do?</a:t>
            </a:r>
          </a:p>
          <a:p>
            <a:pPr marL="514350" indent="-514350">
              <a:buFont typeface="+mj-lt"/>
              <a:buAutoNum type="arabicPeriod"/>
            </a:pPr>
            <a:r>
              <a:rPr lang="en-US" dirty="0"/>
              <a:t>How does Montag feel when Clarisse asks him questions?</a:t>
            </a:r>
          </a:p>
          <a:p>
            <a:pPr marL="514350" indent="-514350">
              <a:buFont typeface="+mj-lt"/>
              <a:buAutoNum type="arabicPeriod"/>
            </a:pPr>
            <a:r>
              <a:rPr lang="en-US" dirty="0"/>
              <a:t>What was the last question that Clarisse asked Montag that he could not stop thinking about?</a:t>
            </a:r>
          </a:p>
          <a:p>
            <a:pPr marL="514350" indent="-514350">
              <a:buFont typeface="+mj-lt"/>
              <a:buAutoNum type="arabicPeriod"/>
            </a:pPr>
            <a:r>
              <a:rPr lang="en-US" dirty="0"/>
              <a:t>What’s wrong with Mildred?</a:t>
            </a:r>
          </a:p>
          <a:p>
            <a:pPr marL="514350" indent="-514350">
              <a:buFont typeface="+mj-lt"/>
              <a:buAutoNum type="arabicPeriod"/>
            </a:pPr>
            <a:r>
              <a:rPr lang="en-US" dirty="0"/>
              <a:t>Why is Montag jealous of Clarisse’s family?</a:t>
            </a:r>
          </a:p>
        </p:txBody>
      </p:sp>
    </p:spTree>
    <p:extLst>
      <p:ext uri="{BB962C8B-B14F-4D97-AF65-F5344CB8AC3E}">
        <p14:creationId xmlns:p14="http://schemas.microsoft.com/office/powerpoint/2010/main" val="280646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A22E9-37F9-8340-9347-601B0B4B5371}"/>
              </a:ext>
            </a:extLst>
          </p:cNvPr>
          <p:cNvSpPr>
            <a:spLocks noGrp="1"/>
          </p:cNvSpPr>
          <p:nvPr>
            <p:ph type="title"/>
          </p:nvPr>
        </p:nvSpPr>
        <p:spPr/>
        <p:txBody>
          <a:bodyPr/>
          <a:lstStyle/>
          <a:p>
            <a:r>
              <a:rPr lang="en-US" dirty="0"/>
              <a:t>1-15 Key</a:t>
            </a:r>
          </a:p>
        </p:txBody>
      </p:sp>
      <p:sp>
        <p:nvSpPr>
          <p:cNvPr id="3" name="Content Placeholder 2">
            <a:extLst>
              <a:ext uri="{FF2B5EF4-FFF2-40B4-BE49-F238E27FC236}">
                <a16:creationId xmlns:a16="http://schemas.microsoft.com/office/drawing/2014/main" id="{17D796DF-A3E7-1C42-A394-7EFDD57986C1}"/>
              </a:ext>
            </a:extLst>
          </p:cNvPr>
          <p:cNvSpPr>
            <a:spLocks noGrp="1"/>
          </p:cNvSpPr>
          <p:nvPr>
            <p:ph idx="1"/>
          </p:nvPr>
        </p:nvSpPr>
        <p:spPr/>
        <p:txBody>
          <a:bodyPr/>
          <a:lstStyle/>
          <a:p>
            <a:pPr marL="514350" indent="-514350">
              <a:buFont typeface="+mj-lt"/>
              <a:buAutoNum type="arabicPeriod"/>
            </a:pPr>
            <a:r>
              <a:rPr lang="en-US" dirty="0"/>
              <a:t>The temperature from which paper burns</a:t>
            </a:r>
          </a:p>
          <a:p>
            <a:pPr marL="514350" indent="-514350">
              <a:buFont typeface="+mj-lt"/>
              <a:buAutoNum type="arabicPeriod"/>
            </a:pPr>
            <a:r>
              <a:rPr lang="en-US" dirty="0"/>
              <a:t>White</a:t>
            </a:r>
          </a:p>
          <a:p>
            <a:pPr marL="514350" indent="-514350">
              <a:buFont typeface="+mj-lt"/>
              <a:buAutoNum type="arabicPeriod"/>
            </a:pPr>
            <a:r>
              <a:rPr lang="en-US" dirty="0"/>
              <a:t>Put out fires</a:t>
            </a:r>
          </a:p>
          <a:p>
            <a:pPr marL="514350" indent="-514350">
              <a:buFont typeface="+mj-lt"/>
              <a:buAutoNum type="arabicPeriod"/>
            </a:pPr>
            <a:r>
              <a:rPr lang="en-US" dirty="0"/>
              <a:t>Uncomfortable</a:t>
            </a:r>
          </a:p>
          <a:p>
            <a:pPr marL="514350" indent="-514350">
              <a:buFont typeface="+mj-lt"/>
              <a:buAutoNum type="arabicPeriod"/>
            </a:pPr>
            <a:r>
              <a:rPr lang="en-US" dirty="0"/>
              <a:t>Are you happy?</a:t>
            </a:r>
          </a:p>
          <a:p>
            <a:pPr marL="514350" indent="-514350">
              <a:buFont typeface="+mj-lt"/>
              <a:buAutoNum type="arabicPeriod"/>
            </a:pPr>
            <a:r>
              <a:rPr lang="en-US" dirty="0"/>
              <a:t>She OD’d</a:t>
            </a:r>
          </a:p>
          <a:p>
            <a:pPr marL="514350" indent="-514350">
              <a:buFont typeface="+mj-lt"/>
              <a:buAutoNum type="arabicPeriod"/>
            </a:pPr>
            <a:r>
              <a:rPr lang="en-US" dirty="0"/>
              <a:t>They spend time together and communicate</a:t>
            </a:r>
          </a:p>
        </p:txBody>
      </p:sp>
    </p:spTree>
    <p:extLst>
      <p:ext uri="{BB962C8B-B14F-4D97-AF65-F5344CB8AC3E}">
        <p14:creationId xmlns:p14="http://schemas.microsoft.com/office/powerpoint/2010/main" val="872734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#1</a:t>
            </a:r>
          </a:p>
        </p:txBody>
      </p:sp>
      <p:sp>
        <p:nvSpPr>
          <p:cNvPr id="3" name="Content Placeholder 2"/>
          <p:cNvSpPr>
            <a:spLocks noGrp="1"/>
          </p:cNvSpPr>
          <p:nvPr>
            <p:ph idx="1"/>
          </p:nvPr>
        </p:nvSpPr>
        <p:spPr/>
        <p:txBody>
          <a:bodyPr/>
          <a:lstStyle/>
          <a:p>
            <a:r>
              <a:rPr lang="en-US" dirty="0"/>
              <a:t>Compose five or more sentences about one or more questions from the following prompt.</a:t>
            </a:r>
          </a:p>
          <a:p>
            <a:pPr marL="0" indent="0">
              <a:buNone/>
            </a:pPr>
            <a:endParaRPr lang="en-US" dirty="0"/>
          </a:p>
          <a:p>
            <a:pPr marL="0" indent="0">
              <a:buNone/>
            </a:pPr>
            <a:r>
              <a:rPr lang="en-US" dirty="0"/>
              <a:t>Do you think that technology addiction is an epidemic?  Do you feel that you or members of your group are addicted to their technology?  Do you feel that you are more like Montag or Clarisse with your views of technology?</a:t>
            </a:r>
          </a:p>
        </p:txBody>
      </p:sp>
    </p:spTree>
    <p:extLst>
      <p:ext uri="{BB962C8B-B14F-4D97-AF65-F5344CB8AC3E}">
        <p14:creationId xmlns:p14="http://schemas.microsoft.com/office/powerpoint/2010/main" val="1126683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2611F-E5AD-4811-A916-B7998DE88B55}"/>
              </a:ext>
            </a:extLst>
          </p:cNvPr>
          <p:cNvSpPr>
            <a:spLocks noGrp="1"/>
          </p:cNvSpPr>
          <p:nvPr>
            <p:ph type="title"/>
          </p:nvPr>
        </p:nvSpPr>
        <p:spPr>
          <a:xfrm>
            <a:off x="838200" y="0"/>
            <a:ext cx="10515600" cy="848139"/>
          </a:xfrm>
        </p:spPr>
        <p:txBody>
          <a:bodyPr/>
          <a:lstStyle/>
          <a:p>
            <a:r>
              <a:rPr lang="en-US" dirty="0"/>
              <a:t>Symbols….</a:t>
            </a:r>
          </a:p>
        </p:txBody>
      </p:sp>
      <p:sp>
        <p:nvSpPr>
          <p:cNvPr id="3" name="Content Placeholder 2">
            <a:extLst>
              <a:ext uri="{FF2B5EF4-FFF2-40B4-BE49-F238E27FC236}">
                <a16:creationId xmlns:a16="http://schemas.microsoft.com/office/drawing/2014/main" id="{5AC64B15-1B42-4DD1-85F3-A163656F7384}"/>
              </a:ext>
            </a:extLst>
          </p:cNvPr>
          <p:cNvSpPr>
            <a:spLocks noGrp="1"/>
          </p:cNvSpPr>
          <p:nvPr>
            <p:ph idx="1"/>
          </p:nvPr>
        </p:nvSpPr>
        <p:spPr>
          <a:xfrm>
            <a:off x="838200" y="848138"/>
            <a:ext cx="10515600" cy="6009861"/>
          </a:xfrm>
        </p:spPr>
        <p:txBody>
          <a:bodyPr>
            <a:normAutofit lnSpcReduction="10000"/>
          </a:bodyPr>
          <a:lstStyle/>
          <a:p>
            <a:r>
              <a:rPr lang="en-US" dirty="0"/>
              <a:t>Color</a:t>
            </a:r>
          </a:p>
          <a:p>
            <a:pPr lvl="1"/>
            <a:r>
              <a:rPr lang="en-US" dirty="0"/>
              <a:t>Black</a:t>
            </a:r>
          </a:p>
          <a:p>
            <a:pPr lvl="1"/>
            <a:r>
              <a:rPr lang="en-US" dirty="0"/>
              <a:t>White</a:t>
            </a:r>
          </a:p>
          <a:p>
            <a:endParaRPr lang="en-US" dirty="0"/>
          </a:p>
          <a:p>
            <a:r>
              <a:rPr lang="en-US" dirty="0"/>
              <a:t>Objects</a:t>
            </a:r>
          </a:p>
          <a:p>
            <a:pPr lvl="1"/>
            <a:r>
              <a:rPr lang="en-US" dirty="0"/>
              <a:t>Salamander</a:t>
            </a:r>
          </a:p>
          <a:p>
            <a:pPr lvl="1"/>
            <a:r>
              <a:rPr lang="en-US" dirty="0"/>
              <a:t>Eyes</a:t>
            </a:r>
          </a:p>
          <a:p>
            <a:endParaRPr lang="en-US" dirty="0"/>
          </a:p>
          <a:p>
            <a:r>
              <a:rPr lang="en-US" dirty="0"/>
              <a:t>Scents</a:t>
            </a:r>
          </a:p>
          <a:p>
            <a:pPr lvl="1"/>
            <a:r>
              <a:rPr lang="en-US" dirty="0"/>
              <a:t>Kerosene</a:t>
            </a:r>
          </a:p>
          <a:p>
            <a:pPr lvl="1"/>
            <a:r>
              <a:rPr lang="en-US" dirty="0"/>
              <a:t>Perfume of the night</a:t>
            </a:r>
          </a:p>
          <a:p>
            <a:pPr lvl="1"/>
            <a:endParaRPr lang="en-US" dirty="0"/>
          </a:p>
          <a:p>
            <a:r>
              <a:rPr lang="en-US" dirty="0"/>
              <a:t>Weather</a:t>
            </a:r>
          </a:p>
          <a:p>
            <a:pPr lvl="1"/>
            <a:r>
              <a:rPr lang="en-US" dirty="0"/>
              <a:t>Rain</a:t>
            </a:r>
          </a:p>
        </p:txBody>
      </p:sp>
    </p:spTree>
    <p:extLst>
      <p:ext uri="{BB962C8B-B14F-4D97-AF65-F5344CB8AC3E}">
        <p14:creationId xmlns:p14="http://schemas.microsoft.com/office/powerpoint/2010/main" val="2897478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2B8F-9B1D-4E18-AC38-089AE736B39C}"/>
              </a:ext>
            </a:extLst>
          </p:cNvPr>
          <p:cNvSpPr>
            <a:spLocks noGrp="1"/>
          </p:cNvSpPr>
          <p:nvPr>
            <p:ph type="title"/>
          </p:nvPr>
        </p:nvSpPr>
        <p:spPr/>
        <p:txBody>
          <a:bodyPr/>
          <a:lstStyle/>
          <a:p>
            <a:r>
              <a:rPr lang="en-US" dirty="0"/>
              <a:t>Conflicts</a:t>
            </a:r>
          </a:p>
        </p:txBody>
      </p:sp>
      <p:sp>
        <p:nvSpPr>
          <p:cNvPr id="3" name="Content Placeholder 2">
            <a:extLst>
              <a:ext uri="{FF2B5EF4-FFF2-40B4-BE49-F238E27FC236}">
                <a16:creationId xmlns:a16="http://schemas.microsoft.com/office/drawing/2014/main" id="{82B3AC24-E1C5-4A29-A50D-A01D583B31C7}"/>
              </a:ext>
            </a:extLst>
          </p:cNvPr>
          <p:cNvSpPr>
            <a:spLocks noGrp="1"/>
          </p:cNvSpPr>
          <p:nvPr>
            <p:ph idx="1"/>
          </p:nvPr>
        </p:nvSpPr>
        <p:spPr/>
        <p:txBody>
          <a:bodyPr/>
          <a:lstStyle/>
          <a:p>
            <a:r>
              <a:rPr lang="en-US" dirty="0"/>
              <a:t>Dark v. Light</a:t>
            </a:r>
          </a:p>
          <a:p>
            <a:endParaRPr lang="en-US" dirty="0"/>
          </a:p>
          <a:p>
            <a:endParaRPr lang="en-US" dirty="0"/>
          </a:p>
          <a:p>
            <a:r>
              <a:rPr lang="en-US" dirty="0"/>
              <a:t>Freedom v. Society</a:t>
            </a:r>
          </a:p>
          <a:p>
            <a:endParaRPr lang="en-US" dirty="0"/>
          </a:p>
          <a:p>
            <a:endParaRPr lang="en-US" dirty="0"/>
          </a:p>
          <a:p>
            <a:endParaRPr lang="en-US" dirty="0"/>
          </a:p>
        </p:txBody>
      </p:sp>
    </p:spTree>
    <p:extLst>
      <p:ext uri="{BB962C8B-B14F-4D97-AF65-F5344CB8AC3E}">
        <p14:creationId xmlns:p14="http://schemas.microsoft.com/office/powerpoint/2010/main" val="136609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273"/>
            <a:ext cx="10515600" cy="897005"/>
          </a:xfrm>
        </p:spPr>
        <p:txBody>
          <a:bodyPr/>
          <a:lstStyle/>
          <a:p>
            <a:r>
              <a:rPr lang="en-US" dirty="0"/>
              <a:t>Discussion</a:t>
            </a:r>
          </a:p>
        </p:txBody>
      </p:sp>
      <p:sp>
        <p:nvSpPr>
          <p:cNvPr id="3" name="Content Placeholder 2"/>
          <p:cNvSpPr>
            <a:spLocks noGrp="1"/>
          </p:cNvSpPr>
          <p:nvPr>
            <p:ph idx="1"/>
          </p:nvPr>
        </p:nvSpPr>
        <p:spPr>
          <a:xfrm>
            <a:off x="838200" y="618186"/>
            <a:ext cx="10515600" cy="5558777"/>
          </a:xfrm>
        </p:spPr>
        <p:txBody>
          <a:bodyPr>
            <a:normAutofit lnSpcReduction="10000"/>
          </a:bodyPr>
          <a:lstStyle/>
          <a:p>
            <a:pPr marL="0" indent="0">
              <a:buNone/>
            </a:pPr>
            <a:r>
              <a:rPr lang="en-US" dirty="0"/>
              <a:t>“Well,” she said, “I’m seventeen and I’m crazy.  My uncle says the two always go together… I like to smell and look at things, and sometimes stay up all night, walking, and watch the sun rise” (Bradbury 5).</a:t>
            </a:r>
          </a:p>
          <a:p>
            <a:pPr marL="0" indent="0">
              <a:buNone/>
            </a:pPr>
            <a:endParaRPr lang="en-US" dirty="0"/>
          </a:p>
          <a:p>
            <a:pPr marL="0" indent="0">
              <a:buNone/>
            </a:pPr>
            <a:r>
              <a:rPr lang="en-US" dirty="0"/>
              <a:t>“’Bet I know something else you don’t.  There’s dew on the grass in the morning.’</a:t>
            </a:r>
          </a:p>
          <a:p>
            <a:pPr marL="0" indent="0">
              <a:buNone/>
            </a:pPr>
            <a:r>
              <a:rPr lang="en-US" dirty="0"/>
              <a:t>He suddenly couldn’t remember if he had known this or not, and it made him quite irritable” (Bradbury 7).</a:t>
            </a:r>
          </a:p>
          <a:p>
            <a:pPr marL="0" indent="0">
              <a:buNone/>
            </a:pPr>
            <a:endParaRPr lang="en-US" dirty="0"/>
          </a:p>
          <a:p>
            <a:pPr marL="0" indent="0">
              <a:buNone/>
            </a:pPr>
            <a:r>
              <a:rPr lang="en-US" dirty="0"/>
              <a:t>“He did not wish to open the drapes and open the French windows, for he did not want the moon to come into the room.  So with the feeling of a man who will die in the next hour for lack of air, he felt his way toward his open, separate, and therefore cold bed” (Bradbury 10).</a:t>
            </a:r>
          </a:p>
        </p:txBody>
      </p:sp>
    </p:spTree>
    <p:extLst>
      <p:ext uri="{BB962C8B-B14F-4D97-AF65-F5344CB8AC3E}">
        <p14:creationId xmlns:p14="http://schemas.microsoft.com/office/powerpoint/2010/main" val="3652178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Fahrenheit Day 6:  Sit with your </a:t>
            </a:r>
            <a:r>
              <a:rPr lang="en-US" dirty="0">
                <a:solidFill>
                  <a:srgbClr val="FF0000"/>
                </a:solidFill>
              </a:rPr>
              <a:t>Color Groups </a:t>
            </a:r>
          </a:p>
        </p:txBody>
      </p:sp>
      <p:sp>
        <p:nvSpPr>
          <p:cNvPr id="3" name="Content Placeholder 2"/>
          <p:cNvSpPr>
            <a:spLocks noGrp="1"/>
          </p:cNvSpPr>
          <p:nvPr>
            <p:ph idx="1"/>
          </p:nvPr>
        </p:nvSpPr>
        <p:spPr>
          <a:xfrm>
            <a:off x="838200" y="1565564"/>
            <a:ext cx="10515600" cy="4946071"/>
          </a:xfrm>
        </p:spPr>
        <p:txBody>
          <a:bodyPr>
            <a:normAutofit lnSpcReduction="10000"/>
          </a:bodyPr>
          <a:lstStyle/>
          <a:p>
            <a:r>
              <a:rPr lang="en-US" dirty="0"/>
              <a:t>SWBAT:  understand the risks of individuality.</a:t>
            </a:r>
          </a:p>
          <a:p>
            <a:endParaRPr lang="en-US" dirty="0"/>
          </a:p>
          <a:p>
            <a:r>
              <a:rPr lang="en-US" dirty="0"/>
              <a:t>RQ</a:t>
            </a:r>
          </a:p>
          <a:p>
            <a:r>
              <a:rPr lang="en-US" dirty="0"/>
              <a:t>Journal</a:t>
            </a:r>
          </a:p>
          <a:p>
            <a:r>
              <a:rPr lang="en-US" dirty="0"/>
              <a:t>Discussion</a:t>
            </a:r>
          </a:p>
          <a:p>
            <a:endParaRPr lang="en-US" dirty="0"/>
          </a:p>
          <a:p>
            <a:r>
              <a:rPr lang="en-US" dirty="0"/>
              <a:t>Reflection:  Do you think that it is better to stand out in the crowd like Clarisse or fit in like Mildred?</a:t>
            </a:r>
          </a:p>
          <a:p>
            <a:endParaRPr lang="en-US" dirty="0"/>
          </a:p>
          <a:p>
            <a:r>
              <a:rPr lang="en-US" dirty="0"/>
              <a:t>Summary</a:t>
            </a:r>
          </a:p>
        </p:txBody>
      </p:sp>
    </p:spTree>
    <p:extLst>
      <p:ext uri="{BB962C8B-B14F-4D97-AF65-F5344CB8AC3E}">
        <p14:creationId xmlns:p14="http://schemas.microsoft.com/office/powerpoint/2010/main" val="312303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4DCE9-A939-2649-961D-F5E23D7460E6}"/>
              </a:ext>
            </a:extLst>
          </p:cNvPr>
          <p:cNvSpPr>
            <a:spLocks noGrp="1"/>
          </p:cNvSpPr>
          <p:nvPr>
            <p:ph type="title"/>
          </p:nvPr>
        </p:nvSpPr>
        <p:spPr/>
        <p:txBody>
          <a:bodyPr/>
          <a:lstStyle/>
          <a:p>
            <a:r>
              <a:rPr lang="en-US" dirty="0"/>
              <a:t>Day 1:  Sit in your </a:t>
            </a:r>
            <a:r>
              <a:rPr lang="en-US" dirty="0">
                <a:solidFill>
                  <a:srgbClr val="FF0000"/>
                </a:solidFill>
              </a:rPr>
              <a:t>Color</a:t>
            </a:r>
            <a:r>
              <a:rPr lang="en-US" dirty="0"/>
              <a:t> Groups</a:t>
            </a:r>
          </a:p>
        </p:txBody>
      </p:sp>
      <p:sp>
        <p:nvSpPr>
          <p:cNvPr id="3" name="Content Placeholder 2">
            <a:extLst>
              <a:ext uri="{FF2B5EF4-FFF2-40B4-BE49-F238E27FC236}">
                <a16:creationId xmlns:a16="http://schemas.microsoft.com/office/drawing/2014/main" id="{4A3576AF-9A17-9944-ABF3-4E4034B94CC2}"/>
              </a:ext>
            </a:extLst>
          </p:cNvPr>
          <p:cNvSpPr>
            <a:spLocks noGrp="1"/>
          </p:cNvSpPr>
          <p:nvPr>
            <p:ph idx="1"/>
          </p:nvPr>
        </p:nvSpPr>
        <p:spPr/>
        <p:txBody>
          <a:bodyPr>
            <a:normAutofit fontScale="92500" lnSpcReduction="20000"/>
          </a:bodyPr>
          <a:lstStyle/>
          <a:p>
            <a:r>
              <a:rPr lang="en-US" dirty="0"/>
              <a:t>SWBAT:  Demonstrate their understanding of the “Allegory of the Cave” by creating a coming strip.</a:t>
            </a:r>
          </a:p>
          <a:p>
            <a:endParaRPr lang="en-US" dirty="0"/>
          </a:p>
          <a:p>
            <a:r>
              <a:rPr lang="en-US" dirty="0"/>
              <a:t>Group reading of </a:t>
            </a:r>
            <a:r>
              <a:rPr lang="en-US" dirty="0" err="1"/>
              <a:t>AotC</a:t>
            </a:r>
            <a:endParaRPr lang="en-US" dirty="0"/>
          </a:p>
          <a:p>
            <a:r>
              <a:rPr lang="en-US" dirty="0"/>
              <a:t>Group work time</a:t>
            </a:r>
          </a:p>
          <a:p>
            <a:endParaRPr lang="en-US" dirty="0"/>
          </a:p>
          <a:p>
            <a:r>
              <a:rPr lang="en-US" dirty="0"/>
              <a:t>Reflection:  How do you feel like this short play was a metaphor for you?  Do you think it is good to be in a cave?  Do you think that we sometimes are looked at differently for understanding ideas that others do not or for having a different view on life than others do?</a:t>
            </a:r>
          </a:p>
          <a:p>
            <a:endParaRPr lang="en-US" dirty="0"/>
          </a:p>
          <a:p>
            <a:r>
              <a:rPr lang="en-US" dirty="0"/>
              <a:t>Summary</a:t>
            </a:r>
          </a:p>
        </p:txBody>
      </p:sp>
    </p:spTree>
    <p:extLst>
      <p:ext uri="{BB962C8B-B14F-4D97-AF65-F5344CB8AC3E}">
        <p14:creationId xmlns:p14="http://schemas.microsoft.com/office/powerpoint/2010/main" val="2479725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61885-5031-42FF-8D5A-D79C65D98C51}"/>
              </a:ext>
            </a:extLst>
          </p:cNvPr>
          <p:cNvSpPr>
            <a:spLocks noGrp="1"/>
          </p:cNvSpPr>
          <p:nvPr>
            <p:ph type="title"/>
          </p:nvPr>
        </p:nvSpPr>
        <p:spPr>
          <a:xfrm>
            <a:off x="732182" y="18255"/>
            <a:ext cx="10515600" cy="1325563"/>
          </a:xfrm>
        </p:spPr>
        <p:txBody>
          <a:bodyPr/>
          <a:lstStyle/>
          <a:p>
            <a:r>
              <a:rPr lang="en-US" dirty="0"/>
              <a:t>Pg 15-32 RQ</a:t>
            </a:r>
          </a:p>
        </p:txBody>
      </p:sp>
      <p:sp>
        <p:nvSpPr>
          <p:cNvPr id="3" name="Content Placeholder 2">
            <a:extLst>
              <a:ext uri="{FF2B5EF4-FFF2-40B4-BE49-F238E27FC236}">
                <a16:creationId xmlns:a16="http://schemas.microsoft.com/office/drawing/2014/main" id="{DEC8E470-F8D3-425A-A973-CCC0A326033E}"/>
              </a:ext>
            </a:extLst>
          </p:cNvPr>
          <p:cNvSpPr>
            <a:spLocks noGrp="1"/>
          </p:cNvSpPr>
          <p:nvPr>
            <p:ph idx="1"/>
          </p:nvPr>
        </p:nvSpPr>
        <p:spPr>
          <a:xfrm>
            <a:off x="410817" y="1245704"/>
            <a:ext cx="10942983" cy="5300870"/>
          </a:xfrm>
        </p:spPr>
        <p:txBody>
          <a:bodyPr>
            <a:normAutofit/>
          </a:bodyPr>
          <a:lstStyle/>
          <a:p>
            <a:pPr marL="514350" indent="-514350">
              <a:buFont typeface="+mj-lt"/>
              <a:buAutoNum type="arabicPeriod"/>
            </a:pPr>
            <a:r>
              <a:rPr lang="en-US" dirty="0"/>
              <a:t>Why does Millie believe that she is so hungry?</a:t>
            </a:r>
          </a:p>
          <a:p>
            <a:pPr marL="514350" indent="-514350">
              <a:buFont typeface="+mj-lt"/>
              <a:buAutoNum type="arabicPeriod"/>
            </a:pPr>
            <a:r>
              <a:rPr lang="en-US" dirty="0"/>
              <a:t>Why is Millie angry at Montag?</a:t>
            </a:r>
          </a:p>
          <a:p>
            <a:pPr marL="514350" indent="-514350">
              <a:buFont typeface="+mj-lt"/>
              <a:buAutoNum type="arabicPeriod"/>
            </a:pPr>
            <a:r>
              <a:rPr lang="en-US" dirty="0"/>
              <a:t>What does Clarisse do to make Montag upset with her?</a:t>
            </a:r>
          </a:p>
          <a:p>
            <a:pPr marL="514350" indent="-514350">
              <a:buFont typeface="+mj-lt"/>
              <a:buAutoNum type="arabicPeriod"/>
            </a:pPr>
            <a:r>
              <a:rPr lang="en-US" dirty="0"/>
              <a:t>What does Montag do for the first time in regards to the rain?</a:t>
            </a:r>
          </a:p>
          <a:p>
            <a:pPr marL="514350" indent="-514350">
              <a:buFont typeface="+mj-lt"/>
              <a:buAutoNum type="arabicPeriod"/>
            </a:pPr>
            <a:r>
              <a:rPr lang="en-US" dirty="0"/>
              <a:t>What did the Mechanical Hound do when Montag touched it?</a:t>
            </a:r>
          </a:p>
          <a:p>
            <a:pPr marL="514350" indent="-514350">
              <a:buFont typeface="+mj-lt"/>
              <a:buAutoNum type="arabicPeriod"/>
            </a:pPr>
            <a:r>
              <a:rPr lang="en-US" dirty="0"/>
              <a:t>What does Captain Beatty say when Montag reports about the hound’s reaction to him?</a:t>
            </a:r>
          </a:p>
          <a:p>
            <a:pPr marL="514350" indent="-514350">
              <a:buFont typeface="+mj-lt"/>
              <a:buAutoNum type="arabicPeriod"/>
            </a:pPr>
            <a:r>
              <a:rPr lang="en-US" dirty="0"/>
              <a:t>How does Clarisse feel about children her age?</a:t>
            </a:r>
          </a:p>
          <a:p>
            <a:pPr marL="514350" indent="-514350">
              <a:buFont typeface="+mj-lt"/>
              <a:buAutoNum type="arabicPeriod"/>
            </a:pPr>
            <a:r>
              <a:rPr lang="en-US" dirty="0"/>
              <a:t>What did Montag notice about the firemen when he was playing cards with them?</a:t>
            </a:r>
          </a:p>
        </p:txBody>
      </p:sp>
    </p:spTree>
    <p:extLst>
      <p:ext uri="{BB962C8B-B14F-4D97-AF65-F5344CB8AC3E}">
        <p14:creationId xmlns:p14="http://schemas.microsoft.com/office/powerpoint/2010/main" val="1000039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429DF-BDD2-4641-8ED7-801426A77995}"/>
              </a:ext>
            </a:extLst>
          </p:cNvPr>
          <p:cNvSpPr>
            <a:spLocks noGrp="1"/>
          </p:cNvSpPr>
          <p:nvPr>
            <p:ph type="title"/>
          </p:nvPr>
        </p:nvSpPr>
        <p:spPr/>
        <p:txBody>
          <a:bodyPr/>
          <a:lstStyle/>
          <a:p>
            <a:r>
              <a:rPr lang="en-US" dirty="0"/>
              <a:t>15-32 Key</a:t>
            </a:r>
          </a:p>
        </p:txBody>
      </p:sp>
      <p:sp>
        <p:nvSpPr>
          <p:cNvPr id="3" name="Content Placeholder 2">
            <a:extLst>
              <a:ext uri="{FF2B5EF4-FFF2-40B4-BE49-F238E27FC236}">
                <a16:creationId xmlns:a16="http://schemas.microsoft.com/office/drawing/2014/main" id="{0B4BA5BA-2FBA-4E0C-A074-54AC4B84B65E}"/>
              </a:ext>
            </a:extLst>
          </p:cNvPr>
          <p:cNvSpPr>
            <a:spLocks noGrp="1"/>
          </p:cNvSpPr>
          <p:nvPr>
            <p:ph idx="1"/>
          </p:nvPr>
        </p:nvSpPr>
        <p:spPr/>
        <p:txBody>
          <a:bodyPr/>
          <a:lstStyle/>
          <a:p>
            <a:pPr marL="514350" indent="-514350">
              <a:buFont typeface="+mj-lt"/>
              <a:buAutoNum type="arabicPeriod"/>
            </a:pPr>
            <a:r>
              <a:rPr lang="en-US" dirty="0"/>
              <a:t>They had a party the night before</a:t>
            </a:r>
          </a:p>
          <a:p>
            <a:pPr marL="514350" indent="-514350">
              <a:buFont typeface="+mj-lt"/>
              <a:buAutoNum type="arabicPeriod"/>
            </a:pPr>
            <a:r>
              <a:rPr lang="en-US" dirty="0"/>
              <a:t>He won’t buy her a fourth wall tv</a:t>
            </a:r>
          </a:p>
          <a:p>
            <a:pPr marL="514350" indent="-514350">
              <a:buFont typeface="+mj-lt"/>
              <a:buAutoNum type="arabicPeriod"/>
            </a:pPr>
            <a:r>
              <a:rPr lang="en-US" dirty="0"/>
              <a:t>She tells him he’s not in love</a:t>
            </a:r>
          </a:p>
          <a:p>
            <a:pPr marL="514350" indent="-514350">
              <a:buFont typeface="+mj-lt"/>
              <a:buAutoNum type="arabicPeriod"/>
            </a:pPr>
            <a:r>
              <a:rPr lang="en-US" dirty="0"/>
              <a:t>Tastes it</a:t>
            </a:r>
          </a:p>
          <a:p>
            <a:pPr marL="514350" indent="-514350">
              <a:buFont typeface="+mj-lt"/>
              <a:buAutoNum type="arabicPeriod"/>
            </a:pPr>
            <a:r>
              <a:rPr lang="en-US" dirty="0"/>
              <a:t>Growled at him</a:t>
            </a:r>
          </a:p>
          <a:p>
            <a:pPr marL="514350" indent="-514350">
              <a:buFont typeface="+mj-lt"/>
              <a:buAutoNum type="arabicPeriod"/>
            </a:pPr>
            <a:r>
              <a:rPr lang="en-US" dirty="0"/>
              <a:t>The hound is a machine…it has no emotions of its own</a:t>
            </a:r>
          </a:p>
          <a:p>
            <a:pPr marL="514350" indent="-514350">
              <a:buFont typeface="+mj-lt"/>
              <a:buAutoNum type="arabicPeriod"/>
            </a:pPr>
            <a:r>
              <a:rPr lang="en-US" dirty="0"/>
              <a:t>She is afraid of them</a:t>
            </a:r>
          </a:p>
          <a:p>
            <a:pPr marL="514350" indent="-514350">
              <a:buFont typeface="+mj-lt"/>
              <a:buAutoNum type="arabicPeriod"/>
            </a:pPr>
            <a:r>
              <a:rPr lang="en-US" dirty="0"/>
              <a:t>They all look alike</a:t>
            </a:r>
          </a:p>
        </p:txBody>
      </p:sp>
    </p:spTree>
    <p:extLst>
      <p:ext uri="{BB962C8B-B14F-4D97-AF65-F5344CB8AC3E}">
        <p14:creationId xmlns:p14="http://schemas.microsoft.com/office/powerpoint/2010/main" val="477468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#2</a:t>
            </a:r>
          </a:p>
        </p:txBody>
      </p:sp>
      <p:sp>
        <p:nvSpPr>
          <p:cNvPr id="3" name="Content Placeholder 2"/>
          <p:cNvSpPr>
            <a:spLocks noGrp="1"/>
          </p:cNvSpPr>
          <p:nvPr>
            <p:ph idx="1"/>
          </p:nvPr>
        </p:nvSpPr>
        <p:spPr/>
        <p:txBody>
          <a:bodyPr/>
          <a:lstStyle/>
          <a:p>
            <a:r>
              <a:rPr lang="en-US" dirty="0"/>
              <a:t>Compose five or more sentences about one or more questions from the following prompt.</a:t>
            </a:r>
          </a:p>
          <a:p>
            <a:endParaRPr lang="en-US" dirty="0"/>
          </a:p>
          <a:p>
            <a:pPr marL="0" indent="0">
              <a:buNone/>
            </a:pPr>
            <a:r>
              <a:rPr lang="en-US" dirty="0"/>
              <a:t>What happens when a person stands out from the crowd?  Is individuality a recipe for bullies?  What about a reason for seclusion and exclusion?  Why are new ideas often disregarded as strange?  Why do we choose to keep our true selves hidden?</a:t>
            </a:r>
          </a:p>
        </p:txBody>
      </p:sp>
    </p:spTree>
    <p:extLst>
      <p:ext uri="{BB962C8B-B14F-4D97-AF65-F5344CB8AC3E}">
        <p14:creationId xmlns:p14="http://schemas.microsoft.com/office/powerpoint/2010/main" val="219630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3809-ABAA-4EF1-8FA6-54AAE8481D78}"/>
              </a:ext>
            </a:extLst>
          </p:cNvPr>
          <p:cNvSpPr>
            <a:spLocks noGrp="1"/>
          </p:cNvSpPr>
          <p:nvPr>
            <p:ph type="title"/>
          </p:nvPr>
        </p:nvSpPr>
        <p:spPr>
          <a:xfrm>
            <a:off x="838200" y="-186418"/>
            <a:ext cx="10515600" cy="1325563"/>
          </a:xfrm>
        </p:spPr>
        <p:txBody>
          <a:bodyPr/>
          <a:lstStyle/>
          <a:p>
            <a:r>
              <a:rPr lang="en-US" dirty="0"/>
              <a:t>15-32 Discussion</a:t>
            </a:r>
          </a:p>
        </p:txBody>
      </p:sp>
      <p:sp>
        <p:nvSpPr>
          <p:cNvPr id="3" name="Content Placeholder 2">
            <a:extLst>
              <a:ext uri="{FF2B5EF4-FFF2-40B4-BE49-F238E27FC236}">
                <a16:creationId xmlns:a16="http://schemas.microsoft.com/office/drawing/2014/main" id="{D1FD4EE3-1846-4DC6-AC89-4CADE6987753}"/>
              </a:ext>
            </a:extLst>
          </p:cNvPr>
          <p:cNvSpPr>
            <a:spLocks noGrp="1"/>
          </p:cNvSpPr>
          <p:nvPr>
            <p:ph idx="1"/>
          </p:nvPr>
        </p:nvSpPr>
        <p:spPr>
          <a:xfrm>
            <a:off x="838200" y="827314"/>
            <a:ext cx="10515600" cy="6030686"/>
          </a:xfrm>
        </p:spPr>
        <p:txBody>
          <a:bodyPr>
            <a:normAutofit/>
          </a:bodyPr>
          <a:lstStyle/>
          <a:p>
            <a:endParaRPr lang="en-US" dirty="0"/>
          </a:p>
          <a:p>
            <a:r>
              <a:rPr lang="en-US" sz="3200" dirty="0"/>
              <a:t>Life v. </a:t>
            </a:r>
            <a:r>
              <a:rPr lang="en-US" sz="3200"/>
              <a:t>Death</a:t>
            </a:r>
            <a:endParaRPr lang="en-US" sz="3200" dirty="0"/>
          </a:p>
        </p:txBody>
      </p:sp>
    </p:spTree>
    <p:extLst>
      <p:ext uri="{BB962C8B-B14F-4D97-AF65-F5344CB8AC3E}">
        <p14:creationId xmlns:p14="http://schemas.microsoft.com/office/powerpoint/2010/main" val="1644692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With an elbow partner, locate three quotes that deal with individualism or the lack of individualism.  Analyze those quotes and relate them to your journals.  Are we different or the same as the firemen or Clarisse or Montag?  </a:t>
            </a:r>
          </a:p>
        </p:txBody>
      </p:sp>
    </p:spTree>
    <p:extLst>
      <p:ext uri="{BB962C8B-B14F-4D97-AF65-F5344CB8AC3E}">
        <p14:creationId xmlns:p14="http://schemas.microsoft.com/office/powerpoint/2010/main" val="4280194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Fahrenheit Day 7:  Sit in your </a:t>
            </a:r>
            <a:r>
              <a:rPr lang="en-US" dirty="0">
                <a:solidFill>
                  <a:srgbClr val="FF0000"/>
                </a:solidFill>
              </a:rPr>
              <a:t>Number Groups</a:t>
            </a:r>
          </a:p>
        </p:txBody>
      </p:sp>
      <p:sp>
        <p:nvSpPr>
          <p:cNvPr id="3" name="Content Placeholder 2"/>
          <p:cNvSpPr>
            <a:spLocks noGrp="1"/>
          </p:cNvSpPr>
          <p:nvPr>
            <p:ph idx="1"/>
          </p:nvPr>
        </p:nvSpPr>
        <p:spPr>
          <a:xfrm>
            <a:off x="838200" y="1385455"/>
            <a:ext cx="10515600" cy="5098472"/>
          </a:xfrm>
        </p:spPr>
        <p:txBody>
          <a:bodyPr>
            <a:normAutofit lnSpcReduction="10000"/>
          </a:bodyPr>
          <a:lstStyle/>
          <a:p>
            <a:r>
              <a:rPr lang="en-US" dirty="0"/>
              <a:t>SWBAT:  understand the deterioration of Montag’s marriage.</a:t>
            </a:r>
          </a:p>
          <a:p>
            <a:endParaRPr lang="en-US" dirty="0"/>
          </a:p>
          <a:p>
            <a:r>
              <a:rPr lang="en-US" dirty="0"/>
              <a:t>RQ</a:t>
            </a:r>
          </a:p>
          <a:p>
            <a:r>
              <a:rPr lang="en-US" dirty="0"/>
              <a:t>Journal</a:t>
            </a:r>
          </a:p>
          <a:p>
            <a:r>
              <a:rPr lang="en-US" dirty="0"/>
              <a:t>Discussion</a:t>
            </a:r>
          </a:p>
          <a:p>
            <a:endParaRPr lang="en-US" dirty="0"/>
          </a:p>
          <a:p>
            <a:r>
              <a:rPr lang="en-US" dirty="0"/>
              <a:t>Do you think that Mildred and Montag understand what love is?  Do you think that Clarisse’s ability to ask hard questions is helping or harming Montag?</a:t>
            </a:r>
          </a:p>
          <a:p>
            <a:endParaRPr lang="en-US" dirty="0"/>
          </a:p>
          <a:p>
            <a:r>
              <a:rPr lang="en-US" dirty="0"/>
              <a:t>Summary</a:t>
            </a:r>
          </a:p>
        </p:txBody>
      </p:sp>
    </p:spTree>
    <p:extLst>
      <p:ext uri="{BB962C8B-B14F-4D97-AF65-F5344CB8AC3E}">
        <p14:creationId xmlns:p14="http://schemas.microsoft.com/office/powerpoint/2010/main" val="3558622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C62C-78C2-4093-8338-9D2805B57A33}"/>
              </a:ext>
            </a:extLst>
          </p:cNvPr>
          <p:cNvSpPr>
            <a:spLocks noGrp="1"/>
          </p:cNvSpPr>
          <p:nvPr>
            <p:ph type="title"/>
          </p:nvPr>
        </p:nvSpPr>
        <p:spPr/>
        <p:txBody>
          <a:bodyPr/>
          <a:lstStyle/>
          <a:p>
            <a:r>
              <a:rPr lang="en-US" dirty="0"/>
              <a:t>Pg 32-45 RQ</a:t>
            </a:r>
          </a:p>
        </p:txBody>
      </p:sp>
      <p:sp>
        <p:nvSpPr>
          <p:cNvPr id="3" name="Content Placeholder 2">
            <a:extLst>
              <a:ext uri="{FF2B5EF4-FFF2-40B4-BE49-F238E27FC236}">
                <a16:creationId xmlns:a16="http://schemas.microsoft.com/office/drawing/2014/main" id="{AAE6FE81-E09D-453A-95ED-3AE548F86A46}"/>
              </a:ext>
            </a:extLst>
          </p:cNvPr>
          <p:cNvSpPr>
            <a:spLocks noGrp="1"/>
          </p:cNvSpPr>
          <p:nvPr>
            <p:ph idx="1"/>
          </p:nvPr>
        </p:nvSpPr>
        <p:spPr/>
        <p:txBody>
          <a:bodyPr/>
          <a:lstStyle/>
          <a:p>
            <a:pPr marL="514350" indent="-514350">
              <a:buFont typeface="+mj-lt"/>
              <a:buAutoNum type="arabicPeriod"/>
            </a:pPr>
            <a:r>
              <a:rPr lang="en-US" dirty="0"/>
              <a:t>Who was the first fireman?</a:t>
            </a:r>
          </a:p>
          <a:p>
            <a:pPr marL="514350" indent="-514350">
              <a:buFont typeface="+mj-lt"/>
              <a:buAutoNum type="arabicPeriod"/>
            </a:pPr>
            <a:r>
              <a:rPr lang="en-US" dirty="0"/>
              <a:t>What did the woman refuse to do when the firemen arrived at her house?</a:t>
            </a:r>
          </a:p>
          <a:p>
            <a:pPr marL="514350" indent="-514350">
              <a:buFont typeface="+mj-lt"/>
              <a:buAutoNum type="arabicPeriod"/>
            </a:pPr>
            <a:r>
              <a:rPr lang="en-US" dirty="0"/>
              <a:t>What had Montag stolen?</a:t>
            </a:r>
          </a:p>
          <a:p>
            <a:pPr marL="514350" indent="-514350">
              <a:buFont typeface="+mj-lt"/>
              <a:buAutoNum type="arabicPeriod"/>
            </a:pPr>
            <a:r>
              <a:rPr lang="en-US" dirty="0"/>
              <a:t>What was Montag’s emotional reaction to the aftermath of the woman on Elm?</a:t>
            </a:r>
          </a:p>
          <a:p>
            <a:pPr marL="514350" indent="-514350">
              <a:buFont typeface="+mj-lt"/>
              <a:buAutoNum type="arabicPeriod"/>
            </a:pPr>
            <a:r>
              <a:rPr lang="en-US" dirty="0"/>
              <a:t>What can’t Millie remember?</a:t>
            </a:r>
          </a:p>
          <a:p>
            <a:pPr marL="514350" indent="-514350">
              <a:buFont typeface="+mj-lt"/>
              <a:buAutoNum type="arabicPeriod"/>
            </a:pPr>
            <a:r>
              <a:rPr lang="en-US" dirty="0"/>
              <a:t>What does Montag realize about his relationship with his wife?</a:t>
            </a:r>
          </a:p>
          <a:p>
            <a:pPr marL="514350" indent="-514350">
              <a:buFont typeface="+mj-lt"/>
              <a:buAutoNum type="arabicPeriod"/>
            </a:pPr>
            <a:r>
              <a:rPr lang="en-US" dirty="0"/>
              <a:t>What happened to Clarisse?</a:t>
            </a:r>
          </a:p>
        </p:txBody>
      </p:sp>
    </p:spTree>
    <p:extLst>
      <p:ext uri="{BB962C8B-B14F-4D97-AF65-F5344CB8AC3E}">
        <p14:creationId xmlns:p14="http://schemas.microsoft.com/office/powerpoint/2010/main" val="1967815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01E6D-02CC-45C0-9033-B6660B70794B}"/>
              </a:ext>
            </a:extLst>
          </p:cNvPr>
          <p:cNvSpPr>
            <a:spLocks noGrp="1"/>
          </p:cNvSpPr>
          <p:nvPr>
            <p:ph type="title"/>
          </p:nvPr>
        </p:nvSpPr>
        <p:spPr/>
        <p:txBody>
          <a:bodyPr/>
          <a:lstStyle/>
          <a:p>
            <a:r>
              <a:rPr lang="en-US" dirty="0"/>
              <a:t>32-45 Key</a:t>
            </a:r>
          </a:p>
        </p:txBody>
      </p:sp>
      <p:sp>
        <p:nvSpPr>
          <p:cNvPr id="3" name="Content Placeholder 2">
            <a:extLst>
              <a:ext uri="{FF2B5EF4-FFF2-40B4-BE49-F238E27FC236}">
                <a16:creationId xmlns:a16="http://schemas.microsoft.com/office/drawing/2014/main" id="{01AEF76C-2A64-4B8C-A8ED-8DF70C0BBFC7}"/>
              </a:ext>
            </a:extLst>
          </p:cNvPr>
          <p:cNvSpPr>
            <a:spLocks noGrp="1"/>
          </p:cNvSpPr>
          <p:nvPr>
            <p:ph idx="1"/>
          </p:nvPr>
        </p:nvSpPr>
        <p:spPr/>
        <p:txBody>
          <a:bodyPr/>
          <a:lstStyle/>
          <a:p>
            <a:pPr marL="514350" indent="-514350">
              <a:buFont typeface="+mj-lt"/>
              <a:buAutoNum type="arabicPeriod"/>
            </a:pPr>
            <a:r>
              <a:rPr lang="en-US" dirty="0"/>
              <a:t>Benjamin Franklin</a:t>
            </a:r>
          </a:p>
          <a:p>
            <a:pPr marL="514350" indent="-514350">
              <a:buFont typeface="+mj-lt"/>
              <a:buAutoNum type="arabicPeriod"/>
            </a:pPr>
            <a:r>
              <a:rPr lang="en-US" dirty="0"/>
              <a:t>Leave her books</a:t>
            </a:r>
          </a:p>
          <a:p>
            <a:pPr marL="514350" indent="-514350">
              <a:buFont typeface="+mj-lt"/>
              <a:buAutoNum type="arabicPeriod"/>
            </a:pPr>
            <a:r>
              <a:rPr lang="en-US" dirty="0"/>
              <a:t>A book</a:t>
            </a:r>
          </a:p>
          <a:p>
            <a:pPr marL="514350" indent="-514350">
              <a:buFont typeface="+mj-lt"/>
              <a:buAutoNum type="arabicPeriod"/>
            </a:pPr>
            <a:r>
              <a:rPr lang="en-US" dirty="0"/>
              <a:t>He cried</a:t>
            </a:r>
          </a:p>
          <a:p>
            <a:pPr marL="514350" indent="-514350">
              <a:buFont typeface="+mj-lt"/>
              <a:buAutoNum type="arabicPeriod"/>
            </a:pPr>
            <a:r>
              <a:rPr lang="en-US" dirty="0"/>
              <a:t>When/where she and Montag met</a:t>
            </a:r>
          </a:p>
          <a:p>
            <a:pPr marL="514350" indent="-514350">
              <a:buFont typeface="+mj-lt"/>
              <a:buAutoNum type="arabicPeriod"/>
            </a:pPr>
            <a:r>
              <a:rPr lang="en-US" dirty="0"/>
              <a:t>He doesn’t love her</a:t>
            </a:r>
          </a:p>
          <a:p>
            <a:pPr marL="514350" indent="-514350">
              <a:buFont typeface="+mj-lt"/>
              <a:buAutoNum type="arabicPeriod"/>
            </a:pPr>
            <a:r>
              <a:rPr lang="en-US" dirty="0"/>
              <a:t>She died/got run over by a car</a:t>
            </a:r>
          </a:p>
          <a:p>
            <a:pPr marL="514350" indent="-514350">
              <a:buFont typeface="+mj-lt"/>
              <a:buAutoNum type="arabicPeriod"/>
            </a:pPr>
            <a:endParaRPr lang="en-US" dirty="0"/>
          </a:p>
        </p:txBody>
      </p:sp>
    </p:spTree>
    <p:extLst>
      <p:ext uri="{BB962C8B-B14F-4D97-AF65-F5344CB8AC3E}">
        <p14:creationId xmlns:p14="http://schemas.microsoft.com/office/powerpoint/2010/main" val="113621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3</a:t>
            </a:r>
          </a:p>
        </p:txBody>
      </p:sp>
      <p:sp>
        <p:nvSpPr>
          <p:cNvPr id="3" name="Content Placeholder 2"/>
          <p:cNvSpPr>
            <a:spLocks noGrp="1"/>
          </p:cNvSpPr>
          <p:nvPr>
            <p:ph idx="1"/>
          </p:nvPr>
        </p:nvSpPr>
        <p:spPr/>
        <p:txBody>
          <a:bodyPr/>
          <a:lstStyle/>
          <a:p>
            <a:r>
              <a:rPr lang="en-US" dirty="0"/>
              <a:t>Compose five or more sentences about one or more questions from the following prompt.</a:t>
            </a:r>
          </a:p>
          <a:p>
            <a:pPr marL="0" indent="0">
              <a:buNone/>
            </a:pPr>
            <a:endParaRPr lang="en-US" dirty="0"/>
          </a:p>
          <a:p>
            <a:pPr marL="0" indent="0">
              <a:buNone/>
            </a:pPr>
            <a:r>
              <a:rPr lang="en-US" dirty="0"/>
              <a:t>Do you think that there is anything or anyone that you would put yourself in harm’s way in order to protect it/them?  What was so powerful about the woman on Elm’s silent protest?  In what way did it make Montag or the reader reevaluate their understanding of love?</a:t>
            </a:r>
          </a:p>
        </p:txBody>
      </p:sp>
    </p:spTree>
    <p:extLst>
      <p:ext uri="{BB962C8B-B14F-4D97-AF65-F5344CB8AC3E}">
        <p14:creationId xmlns:p14="http://schemas.microsoft.com/office/powerpoint/2010/main" val="2819771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BAE1E-3B61-4985-8AE3-61E2D55CF49C}"/>
              </a:ext>
            </a:extLst>
          </p:cNvPr>
          <p:cNvSpPr>
            <a:spLocks noGrp="1"/>
          </p:cNvSpPr>
          <p:nvPr>
            <p:ph type="title"/>
          </p:nvPr>
        </p:nvSpPr>
        <p:spPr/>
        <p:txBody>
          <a:bodyPr/>
          <a:lstStyle/>
          <a:p>
            <a:r>
              <a:rPr lang="en-US" dirty="0"/>
              <a:t>Life and death continued….</a:t>
            </a:r>
          </a:p>
        </p:txBody>
      </p:sp>
      <p:sp>
        <p:nvSpPr>
          <p:cNvPr id="3" name="Content Placeholder 2">
            <a:extLst>
              <a:ext uri="{FF2B5EF4-FFF2-40B4-BE49-F238E27FC236}">
                <a16:creationId xmlns:a16="http://schemas.microsoft.com/office/drawing/2014/main" id="{FF0348CC-5EFC-4C9E-B857-D6569DB0B67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256298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586AE-EA4F-394D-85D5-19A7F14EEC65}"/>
              </a:ext>
            </a:extLst>
          </p:cNvPr>
          <p:cNvSpPr>
            <a:spLocks noGrp="1"/>
          </p:cNvSpPr>
          <p:nvPr>
            <p:ph type="title"/>
          </p:nvPr>
        </p:nvSpPr>
        <p:spPr>
          <a:xfrm>
            <a:off x="838200" y="365125"/>
            <a:ext cx="10515600" cy="1031875"/>
          </a:xfrm>
        </p:spPr>
        <p:txBody>
          <a:bodyPr/>
          <a:lstStyle/>
          <a:p>
            <a:r>
              <a:rPr lang="en-US" dirty="0"/>
              <a:t>Group Reading </a:t>
            </a:r>
          </a:p>
        </p:txBody>
      </p:sp>
      <p:sp>
        <p:nvSpPr>
          <p:cNvPr id="3" name="Content Placeholder 2">
            <a:extLst>
              <a:ext uri="{FF2B5EF4-FFF2-40B4-BE49-F238E27FC236}">
                <a16:creationId xmlns:a16="http://schemas.microsoft.com/office/drawing/2014/main" id="{1D07C9E9-0E4C-A04E-970F-77E8DC466541}"/>
              </a:ext>
            </a:extLst>
          </p:cNvPr>
          <p:cNvSpPr>
            <a:spLocks noGrp="1"/>
          </p:cNvSpPr>
          <p:nvPr>
            <p:ph idx="1"/>
          </p:nvPr>
        </p:nvSpPr>
        <p:spPr>
          <a:xfrm>
            <a:off x="330200" y="1397000"/>
            <a:ext cx="11557000" cy="5283200"/>
          </a:xfrm>
        </p:spPr>
        <p:txBody>
          <a:bodyPr/>
          <a:lstStyle/>
          <a:p>
            <a:r>
              <a:rPr lang="en-US" dirty="0"/>
              <a:t>With your color group choose to be Socrates, Glaucon, or the narrator (read the italicized words) </a:t>
            </a:r>
          </a:p>
          <a:p>
            <a:r>
              <a:rPr lang="en-US" dirty="0"/>
              <a:t>Read </a:t>
            </a:r>
            <a:r>
              <a:rPr lang="en-US" dirty="0" err="1"/>
              <a:t>AotC</a:t>
            </a:r>
            <a:r>
              <a:rPr lang="en-US" dirty="0"/>
              <a:t>, stopping at the end of each section or page to annotate and summarize what is happening.  You will need 1—12 events that you have noted from the entire play.  YOU MUST COVER THE ENTIRE PLAY!!! DO NOT HAVE 12 EVENTS FROM THE FIRST PAGE!!!</a:t>
            </a:r>
          </a:p>
          <a:p>
            <a:endParaRPr lang="en-US" dirty="0"/>
          </a:p>
          <a:p>
            <a:r>
              <a:rPr lang="en-US" dirty="0"/>
              <a:t>When you have finished, create a T-Chart where you choose three similarities between the play and real life.  Write these on the Right Side of your notebook.  This will be a grade!!!!</a:t>
            </a:r>
          </a:p>
        </p:txBody>
      </p:sp>
    </p:spTree>
    <p:extLst>
      <p:ext uri="{BB962C8B-B14F-4D97-AF65-F5344CB8AC3E}">
        <p14:creationId xmlns:p14="http://schemas.microsoft.com/office/powerpoint/2010/main" val="4067174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With an elbow partner, connect the following characters to  their “loves.”  Be sure you have a quote to support each of your examples, as well as two sentences of analysis to support your reasoning.  You will be presenting these to the class during the final 15 minutes.</a:t>
            </a:r>
          </a:p>
          <a:p>
            <a:endParaRPr lang="en-US" dirty="0"/>
          </a:p>
          <a:p>
            <a:r>
              <a:rPr lang="en-US" dirty="0"/>
              <a:t>Characters:  Beatty, Montag, Woman on Elm, Mildred, Clarisse</a:t>
            </a:r>
          </a:p>
        </p:txBody>
      </p:sp>
    </p:spTree>
    <p:extLst>
      <p:ext uri="{BB962C8B-B14F-4D97-AF65-F5344CB8AC3E}">
        <p14:creationId xmlns:p14="http://schemas.microsoft.com/office/powerpoint/2010/main" val="2364838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Fahrenheit Day 8:  Sit in you </a:t>
            </a:r>
            <a:r>
              <a:rPr lang="en-US" dirty="0">
                <a:solidFill>
                  <a:srgbClr val="FF0000"/>
                </a:solidFill>
              </a:rPr>
              <a:t>Sticker Groups</a:t>
            </a:r>
          </a:p>
        </p:txBody>
      </p:sp>
      <p:sp>
        <p:nvSpPr>
          <p:cNvPr id="3" name="Content Placeholder 2"/>
          <p:cNvSpPr>
            <a:spLocks noGrp="1"/>
          </p:cNvSpPr>
          <p:nvPr>
            <p:ph idx="1"/>
          </p:nvPr>
        </p:nvSpPr>
        <p:spPr>
          <a:xfrm>
            <a:off x="838200" y="1663411"/>
            <a:ext cx="10515600" cy="4903643"/>
          </a:xfrm>
        </p:spPr>
        <p:txBody>
          <a:bodyPr>
            <a:normAutofit lnSpcReduction="10000"/>
          </a:bodyPr>
          <a:lstStyle/>
          <a:p>
            <a:r>
              <a:rPr lang="en-US" dirty="0"/>
              <a:t>SWBAT:  understand the changes in Montag.</a:t>
            </a:r>
          </a:p>
          <a:p>
            <a:pPr marL="0" indent="0">
              <a:buNone/>
            </a:pPr>
            <a:endParaRPr lang="en-US" dirty="0"/>
          </a:p>
          <a:p>
            <a:r>
              <a:rPr lang="en-US" dirty="0"/>
              <a:t>RQ</a:t>
            </a:r>
          </a:p>
          <a:p>
            <a:r>
              <a:rPr lang="en-US" dirty="0"/>
              <a:t>Notes topics part 2</a:t>
            </a:r>
          </a:p>
          <a:p>
            <a:r>
              <a:rPr lang="en-US" dirty="0"/>
              <a:t>Questions</a:t>
            </a:r>
          </a:p>
          <a:p>
            <a:r>
              <a:rPr lang="en-US" dirty="0"/>
              <a:t>Beatty Discussion</a:t>
            </a:r>
          </a:p>
          <a:p>
            <a:endParaRPr lang="en-US" dirty="0"/>
          </a:p>
          <a:p>
            <a:r>
              <a:rPr lang="en-US" dirty="0"/>
              <a:t>Reflection:  Do you think that we have fallen into the trap of fake news and useless information?  Why do we get our information from Twitter instead of a newspaper?</a:t>
            </a:r>
          </a:p>
          <a:p>
            <a:r>
              <a:rPr lang="en-US" dirty="0"/>
              <a:t>Summary</a:t>
            </a:r>
          </a:p>
        </p:txBody>
      </p:sp>
    </p:spTree>
    <p:extLst>
      <p:ext uri="{BB962C8B-B14F-4D97-AF65-F5344CB8AC3E}">
        <p14:creationId xmlns:p14="http://schemas.microsoft.com/office/powerpoint/2010/main" val="3777917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12871-A79D-4820-9F8B-8DAC4F217444}"/>
              </a:ext>
            </a:extLst>
          </p:cNvPr>
          <p:cNvSpPr>
            <a:spLocks noGrp="1"/>
          </p:cNvSpPr>
          <p:nvPr>
            <p:ph type="title"/>
          </p:nvPr>
        </p:nvSpPr>
        <p:spPr/>
        <p:txBody>
          <a:bodyPr/>
          <a:lstStyle/>
          <a:p>
            <a:r>
              <a:rPr lang="en-US" dirty="0"/>
              <a:t>Pg 45-65 RQ</a:t>
            </a:r>
          </a:p>
        </p:txBody>
      </p:sp>
      <p:sp>
        <p:nvSpPr>
          <p:cNvPr id="3" name="Content Placeholder 2">
            <a:extLst>
              <a:ext uri="{FF2B5EF4-FFF2-40B4-BE49-F238E27FC236}">
                <a16:creationId xmlns:a16="http://schemas.microsoft.com/office/drawing/2014/main" id="{CA2AEFF8-B9C8-4FF9-BA50-C7D036ECC971}"/>
              </a:ext>
            </a:extLst>
          </p:cNvPr>
          <p:cNvSpPr>
            <a:spLocks noGrp="1"/>
          </p:cNvSpPr>
          <p:nvPr>
            <p:ph idx="1"/>
          </p:nvPr>
        </p:nvSpPr>
        <p:spPr/>
        <p:txBody>
          <a:bodyPr>
            <a:normAutofit lnSpcReduction="10000"/>
          </a:bodyPr>
          <a:lstStyle/>
          <a:p>
            <a:pPr marL="514350" indent="-514350">
              <a:buFont typeface="+mj-lt"/>
              <a:buAutoNum type="arabicPeriod"/>
            </a:pPr>
            <a:r>
              <a:rPr lang="en-US" dirty="0"/>
              <a:t>What is wrong with Montag?</a:t>
            </a:r>
          </a:p>
          <a:p>
            <a:pPr marL="514350" indent="-514350">
              <a:buFont typeface="+mj-lt"/>
              <a:buAutoNum type="arabicPeriod"/>
            </a:pPr>
            <a:r>
              <a:rPr lang="en-US" dirty="0"/>
              <a:t>What does Millie refer to the people on TV as?</a:t>
            </a:r>
          </a:p>
          <a:p>
            <a:pPr marL="514350" indent="-514350">
              <a:buFont typeface="+mj-lt"/>
              <a:buAutoNum type="arabicPeriod"/>
            </a:pPr>
            <a:r>
              <a:rPr lang="en-US" dirty="0"/>
              <a:t>What does Montag want to do regarding his job?</a:t>
            </a:r>
          </a:p>
          <a:p>
            <a:pPr marL="514350" indent="-514350">
              <a:buFont typeface="+mj-lt"/>
              <a:buAutoNum type="arabicPeriod"/>
            </a:pPr>
            <a:r>
              <a:rPr lang="en-US" dirty="0"/>
              <a:t>Who comes to visit Montag?</a:t>
            </a:r>
          </a:p>
          <a:p>
            <a:pPr marL="514350" indent="-514350">
              <a:buFont typeface="+mj-lt"/>
              <a:buAutoNum type="arabicPeriod"/>
            </a:pPr>
            <a:r>
              <a:rPr lang="en-US" dirty="0"/>
              <a:t>What does Beatty believe about the Constitution and equality?</a:t>
            </a:r>
          </a:p>
          <a:p>
            <a:pPr marL="514350" indent="-514350">
              <a:buFont typeface="+mj-lt"/>
              <a:buAutoNum type="arabicPeriod"/>
            </a:pPr>
            <a:r>
              <a:rPr lang="en-US" dirty="0"/>
              <a:t>What does Beatty tell Montag he needs to do with the book that he has stolen?</a:t>
            </a:r>
          </a:p>
          <a:p>
            <a:pPr marL="514350" indent="-514350">
              <a:buFont typeface="+mj-lt"/>
              <a:buAutoNum type="arabicPeriod"/>
            </a:pPr>
            <a:r>
              <a:rPr lang="en-US" dirty="0"/>
              <a:t>What does Montag pull from the vent?</a:t>
            </a:r>
          </a:p>
          <a:p>
            <a:pPr marL="514350" indent="-514350">
              <a:buFont typeface="+mj-lt"/>
              <a:buAutoNum type="arabicPeriod"/>
            </a:pPr>
            <a:r>
              <a:rPr lang="en-US" dirty="0"/>
              <a:t>What does Montag want to do with the books?</a:t>
            </a:r>
          </a:p>
        </p:txBody>
      </p:sp>
    </p:spTree>
    <p:extLst>
      <p:ext uri="{BB962C8B-B14F-4D97-AF65-F5344CB8AC3E}">
        <p14:creationId xmlns:p14="http://schemas.microsoft.com/office/powerpoint/2010/main" val="2974668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C790-734C-4340-9293-2E93A2FF9DC9}"/>
              </a:ext>
            </a:extLst>
          </p:cNvPr>
          <p:cNvSpPr>
            <a:spLocks noGrp="1"/>
          </p:cNvSpPr>
          <p:nvPr>
            <p:ph type="title"/>
          </p:nvPr>
        </p:nvSpPr>
        <p:spPr/>
        <p:txBody>
          <a:bodyPr/>
          <a:lstStyle/>
          <a:p>
            <a:r>
              <a:rPr lang="en-US" dirty="0"/>
              <a:t>45-65 Key</a:t>
            </a:r>
          </a:p>
        </p:txBody>
      </p:sp>
      <p:sp>
        <p:nvSpPr>
          <p:cNvPr id="3" name="Content Placeholder 2">
            <a:extLst>
              <a:ext uri="{FF2B5EF4-FFF2-40B4-BE49-F238E27FC236}">
                <a16:creationId xmlns:a16="http://schemas.microsoft.com/office/drawing/2014/main" id="{E6713BCD-D8EA-49B5-929C-FBC7F0A11BA6}"/>
              </a:ext>
            </a:extLst>
          </p:cNvPr>
          <p:cNvSpPr>
            <a:spLocks noGrp="1"/>
          </p:cNvSpPr>
          <p:nvPr>
            <p:ph idx="1"/>
          </p:nvPr>
        </p:nvSpPr>
        <p:spPr/>
        <p:txBody>
          <a:bodyPr/>
          <a:lstStyle/>
          <a:p>
            <a:pPr marL="514350" indent="-514350">
              <a:buFont typeface="+mj-lt"/>
              <a:buAutoNum type="arabicPeriod"/>
            </a:pPr>
            <a:r>
              <a:rPr lang="en-US" dirty="0"/>
              <a:t>He is “sick”</a:t>
            </a:r>
          </a:p>
          <a:p>
            <a:pPr marL="514350" indent="-514350">
              <a:buFont typeface="+mj-lt"/>
              <a:buAutoNum type="arabicPeriod"/>
            </a:pPr>
            <a:r>
              <a:rPr lang="en-US" dirty="0"/>
              <a:t>Her family/relatives</a:t>
            </a:r>
          </a:p>
          <a:p>
            <a:pPr marL="514350" indent="-514350">
              <a:buFont typeface="+mj-lt"/>
              <a:buAutoNum type="arabicPeriod"/>
            </a:pPr>
            <a:r>
              <a:rPr lang="en-US" dirty="0"/>
              <a:t>Quit</a:t>
            </a:r>
          </a:p>
          <a:p>
            <a:pPr marL="514350" indent="-514350">
              <a:buFont typeface="+mj-lt"/>
              <a:buAutoNum type="arabicPeriod"/>
            </a:pPr>
            <a:r>
              <a:rPr lang="en-US" dirty="0"/>
              <a:t>Beatty</a:t>
            </a:r>
          </a:p>
          <a:p>
            <a:pPr marL="514350" indent="-514350">
              <a:buFont typeface="+mj-lt"/>
              <a:buAutoNum type="arabicPeriod"/>
            </a:pPr>
            <a:r>
              <a:rPr lang="en-US" dirty="0"/>
              <a:t>People are made equal, not created equal</a:t>
            </a:r>
          </a:p>
          <a:p>
            <a:pPr marL="514350" indent="-514350">
              <a:buFont typeface="+mj-lt"/>
              <a:buAutoNum type="arabicPeriod"/>
            </a:pPr>
            <a:r>
              <a:rPr lang="en-US" dirty="0"/>
              <a:t>Keep for 24 hours then burn it</a:t>
            </a:r>
          </a:p>
          <a:p>
            <a:pPr marL="514350" indent="-514350">
              <a:buFont typeface="+mj-lt"/>
              <a:buAutoNum type="arabicPeriod"/>
            </a:pPr>
            <a:r>
              <a:rPr lang="en-US" dirty="0"/>
              <a:t>Books</a:t>
            </a:r>
          </a:p>
          <a:p>
            <a:pPr marL="514350" indent="-514350">
              <a:buFont typeface="+mj-lt"/>
              <a:buAutoNum type="arabicPeriod"/>
            </a:pPr>
            <a:r>
              <a:rPr lang="en-US" dirty="0"/>
              <a:t>Read </a:t>
            </a:r>
          </a:p>
        </p:txBody>
      </p:sp>
    </p:spTree>
    <p:extLst>
      <p:ext uri="{BB962C8B-B14F-4D97-AF65-F5344CB8AC3E}">
        <p14:creationId xmlns:p14="http://schemas.microsoft.com/office/powerpoint/2010/main" val="421263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pPr marL="0" indent="0">
              <a:buNone/>
            </a:pPr>
            <a:r>
              <a:rPr lang="en-US" dirty="0"/>
              <a:t>Analyze Beatty’s lecture (beginning on </a:t>
            </a:r>
            <a:r>
              <a:rPr lang="en-US" dirty="0" err="1"/>
              <a:t>pg</a:t>
            </a:r>
            <a:r>
              <a:rPr lang="en-US" dirty="0"/>
              <a:t> 51 and ending on </a:t>
            </a:r>
            <a:r>
              <a:rPr lang="en-US" dirty="0" err="1"/>
              <a:t>pg</a:t>
            </a:r>
            <a:r>
              <a:rPr lang="en-US" dirty="0"/>
              <a:t> 58).  What are the advantages and disadvantages to having a mind of useless information?  Have we become a society built on trivia and surface observations?  </a:t>
            </a:r>
          </a:p>
          <a:p>
            <a:pPr marL="0" indent="0">
              <a:buNone/>
            </a:pPr>
            <a:endParaRPr lang="en-US" dirty="0"/>
          </a:p>
          <a:p>
            <a:pPr marL="0" indent="0">
              <a:buNone/>
            </a:pPr>
            <a:endParaRPr lang="en-US" dirty="0"/>
          </a:p>
          <a:p>
            <a:pPr marL="0" indent="0">
              <a:buNone/>
            </a:pPr>
            <a:r>
              <a:rPr lang="en-US" dirty="0"/>
              <a:t>What does Beatty “call” upon Montag to do (indirectly) and what is Montag’s response?  Pg 59-61</a:t>
            </a:r>
          </a:p>
          <a:p>
            <a:pPr marL="0" indent="0">
              <a:buNone/>
            </a:pPr>
            <a:endParaRPr lang="en-US" dirty="0"/>
          </a:p>
        </p:txBody>
      </p:sp>
    </p:spTree>
    <p:extLst>
      <p:ext uri="{BB962C8B-B14F-4D97-AF65-F5344CB8AC3E}">
        <p14:creationId xmlns:p14="http://schemas.microsoft.com/office/powerpoint/2010/main" val="560412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Fahrenheit Day 9:  Sit in your </a:t>
            </a:r>
            <a:r>
              <a:rPr lang="en-US" dirty="0">
                <a:solidFill>
                  <a:srgbClr val="FF0000"/>
                </a:solidFill>
              </a:rPr>
              <a:t>Color Groups</a:t>
            </a:r>
          </a:p>
        </p:txBody>
      </p:sp>
      <p:sp>
        <p:nvSpPr>
          <p:cNvPr id="3" name="Content Placeholder 2"/>
          <p:cNvSpPr>
            <a:spLocks noGrp="1"/>
          </p:cNvSpPr>
          <p:nvPr>
            <p:ph idx="1"/>
          </p:nvPr>
        </p:nvSpPr>
        <p:spPr>
          <a:xfrm>
            <a:off x="838200" y="1825625"/>
            <a:ext cx="10515600" cy="4699866"/>
          </a:xfrm>
        </p:spPr>
        <p:txBody>
          <a:bodyPr>
            <a:normAutofit lnSpcReduction="10000"/>
          </a:bodyPr>
          <a:lstStyle/>
          <a:p>
            <a:r>
              <a:rPr lang="en-US" dirty="0"/>
              <a:t>SWBAT:  understand the analogy of the sand and the sieve</a:t>
            </a:r>
          </a:p>
          <a:p>
            <a:endParaRPr lang="en-US" dirty="0"/>
          </a:p>
          <a:p>
            <a:r>
              <a:rPr lang="en-US" dirty="0"/>
              <a:t>RQ</a:t>
            </a:r>
          </a:p>
          <a:p>
            <a:r>
              <a:rPr lang="en-US" dirty="0"/>
              <a:t>Questions</a:t>
            </a:r>
          </a:p>
          <a:p>
            <a:r>
              <a:rPr lang="en-US" dirty="0"/>
              <a:t>Journal</a:t>
            </a:r>
          </a:p>
          <a:p>
            <a:r>
              <a:rPr lang="en-US" dirty="0"/>
              <a:t>Discussion</a:t>
            </a:r>
          </a:p>
          <a:p>
            <a:endParaRPr lang="en-US" dirty="0"/>
          </a:p>
          <a:p>
            <a:r>
              <a:rPr lang="en-US" dirty="0"/>
              <a:t>Reflection:  When have you ever had a sand and sieve moment?  Did you react like Montag did? Explain.</a:t>
            </a:r>
          </a:p>
          <a:p>
            <a:r>
              <a:rPr lang="en-US" dirty="0"/>
              <a:t>Summary</a:t>
            </a:r>
          </a:p>
        </p:txBody>
      </p:sp>
    </p:spTree>
    <p:extLst>
      <p:ext uri="{BB962C8B-B14F-4D97-AF65-F5344CB8AC3E}">
        <p14:creationId xmlns:p14="http://schemas.microsoft.com/office/powerpoint/2010/main" val="42038433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48FA7-7861-4B37-B3AA-45611C2F5747}"/>
              </a:ext>
            </a:extLst>
          </p:cNvPr>
          <p:cNvSpPr>
            <a:spLocks noGrp="1"/>
          </p:cNvSpPr>
          <p:nvPr>
            <p:ph type="title"/>
          </p:nvPr>
        </p:nvSpPr>
        <p:spPr>
          <a:xfrm>
            <a:off x="838200" y="0"/>
            <a:ext cx="10515600" cy="607332"/>
          </a:xfrm>
        </p:spPr>
        <p:txBody>
          <a:bodyPr>
            <a:normAutofit fontScale="90000"/>
          </a:bodyPr>
          <a:lstStyle/>
          <a:p>
            <a:r>
              <a:rPr lang="en-US" dirty="0"/>
              <a:t>RQ </a:t>
            </a:r>
            <a:r>
              <a:rPr lang="en-US" dirty="0" err="1"/>
              <a:t>pg</a:t>
            </a:r>
            <a:r>
              <a:rPr lang="en-US" dirty="0"/>
              <a:t> 67-76</a:t>
            </a:r>
          </a:p>
        </p:txBody>
      </p:sp>
      <p:sp>
        <p:nvSpPr>
          <p:cNvPr id="3" name="Content Placeholder 2">
            <a:extLst>
              <a:ext uri="{FF2B5EF4-FFF2-40B4-BE49-F238E27FC236}">
                <a16:creationId xmlns:a16="http://schemas.microsoft.com/office/drawing/2014/main" id="{2628DD60-B9A7-4A83-A284-FB7DF65F71F9}"/>
              </a:ext>
            </a:extLst>
          </p:cNvPr>
          <p:cNvSpPr>
            <a:spLocks noGrp="1"/>
          </p:cNvSpPr>
          <p:nvPr>
            <p:ph idx="1"/>
          </p:nvPr>
        </p:nvSpPr>
        <p:spPr>
          <a:xfrm>
            <a:off x="838200" y="827314"/>
            <a:ext cx="10515600" cy="5776686"/>
          </a:xfrm>
        </p:spPr>
        <p:txBody>
          <a:bodyPr>
            <a:normAutofit/>
          </a:bodyPr>
          <a:lstStyle/>
          <a:p>
            <a:pPr marL="514350" indent="-514350">
              <a:buFont typeface="+mj-lt"/>
              <a:buAutoNum type="arabicPeriod"/>
            </a:pPr>
            <a:r>
              <a:rPr lang="en-US" dirty="0"/>
              <a:t>What does Mildred say that books aren’t?</a:t>
            </a:r>
          </a:p>
          <a:p>
            <a:pPr marL="514350" indent="-514350">
              <a:buFont typeface="+mj-lt"/>
              <a:buAutoNum type="arabicPeriod"/>
            </a:pPr>
            <a:r>
              <a:rPr lang="en-US" dirty="0"/>
              <a:t>What does Montag notice about the bombers?</a:t>
            </a:r>
          </a:p>
          <a:p>
            <a:pPr marL="514350" indent="-514350">
              <a:buFont typeface="+mj-lt"/>
              <a:buAutoNum type="arabicPeriod"/>
            </a:pPr>
            <a:r>
              <a:rPr lang="en-US" dirty="0"/>
              <a:t>What does Montag need to help him learn to comprehend what he reads?</a:t>
            </a:r>
          </a:p>
          <a:p>
            <a:pPr marL="514350" indent="-514350">
              <a:buFont typeface="+mj-lt"/>
              <a:buAutoNum type="arabicPeriod"/>
            </a:pPr>
            <a:r>
              <a:rPr lang="en-US" dirty="0"/>
              <a:t>What does Faber tell Montag about what has happened to all of the books?</a:t>
            </a:r>
          </a:p>
          <a:p>
            <a:pPr marL="514350" indent="-514350">
              <a:buFont typeface="+mj-lt"/>
              <a:buAutoNum type="arabicPeriod"/>
            </a:pPr>
            <a:r>
              <a:rPr lang="en-US" dirty="0"/>
              <a:t>In Montag’s image of the sand and the sieve, what is the sand?</a:t>
            </a:r>
          </a:p>
          <a:p>
            <a:pPr marL="514350" indent="-514350">
              <a:buFont typeface="+mj-lt"/>
              <a:buAutoNum type="arabicPeriod"/>
            </a:pPr>
            <a:r>
              <a:rPr lang="en-US" dirty="0"/>
              <a:t>What is the sieve?</a:t>
            </a:r>
          </a:p>
          <a:p>
            <a:pPr marL="514350" indent="-514350">
              <a:buFont typeface="+mj-lt"/>
              <a:buAutoNum type="arabicPeriod"/>
            </a:pPr>
            <a:r>
              <a:rPr lang="en-US" dirty="0"/>
              <a:t>What book was Montag reading on the subway?</a:t>
            </a:r>
          </a:p>
          <a:p>
            <a:pPr marL="514350" indent="-514350">
              <a:buFont typeface="+mj-lt"/>
              <a:buAutoNum type="arabicPeriod"/>
            </a:pPr>
            <a:r>
              <a:rPr lang="en-US" dirty="0"/>
              <a:t>What does Montag run away from at the end of the reading?</a:t>
            </a:r>
          </a:p>
        </p:txBody>
      </p:sp>
    </p:spTree>
    <p:extLst>
      <p:ext uri="{BB962C8B-B14F-4D97-AF65-F5344CB8AC3E}">
        <p14:creationId xmlns:p14="http://schemas.microsoft.com/office/powerpoint/2010/main" val="465796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B96C3-732E-4430-A8A2-634ED89F9F1B}"/>
              </a:ext>
            </a:extLst>
          </p:cNvPr>
          <p:cNvSpPr>
            <a:spLocks noGrp="1"/>
          </p:cNvSpPr>
          <p:nvPr>
            <p:ph type="title"/>
          </p:nvPr>
        </p:nvSpPr>
        <p:spPr/>
        <p:txBody>
          <a:bodyPr/>
          <a:lstStyle/>
          <a:p>
            <a:r>
              <a:rPr lang="en-US" dirty="0"/>
              <a:t>Key 67-76</a:t>
            </a:r>
          </a:p>
        </p:txBody>
      </p:sp>
      <p:sp>
        <p:nvSpPr>
          <p:cNvPr id="3" name="Content Placeholder 2">
            <a:extLst>
              <a:ext uri="{FF2B5EF4-FFF2-40B4-BE49-F238E27FC236}">
                <a16:creationId xmlns:a16="http://schemas.microsoft.com/office/drawing/2014/main" id="{7EA586B1-2B28-4FF8-A56B-B0D428FDC25D}"/>
              </a:ext>
            </a:extLst>
          </p:cNvPr>
          <p:cNvSpPr>
            <a:spLocks noGrp="1"/>
          </p:cNvSpPr>
          <p:nvPr>
            <p:ph idx="1"/>
          </p:nvPr>
        </p:nvSpPr>
        <p:spPr/>
        <p:txBody>
          <a:bodyPr/>
          <a:lstStyle/>
          <a:p>
            <a:pPr marL="514350" indent="-514350">
              <a:buFont typeface="+mj-lt"/>
              <a:buAutoNum type="arabicPeriod"/>
            </a:pPr>
            <a:r>
              <a:rPr lang="en-US" dirty="0"/>
              <a:t>People</a:t>
            </a:r>
          </a:p>
          <a:p>
            <a:pPr marL="514350" indent="-514350">
              <a:buFont typeface="+mj-lt"/>
              <a:buAutoNum type="arabicPeriod"/>
            </a:pPr>
            <a:r>
              <a:rPr lang="en-US" dirty="0"/>
              <a:t>War is going on, but people don’t notice</a:t>
            </a:r>
          </a:p>
          <a:p>
            <a:pPr marL="514350" indent="-514350">
              <a:buFont typeface="+mj-lt"/>
              <a:buAutoNum type="arabicPeriod"/>
            </a:pPr>
            <a:r>
              <a:rPr lang="en-US" dirty="0"/>
              <a:t>A teacher</a:t>
            </a:r>
          </a:p>
          <a:p>
            <a:pPr marL="514350" indent="-514350">
              <a:buFont typeface="+mj-lt"/>
              <a:buAutoNum type="arabicPeriod"/>
            </a:pPr>
            <a:r>
              <a:rPr lang="en-US" dirty="0"/>
              <a:t>They are gone</a:t>
            </a:r>
          </a:p>
          <a:p>
            <a:pPr marL="514350" indent="-514350">
              <a:buFont typeface="+mj-lt"/>
              <a:buAutoNum type="arabicPeriod"/>
            </a:pPr>
            <a:r>
              <a:rPr lang="en-US" dirty="0"/>
              <a:t>Knowledge/words/books</a:t>
            </a:r>
          </a:p>
          <a:p>
            <a:pPr marL="514350" indent="-514350">
              <a:buFont typeface="+mj-lt"/>
              <a:buAutoNum type="arabicPeriod"/>
            </a:pPr>
            <a:r>
              <a:rPr lang="en-US" dirty="0"/>
              <a:t>His brain</a:t>
            </a:r>
          </a:p>
          <a:p>
            <a:pPr marL="514350" indent="-514350">
              <a:buFont typeface="+mj-lt"/>
              <a:buAutoNum type="arabicPeriod"/>
            </a:pPr>
            <a:r>
              <a:rPr lang="en-US" dirty="0"/>
              <a:t>The Bible</a:t>
            </a:r>
          </a:p>
          <a:p>
            <a:pPr marL="514350" indent="-514350">
              <a:buFont typeface="+mj-lt"/>
              <a:buAutoNum type="arabicPeriod"/>
            </a:pPr>
            <a:r>
              <a:rPr lang="en-US" dirty="0"/>
              <a:t>Into the sun (out of the cave)/</a:t>
            </a:r>
            <a:r>
              <a:rPr lang="en-US"/>
              <a:t>the subway</a:t>
            </a:r>
            <a:endParaRPr lang="en-US" dirty="0"/>
          </a:p>
        </p:txBody>
      </p:sp>
    </p:spTree>
    <p:extLst>
      <p:ext uri="{BB962C8B-B14F-4D97-AF65-F5344CB8AC3E}">
        <p14:creationId xmlns:p14="http://schemas.microsoft.com/office/powerpoint/2010/main" val="30375241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#4 (5 sentences)</a:t>
            </a:r>
          </a:p>
        </p:txBody>
      </p:sp>
      <p:sp>
        <p:nvSpPr>
          <p:cNvPr id="3" name="Content Placeholder 2"/>
          <p:cNvSpPr>
            <a:spLocks noGrp="1"/>
          </p:cNvSpPr>
          <p:nvPr>
            <p:ph idx="1"/>
          </p:nvPr>
        </p:nvSpPr>
        <p:spPr/>
        <p:txBody>
          <a:bodyPr/>
          <a:lstStyle/>
          <a:p>
            <a:r>
              <a:rPr lang="en-US" dirty="0"/>
              <a:t>Have you ever been in a situation where people talk around an issue instead of getting to the point?  How did that make you feel?  Did you want to leave that group?  What happens when the values or norms of a group are no longer acceptable?  Do you stay with the group because that’s what you’ve always done, or do you leave the group, even if it means losing some friendships along the way?</a:t>
            </a:r>
          </a:p>
        </p:txBody>
      </p:sp>
    </p:spTree>
    <p:extLst>
      <p:ext uri="{BB962C8B-B14F-4D97-AF65-F5344CB8AC3E}">
        <p14:creationId xmlns:p14="http://schemas.microsoft.com/office/powerpoint/2010/main" val="24782282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B341-7C03-4E70-B9CD-900E8197AFC2}"/>
              </a:ext>
            </a:extLst>
          </p:cNvPr>
          <p:cNvSpPr>
            <a:spLocks noGrp="1"/>
          </p:cNvSpPr>
          <p:nvPr>
            <p:ph type="title"/>
          </p:nvPr>
        </p:nvSpPr>
        <p:spPr/>
        <p:txBody>
          <a:bodyPr/>
          <a:lstStyle/>
          <a:p>
            <a:r>
              <a:rPr lang="en-US" dirty="0"/>
              <a:t>Allegory of the Cave Connection</a:t>
            </a:r>
          </a:p>
        </p:txBody>
      </p:sp>
      <p:sp>
        <p:nvSpPr>
          <p:cNvPr id="3" name="Content Placeholder 2">
            <a:extLst>
              <a:ext uri="{FF2B5EF4-FFF2-40B4-BE49-F238E27FC236}">
                <a16:creationId xmlns:a16="http://schemas.microsoft.com/office/drawing/2014/main" id="{07F06DCA-8DDB-4930-B7AC-22E37F5B40B9}"/>
              </a:ext>
            </a:extLst>
          </p:cNvPr>
          <p:cNvSpPr>
            <a:spLocks noGrp="1"/>
          </p:cNvSpPr>
          <p:nvPr>
            <p:ph idx="1"/>
          </p:nvPr>
        </p:nvSpPr>
        <p:spPr/>
        <p:txBody>
          <a:bodyPr/>
          <a:lstStyle/>
          <a:p>
            <a:pPr marL="0" indent="0">
              <a:buNone/>
            </a:pPr>
            <a:r>
              <a:rPr lang="en-US" dirty="0"/>
              <a:t>		</a:t>
            </a:r>
            <a:r>
              <a:rPr lang="en-US" dirty="0" err="1"/>
              <a:t>AotC</a:t>
            </a:r>
            <a:r>
              <a:rPr lang="en-US" dirty="0"/>
              <a:t>						Montag</a:t>
            </a:r>
          </a:p>
        </p:txBody>
      </p:sp>
      <p:cxnSp>
        <p:nvCxnSpPr>
          <p:cNvPr id="5" name="Straight Connector 4">
            <a:extLst>
              <a:ext uri="{FF2B5EF4-FFF2-40B4-BE49-F238E27FC236}">
                <a16:creationId xmlns:a16="http://schemas.microsoft.com/office/drawing/2014/main" id="{4DA2EE3D-E5F1-438D-857A-95C7F4463F61}"/>
              </a:ext>
            </a:extLst>
          </p:cNvPr>
          <p:cNvCxnSpPr/>
          <p:nvPr/>
        </p:nvCxnSpPr>
        <p:spPr>
          <a:xfrm>
            <a:off x="1299028" y="2394857"/>
            <a:ext cx="901337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0AD20C4-06B8-46DB-84CB-6427C12B5462}"/>
              </a:ext>
            </a:extLst>
          </p:cNvPr>
          <p:cNvCxnSpPr/>
          <p:nvPr/>
        </p:nvCxnSpPr>
        <p:spPr>
          <a:xfrm>
            <a:off x="5805714" y="1825625"/>
            <a:ext cx="0" cy="402363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21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4BB47B-EB90-4E90-B9AB-AACF66D3CA55}"/>
              </a:ext>
            </a:extLst>
          </p:cNvPr>
          <p:cNvSpPr>
            <a:spLocks noGrp="1"/>
          </p:cNvSpPr>
          <p:nvPr>
            <p:ph type="title"/>
          </p:nvPr>
        </p:nvSpPr>
        <p:spPr>
          <a:xfrm>
            <a:off x="838200" y="171162"/>
            <a:ext cx="10515600" cy="383020"/>
          </a:xfrm>
        </p:spPr>
        <p:txBody>
          <a:bodyPr>
            <a:normAutofit fontScale="90000"/>
          </a:bodyPr>
          <a:lstStyle/>
          <a:p>
            <a:r>
              <a:rPr lang="en-US" dirty="0"/>
              <a:t>Comic Strip Activity</a:t>
            </a:r>
          </a:p>
        </p:txBody>
      </p:sp>
      <p:sp>
        <p:nvSpPr>
          <p:cNvPr id="6" name="Content Placeholder 5">
            <a:extLst>
              <a:ext uri="{FF2B5EF4-FFF2-40B4-BE49-F238E27FC236}">
                <a16:creationId xmlns:a16="http://schemas.microsoft.com/office/drawing/2014/main" id="{CBDD3F41-551C-4A21-9E54-9F1B79A49D0D}"/>
              </a:ext>
            </a:extLst>
          </p:cNvPr>
          <p:cNvSpPr>
            <a:spLocks noGrp="1"/>
          </p:cNvSpPr>
          <p:nvPr>
            <p:ph idx="1"/>
          </p:nvPr>
        </p:nvSpPr>
        <p:spPr>
          <a:xfrm>
            <a:off x="152399" y="554182"/>
            <a:ext cx="11901055" cy="6179127"/>
          </a:xfrm>
        </p:spPr>
        <p:txBody>
          <a:bodyPr>
            <a:normAutofit lnSpcReduction="10000"/>
          </a:bodyPr>
          <a:lstStyle/>
          <a:p>
            <a:r>
              <a:rPr lang="en-US" dirty="0"/>
              <a:t>Today, you will create a 10-12 box comic strip highlighting the events that you noted on the right side.</a:t>
            </a:r>
          </a:p>
          <a:p>
            <a:r>
              <a:rPr lang="en-US" dirty="0"/>
              <a:t>You have one class periods to do this, so you need to work together and assign duties so that everyone works together.  You CANNOT TAKE THIS HOME!!!  That wouldn’t be fair because you don’t live in the same house as your group members.</a:t>
            </a:r>
          </a:p>
          <a:p>
            <a:r>
              <a:rPr lang="en-US" dirty="0"/>
              <a:t>Have FUN!!!!</a:t>
            </a:r>
          </a:p>
          <a:p>
            <a:endParaRPr lang="en-US" dirty="0"/>
          </a:p>
          <a:p>
            <a:r>
              <a:rPr lang="en-US" dirty="0"/>
              <a:t>***Note:  a suggestion would be to number 1-10 and then choose which events you will highlight.  </a:t>
            </a:r>
          </a:p>
          <a:p>
            <a:r>
              <a:rPr lang="en-US" dirty="0"/>
              <a:t>***Make sure that you don’t leave any important parts of the story out of your comic strip</a:t>
            </a:r>
          </a:p>
          <a:p>
            <a:r>
              <a:rPr lang="en-US" dirty="0"/>
              <a:t>***Use your time wisely.  Do not spend so much time on your coloring and drawing that you do not finish.  What you have completed will be what is graded (and displayed in the hallway)</a:t>
            </a:r>
          </a:p>
        </p:txBody>
      </p:sp>
    </p:spTree>
    <p:extLst>
      <p:ext uri="{BB962C8B-B14F-4D97-AF65-F5344CB8AC3E}">
        <p14:creationId xmlns:p14="http://schemas.microsoft.com/office/powerpoint/2010/main" val="1253443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Page 74 “Once a child…”  to </a:t>
            </a:r>
            <a:r>
              <a:rPr lang="en-US" dirty="0" err="1"/>
              <a:t>pg</a:t>
            </a:r>
            <a:r>
              <a:rPr lang="en-US" dirty="0"/>
              <a:t> 76 “The train vanished in its hole”</a:t>
            </a:r>
          </a:p>
          <a:p>
            <a:endParaRPr lang="en-US" dirty="0"/>
          </a:p>
          <a:p>
            <a:r>
              <a:rPr lang="en-US" dirty="0"/>
              <a:t>What is happening here?  What are the lilies? Where does that symbol live?  How does that contradict Denham’s </a:t>
            </a:r>
            <a:r>
              <a:rPr lang="en-US" dirty="0" err="1"/>
              <a:t>Dentrifrice</a:t>
            </a:r>
            <a:r>
              <a:rPr lang="en-US" dirty="0"/>
              <a:t>?  How does this relate to the Allegory of the Cave and to Montag’s relationship with Millie and Beatty?  How are all of these ideas a dilemma between abstract ideas and concrete ideas?</a:t>
            </a:r>
          </a:p>
        </p:txBody>
      </p:sp>
    </p:spTree>
    <p:extLst>
      <p:ext uri="{BB962C8B-B14F-4D97-AF65-F5344CB8AC3E}">
        <p14:creationId xmlns:p14="http://schemas.microsoft.com/office/powerpoint/2010/main" val="3551357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46" y="134937"/>
            <a:ext cx="10515600" cy="1325563"/>
          </a:xfrm>
        </p:spPr>
        <p:txBody>
          <a:bodyPr/>
          <a:lstStyle/>
          <a:p>
            <a:r>
              <a:rPr lang="en-US" dirty="0"/>
              <a:t>Day 10:  Sit in your </a:t>
            </a:r>
            <a:r>
              <a:rPr lang="en-US" dirty="0">
                <a:solidFill>
                  <a:srgbClr val="FF0000"/>
                </a:solidFill>
              </a:rPr>
              <a:t>Number Groups </a:t>
            </a:r>
          </a:p>
        </p:txBody>
      </p:sp>
      <p:sp>
        <p:nvSpPr>
          <p:cNvPr id="3" name="Content Placeholder 2"/>
          <p:cNvSpPr>
            <a:spLocks noGrp="1"/>
          </p:cNvSpPr>
          <p:nvPr>
            <p:ph idx="1"/>
          </p:nvPr>
        </p:nvSpPr>
        <p:spPr>
          <a:xfrm>
            <a:off x="319314" y="1460500"/>
            <a:ext cx="11034486" cy="5032375"/>
          </a:xfrm>
        </p:spPr>
        <p:txBody>
          <a:bodyPr>
            <a:normAutofit lnSpcReduction="10000"/>
          </a:bodyPr>
          <a:lstStyle/>
          <a:p>
            <a:r>
              <a:rPr lang="en-US" dirty="0"/>
              <a:t>SWBAT:  Understand Montag’s plan for comprehension and change.</a:t>
            </a:r>
          </a:p>
          <a:p>
            <a:endParaRPr lang="en-US" dirty="0"/>
          </a:p>
          <a:p>
            <a:r>
              <a:rPr lang="en-US" dirty="0"/>
              <a:t>RQ</a:t>
            </a:r>
          </a:p>
          <a:p>
            <a:r>
              <a:rPr lang="en-US" dirty="0"/>
              <a:t>Questions</a:t>
            </a:r>
          </a:p>
          <a:p>
            <a:r>
              <a:rPr lang="en-US" dirty="0"/>
              <a:t>Journal</a:t>
            </a:r>
          </a:p>
          <a:p>
            <a:r>
              <a:rPr lang="en-US" dirty="0"/>
              <a:t>Discussion</a:t>
            </a:r>
          </a:p>
          <a:p>
            <a:endParaRPr lang="en-US" dirty="0"/>
          </a:p>
          <a:p>
            <a:r>
              <a:rPr lang="en-US" dirty="0"/>
              <a:t>Reflection:  Do you follow the three rules for comprehension when you read?  What do you need to do in order to understand what you read more easily?</a:t>
            </a:r>
          </a:p>
          <a:p>
            <a:r>
              <a:rPr lang="en-US" dirty="0"/>
              <a:t>Summary</a:t>
            </a:r>
          </a:p>
          <a:p>
            <a:endParaRPr lang="en-US" dirty="0"/>
          </a:p>
          <a:p>
            <a:endParaRPr lang="en-US" dirty="0"/>
          </a:p>
        </p:txBody>
      </p:sp>
    </p:spTree>
    <p:extLst>
      <p:ext uri="{BB962C8B-B14F-4D97-AF65-F5344CB8AC3E}">
        <p14:creationId xmlns:p14="http://schemas.microsoft.com/office/powerpoint/2010/main" val="1523621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1E09-079F-4FF8-8BDF-C7CEC0C900A6}"/>
              </a:ext>
            </a:extLst>
          </p:cNvPr>
          <p:cNvSpPr>
            <a:spLocks noGrp="1"/>
          </p:cNvSpPr>
          <p:nvPr>
            <p:ph type="title"/>
          </p:nvPr>
        </p:nvSpPr>
        <p:spPr/>
        <p:txBody>
          <a:bodyPr/>
          <a:lstStyle/>
          <a:p>
            <a:r>
              <a:rPr lang="en-US" dirty="0"/>
              <a:t>Pg 76-89 RQ</a:t>
            </a:r>
          </a:p>
        </p:txBody>
      </p:sp>
      <p:sp>
        <p:nvSpPr>
          <p:cNvPr id="3" name="Content Placeholder 2">
            <a:extLst>
              <a:ext uri="{FF2B5EF4-FFF2-40B4-BE49-F238E27FC236}">
                <a16:creationId xmlns:a16="http://schemas.microsoft.com/office/drawing/2014/main" id="{32CCFB0D-3CD0-42E1-93EC-2EE51665140F}"/>
              </a:ext>
            </a:extLst>
          </p:cNvPr>
          <p:cNvSpPr>
            <a:spLocks noGrp="1"/>
          </p:cNvSpPr>
          <p:nvPr>
            <p:ph idx="1"/>
          </p:nvPr>
        </p:nvSpPr>
        <p:spPr/>
        <p:txBody>
          <a:bodyPr/>
          <a:lstStyle/>
          <a:p>
            <a:pPr marL="514350" indent="-514350">
              <a:buFont typeface="+mj-lt"/>
              <a:buAutoNum type="arabicPeriod"/>
            </a:pPr>
            <a:r>
              <a:rPr lang="en-US" dirty="0"/>
              <a:t>What does Montag want Faber to teach him?</a:t>
            </a:r>
          </a:p>
          <a:p>
            <a:pPr marL="514350" indent="-514350">
              <a:buFont typeface="+mj-lt"/>
              <a:buAutoNum type="arabicPeriod"/>
            </a:pPr>
            <a:r>
              <a:rPr lang="en-US" dirty="0"/>
              <a:t>What is the first reason to determine why books are important?</a:t>
            </a:r>
          </a:p>
          <a:p>
            <a:pPr marL="514350" indent="-514350">
              <a:buFont typeface="+mj-lt"/>
              <a:buAutoNum type="arabicPeriod"/>
            </a:pPr>
            <a:r>
              <a:rPr lang="en-US" dirty="0"/>
              <a:t>What is the second way to determine why books are important?</a:t>
            </a:r>
          </a:p>
          <a:p>
            <a:pPr marL="514350" indent="-514350">
              <a:buFont typeface="+mj-lt"/>
              <a:buAutoNum type="arabicPeriod"/>
            </a:pPr>
            <a:r>
              <a:rPr lang="en-US" dirty="0"/>
              <a:t>What is the third reason to determine why books are important?</a:t>
            </a:r>
          </a:p>
          <a:p>
            <a:pPr marL="514350" indent="-514350">
              <a:buFont typeface="+mj-lt"/>
              <a:buAutoNum type="arabicPeriod"/>
            </a:pPr>
            <a:r>
              <a:rPr lang="en-US" dirty="0"/>
              <a:t>Who needs to be framed in order for a revolt to be successful?</a:t>
            </a:r>
          </a:p>
          <a:p>
            <a:pPr marL="514350" indent="-514350">
              <a:buFont typeface="+mj-lt"/>
              <a:buAutoNum type="arabicPeriod"/>
            </a:pPr>
            <a:r>
              <a:rPr lang="en-US" dirty="0"/>
              <a:t>What did Montag do to convince Faber to teach him?</a:t>
            </a:r>
          </a:p>
          <a:p>
            <a:pPr marL="514350" indent="-514350">
              <a:buFont typeface="+mj-lt"/>
              <a:buAutoNum type="arabicPeriod"/>
            </a:pPr>
            <a:r>
              <a:rPr lang="en-US" dirty="0"/>
              <a:t>What does Faber give to Montag?</a:t>
            </a:r>
          </a:p>
          <a:p>
            <a:pPr marL="514350" indent="-514350">
              <a:buFont typeface="+mj-lt"/>
              <a:buAutoNum type="arabicPeriod"/>
            </a:pPr>
            <a:r>
              <a:rPr lang="en-US" dirty="0"/>
              <a:t>What story does Montag read from the Bible?</a:t>
            </a:r>
          </a:p>
        </p:txBody>
      </p:sp>
    </p:spTree>
    <p:extLst>
      <p:ext uri="{BB962C8B-B14F-4D97-AF65-F5344CB8AC3E}">
        <p14:creationId xmlns:p14="http://schemas.microsoft.com/office/powerpoint/2010/main" val="3201345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1F5F1-6690-4BBD-BB1F-417776A6E9AA}"/>
              </a:ext>
            </a:extLst>
          </p:cNvPr>
          <p:cNvSpPr>
            <a:spLocks noGrp="1"/>
          </p:cNvSpPr>
          <p:nvPr>
            <p:ph type="title"/>
          </p:nvPr>
        </p:nvSpPr>
        <p:spPr/>
        <p:txBody>
          <a:bodyPr/>
          <a:lstStyle/>
          <a:p>
            <a:r>
              <a:rPr lang="en-US" dirty="0"/>
              <a:t>76-89</a:t>
            </a:r>
          </a:p>
        </p:txBody>
      </p:sp>
      <p:sp>
        <p:nvSpPr>
          <p:cNvPr id="3" name="Content Placeholder 2">
            <a:extLst>
              <a:ext uri="{FF2B5EF4-FFF2-40B4-BE49-F238E27FC236}">
                <a16:creationId xmlns:a16="http://schemas.microsoft.com/office/drawing/2014/main" id="{5E76C683-AD25-4118-AD0E-76165B9FB9CC}"/>
              </a:ext>
            </a:extLst>
          </p:cNvPr>
          <p:cNvSpPr>
            <a:spLocks noGrp="1"/>
          </p:cNvSpPr>
          <p:nvPr>
            <p:ph idx="1"/>
          </p:nvPr>
        </p:nvSpPr>
        <p:spPr/>
        <p:txBody>
          <a:bodyPr/>
          <a:lstStyle/>
          <a:p>
            <a:pPr marL="514350" indent="-514350">
              <a:buFont typeface="+mj-lt"/>
              <a:buAutoNum type="arabicPeriod"/>
            </a:pPr>
            <a:r>
              <a:rPr lang="en-US" dirty="0"/>
              <a:t>How to understand what he reads</a:t>
            </a:r>
          </a:p>
          <a:p>
            <a:pPr marL="514350" indent="-514350">
              <a:buFont typeface="+mj-lt"/>
              <a:buAutoNum type="arabicPeriod"/>
            </a:pPr>
            <a:r>
              <a:rPr lang="en-US" dirty="0"/>
              <a:t>They have quality</a:t>
            </a:r>
          </a:p>
          <a:p>
            <a:pPr marL="514350" indent="-514350">
              <a:buFont typeface="+mj-lt"/>
              <a:buAutoNum type="arabicPeriod"/>
            </a:pPr>
            <a:r>
              <a:rPr lang="en-US" dirty="0"/>
              <a:t>The leisure to understand them</a:t>
            </a:r>
          </a:p>
          <a:p>
            <a:pPr marL="514350" indent="-514350">
              <a:buFont typeface="+mj-lt"/>
              <a:buAutoNum type="arabicPeriod"/>
            </a:pPr>
            <a:r>
              <a:rPr lang="en-US" dirty="0"/>
              <a:t>Right to carry out the actions from which they have learned</a:t>
            </a:r>
          </a:p>
          <a:p>
            <a:pPr marL="514350" indent="-514350">
              <a:buFont typeface="+mj-lt"/>
              <a:buAutoNum type="arabicPeriod"/>
            </a:pPr>
            <a:r>
              <a:rPr lang="en-US" dirty="0"/>
              <a:t>The firemen</a:t>
            </a:r>
          </a:p>
          <a:p>
            <a:pPr marL="514350" indent="-514350">
              <a:buFont typeface="+mj-lt"/>
              <a:buAutoNum type="arabicPeriod"/>
            </a:pPr>
            <a:r>
              <a:rPr lang="en-US" dirty="0"/>
              <a:t>Tear pages from the Bible</a:t>
            </a:r>
          </a:p>
          <a:p>
            <a:pPr marL="514350" indent="-514350">
              <a:buFont typeface="+mj-lt"/>
              <a:buAutoNum type="arabicPeriod"/>
            </a:pPr>
            <a:r>
              <a:rPr lang="en-US" dirty="0"/>
              <a:t>A two way earbud radio</a:t>
            </a:r>
          </a:p>
          <a:p>
            <a:pPr marL="514350" indent="-514350">
              <a:buFont typeface="+mj-lt"/>
              <a:buAutoNum type="arabicPeriod"/>
            </a:pPr>
            <a:r>
              <a:rPr lang="en-US" dirty="0"/>
              <a:t>Job</a:t>
            </a:r>
          </a:p>
        </p:txBody>
      </p:sp>
    </p:spTree>
    <p:extLst>
      <p:ext uri="{BB962C8B-B14F-4D97-AF65-F5344CB8AC3E}">
        <p14:creationId xmlns:p14="http://schemas.microsoft.com/office/powerpoint/2010/main" val="30483830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#5 (5 sentences)</a:t>
            </a:r>
          </a:p>
        </p:txBody>
      </p:sp>
      <p:sp>
        <p:nvSpPr>
          <p:cNvPr id="3" name="Content Placeholder 2"/>
          <p:cNvSpPr>
            <a:spLocks noGrp="1"/>
          </p:cNvSpPr>
          <p:nvPr>
            <p:ph idx="1"/>
          </p:nvPr>
        </p:nvSpPr>
        <p:spPr/>
        <p:txBody>
          <a:bodyPr/>
          <a:lstStyle/>
          <a:p>
            <a:r>
              <a:rPr lang="en-US" dirty="0"/>
              <a:t>Have you ever had an experience when you struggled to understand how to do something?  Was it for school? A sport? An activity?  What did you do to comprehend your new task?  What advice do you have for someone who is also struggling with that task?</a:t>
            </a:r>
          </a:p>
        </p:txBody>
      </p:sp>
    </p:spTree>
    <p:extLst>
      <p:ext uri="{BB962C8B-B14F-4D97-AF65-F5344CB8AC3E}">
        <p14:creationId xmlns:p14="http://schemas.microsoft.com/office/powerpoint/2010/main" val="19887848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Review the three rules for comprehension according to Faber (</a:t>
            </a:r>
            <a:r>
              <a:rPr lang="en-US" dirty="0" err="1"/>
              <a:t>pgs</a:t>
            </a:r>
            <a:r>
              <a:rPr lang="en-US" dirty="0"/>
              <a:t> 79-81).  What do those rules mean?  Why are they important to understanding?</a:t>
            </a:r>
          </a:p>
          <a:p>
            <a:endParaRPr lang="en-US" dirty="0"/>
          </a:p>
          <a:p>
            <a:r>
              <a:rPr lang="en-US" dirty="0"/>
              <a:t>How do these three ideas play into Faber and Montag’s plan to destroy the structure of the firemen?</a:t>
            </a:r>
          </a:p>
        </p:txBody>
      </p:sp>
    </p:spTree>
    <p:extLst>
      <p:ext uri="{BB962C8B-B14F-4D97-AF65-F5344CB8AC3E}">
        <p14:creationId xmlns:p14="http://schemas.microsoft.com/office/powerpoint/2010/main" val="1312411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6273"/>
          </a:xfrm>
        </p:spPr>
        <p:txBody>
          <a:bodyPr/>
          <a:lstStyle/>
          <a:p>
            <a:r>
              <a:rPr lang="en-US" dirty="0"/>
              <a:t>Book of Job:  Page 89</a:t>
            </a:r>
          </a:p>
        </p:txBody>
      </p:sp>
      <p:sp>
        <p:nvSpPr>
          <p:cNvPr id="3" name="Content Placeholder 2"/>
          <p:cNvSpPr>
            <a:spLocks noGrp="1"/>
          </p:cNvSpPr>
          <p:nvPr>
            <p:ph idx="1"/>
          </p:nvPr>
        </p:nvSpPr>
        <p:spPr>
          <a:xfrm>
            <a:off x="92242" y="866273"/>
            <a:ext cx="12007516" cy="5991726"/>
          </a:xfrm>
        </p:spPr>
        <p:txBody>
          <a:bodyPr>
            <a:normAutofit/>
          </a:bodyPr>
          <a:lstStyle/>
          <a:p>
            <a:r>
              <a:rPr lang="en-US" dirty="0"/>
              <a:t>Theme:  God’s justice in the face of human suffering</a:t>
            </a:r>
          </a:p>
          <a:p>
            <a:r>
              <a:rPr lang="en-US" dirty="0"/>
              <a:t>“The Lord giveth and the Lord taketh away…”</a:t>
            </a:r>
          </a:p>
          <a:p>
            <a:endParaRPr lang="en-US" dirty="0"/>
          </a:p>
        </p:txBody>
      </p:sp>
    </p:spTree>
    <p:extLst>
      <p:ext uri="{BB962C8B-B14F-4D97-AF65-F5344CB8AC3E}">
        <p14:creationId xmlns:p14="http://schemas.microsoft.com/office/powerpoint/2010/main" val="24354589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11:  Sit in your </a:t>
            </a:r>
            <a:r>
              <a:rPr lang="en-US" dirty="0">
                <a:solidFill>
                  <a:srgbClr val="FF0000"/>
                </a:solidFill>
              </a:rPr>
              <a:t>Sticker Groups</a:t>
            </a:r>
          </a:p>
        </p:txBody>
      </p:sp>
      <p:sp>
        <p:nvSpPr>
          <p:cNvPr id="3" name="Content Placeholder 2"/>
          <p:cNvSpPr>
            <a:spLocks noGrp="1"/>
          </p:cNvSpPr>
          <p:nvPr>
            <p:ph idx="1"/>
          </p:nvPr>
        </p:nvSpPr>
        <p:spPr/>
        <p:txBody>
          <a:bodyPr/>
          <a:lstStyle/>
          <a:p>
            <a:r>
              <a:rPr lang="en-US" dirty="0"/>
              <a:t>SWBAT:  Debate whether or not Beatty forced Montag into a trap.</a:t>
            </a:r>
          </a:p>
          <a:p>
            <a:endParaRPr lang="en-US" dirty="0"/>
          </a:p>
          <a:p>
            <a:r>
              <a:rPr lang="en-US" dirty="0"/>
              <a:t>Quiz</a:t>
            </a:r>
          </a:p>
          <a:p>
            <a:r>
              <a:rPr lang="en-US" dirty="0"/>
              <a:t>Dover Beach</a:t>
            </a:r>
          </a:p>
          <a:p>
            <a:endParaRPr lang="en-US" dirty="0"/>
          </a:p>
          <a:p>
            <a:r>
              <a:rPr lang="en-US" dirty="0"/>
              <a:t>Reflection:  Have you ever put on a Cheshire cat smile?  Why is this such an important recollection for Montag?  </a:t>
            </a:r>
          </a:p>
          <a:p>
            <a:r>
              <a:rPr lang="en-US" dirty="0"/>
              <a:t>Summary</a:t>
            </a:r>
          </a:p>
        </p:txBody>
      </p:sp>
    </p:spTree>
    <p:extLst>
      <p:ext uri="{BB962C8B-B14F-4D97-AF65-F5344CB8AC3E}">
        <p14:creationId xmlns:p14="http://schemas.microsoft.com/office/powerpoint/2010/main" val="25488246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9588-C36B-4D3C-B5DA-18DC13700DDD}"/>
              </a:ext>
            </a:extLst>
          </p:cNvPr>
          <p:cNvSpPr>
            <a:spLocks noGrp="1"/>
          </p:cNvSpPr>
          <p:nvPr>
            <p:ph type="title"/>
          </p:nvPr>
        </p:nvSpPr>
        <p:spPr>
          <a:xfrm>
            <a:off x="838200" y="365126"/>
            <a:ext cx="10515600" cy="621846"/>
          </a:xfrm>
        </p:spPr>
        <p:txBody>
          <a:bodyPr>
            <a:normAutofit fontScale="90000"/>
          </a:bodyPr>
          <a:lstStyle/>
          <a:p>
            <a:r>
              <a:rPr lang="en-US" dirty="0"/>
              <a:t>RQ </a:t>
            </a:r>
            <a:r>
              <a:rPr lang="en-US" dirty="0" err="1"/>
              <a:t>pg</a:t>
            </a:r>
            <a:r>
              <a:rPr lang="en-US" dirty="0"/>
              <a:t> 89-106</a:t>
            </a:r>
          </a:p>
        </p:txBody>
      </p:sp>
      <p:sp>
        <p:nvSpPr>
          <p:cNvPr id="3" name="Content Placeholder 2">
            <a:extLst>
              <a:ext uri="{FF2B5EF4-FFF2-40B4-BE49-F238E27FC236}">
                <a16:creationId xmlns:a16="http://schemas.microsoft.com/office/drawing/2014/main" id="{FF5230C5-BCF9-4B1B-8745-0C1F9A5E2B8E}"/>
              </a:ext>
            </a:extLst>
          </p:cNvPr>
          <p:cNvSpPr>
            <a:spLocks noGrp="1"/>
          </p:cNvSpPr>
          <p:nvPr>
            <p:ph idx="1"/>
          </p:nvPr>
        </p:nvSpPr>
        <p:spPr>
          <a:xfrm>
            <a:off x="838200" y="986972"/>
            <a:ext cx="10515600" cy="5189991"/>
          </a:xfrm>
        </p:spPr>
        <p:txBody>
          <a:bodyPr>
            <a:normAutofit lnSpcReduction="10000"/>
          </a:bodyPr>
          <a:lstStyle/>
          <a:p>
            <a:pPr marL="514350" indent="-514350">
              <a:buFont typeface="+mj-lt"/>
              <a:buAutoNum type="arabicPeriod"/>
            </a:pPr>
            <a:r>
              <a:rPr lang="en-US" dirty="0"/>
              <a:t>The Cheshire cat is also seen in </a:t>
            </a:r>
            <a:r>
              <a:rPr lang="en-US" i="1" dirty="0"/>
              <a:t>Alice in Wonderland</a:t>
            </a:r>
            <a:r>
              <a:rPr lang="en-US" dirty="0"/>
              <a:t>.  When Mrs. Phelps and Mrs. Bowles have Cheshire cat smiles, what does this mean?</a:t>
            </a:r>
          </a:p>
          <a:p>
            <a:pPr marL="514350" indent="-514350">
              <a:buFont typeface="+mj-lt"/>
              <a:buAutoNum type="arabicPeriod"/>
            </a:pPr>
            <a:r>
              <a:rPr lang="en-US" dirty="0"/>
              <a:t>What is the relationship between the mothers and their children?</a:t>
            </a:r>
          </a:p>
          <a:p>
            <a:pPr marL="514350" indent="-514350">
              <a:buFont typeface="+mj-lt"/>
              <a:buAutoNum type="arabicPeriod"/>
            </a:pPr>
            <a:r>
              <a:rPr lang="en-US" dirty="0"/>
              <a:t>Why did the women vote for President Noble in the last election?</a:t>
            </a:r>
          </a:p>
          <a:p>
            <a:pPr marL="514350" indent="-514350">
              <a:buFont typeface="+mj-lt"/>
              <a:buAutoNum type="arabicPeriod"/>
            </a:pPr>
            <a:r>
              <a:rPr lang="en-US" dirty="0"/>
              <a:t>What was Mrs. Phelps’s reaction to Montag reading the poem?</a:t>
            </a:r>
          </a:p>
          <a:p>
            <a:pPr marL="514350" indent="-514350">
              <a:buFont typeface="+mj-lt"/>
              <a:buAutoNum type="arabicPeriod"/>
            </a:pPr>
            <a:r>
              <a:rPr lang="en-US" dirty="0"/>
              <a:t>What did Montag do with his book of poetry?</a:t>
            </a:r>
          </a:p>
          <a:p>
            <a:pPr marL="514350" indent="-514350">
              <a:buFont typeface="+mj-lt"/>
              <a:buAutoNum type="arabicPeriod"/>
            </a:pPr>
            <a:r>
              <a:rPr lang="en-US" dirty="0"/>
              <a:t>What has Mildred been doing with the books that Montag had collected?</a:t>
            </a:r>
          </a:p>
          <a:p>
            <a:pPr marL="514350" indent="-514350">
              <a:buFont typeface="+mj-lt"/>
              <a:buAutoNum type="arabicPeriod"/>
            </a:pPr>
            <a:r>
              <a:rPr lang="en-US" dirty="0"/>
              <a:t>Where did Beatty throw the book Montag had turned in?</a:t>
            </a:r>
          </a:p>
          <a:p>
            <a:pPr marL="514350" indent="-514350">
              <a:buFont typeface="+mj-lt"/>
              <a:buAutoNum type="arabicPeriod"/>
            </a:pPr>
            <a:r>
              <a:rPr lang="en-US" dirty="0"/>
              <a:t>Whose house are they going to burn at the end of the chapter?</a:t>
            </a:r>
          </a:p>
          <a:p>
            <a:pPr marL="514350" indent="-514350">
              <a:buFont typeface="+mj-lt"/>
              <a:buAutoNum type="arabicPeriod"/>
            </a:pPr>
            <a:endParaRPr lang="en-US" dirty="0"/>
          </a:p>
        </p:txBody>
      </p:sp>
    </p:spTree>
    <p:extLst>
      <p:ext uri="{BB962C8B-B14F-4D97-AF65-F5344CB8AC3E}">
        <p14:creationId xmlns:p14="http://schemas.microsoft.com/office/powerpoint/2010/main" val="2009990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5440-7233-4BBA-BA19-372E3A45336F}"/>
              </a:ext>
            </a:extLst>
          </p:cNvPr>
          <p:cNvSpPr>
            <a:spLocks noGrp="1"/>
          </p:cNvSpPr>
          <p:nvPr>
            <p:ph type="title"/>
          </p:nvPr>
        </p:nvSpPr>
        <p:spPr/>
        <p:txBody>
          <a:bodyPr/>
          <a:lstStyle/>
          <a:p>
            <a:r>
              <a:rPr lang="en-US" dirty="0"/>
              <a:t>89-106 Key</a:t>
            </a:r>
          </a:p>
        </p:txBody>
      </p:sp>
      <p:sp>
        <p:nvSpPr>
          <p:cNvPr id="3" name="Content Placeholder 2">
            <a:extLst>
              <a:ext uri="{FF2B5EF4-FFF2-40B4-BE49-F238E27FC236}">
                <a16:creationId xmlns:a16="http://schemas.microsoft.com/office/drawing/2014/main" id="{36C6CE1F-EA12-4ABC-B9CC-B450DF762AD4}"/>
              </a:ext>
            </a:extLst>
          </p:cNvPr>
          <p:cNvSpPr>
            <a:spLocks noGrp="1"/>
          </p:cNvSpPr>
          <p:nvPr>
            <p:ph idx="1"/>
          </p:nvPr>
        </p:nvSpPr>
        <p:spPr/>
        <p:txBody>
          <a:bodyPr/>
          <a:lstStyle/>
          <a:p>
            <a:pPr marL="514350" indent="-514350">
              <a:buFont typeface="+mj-lt"/>
              <a:buAutoNum type="arabicPeriod"/>
            </a:pPr>
            <a:r>
              <a:rPr lang="en-US" dirty="0"/>
              <a:t>They smile but are not really happy</a:t>
            </a:r>
          </a:p>
          <a:p>
            <a:pPr marL="514350" indent="-514350">
              <a:buFont typeface="+mj-lt"/>
              <a:buAutoNum type="arabicPeriod"/>
            </a:pPr>
            <a:r>
              <a:rPr lang="en-US" dirty="0"/>
              <a:t>They hate each other</a:t>
            </a:r>
          </a:p>
          <a:p>
            <a:pPr marL="514350" indent="-514350">
              <a:buFont typeface="+mj-lt"/>
              <a:buAutoNum type="arabicPeriod"/>
            </a:pPr>
            <a:r>
              <a:rPr lang="en-US" dirty="0"/>
              <a:t>He was good looking</a:t>
            </a:r>
          </a:p>
          <a:p>
            <a:pPr marL="514350" indent="-514350">
              <a:buFont typeface="+mj-lt"/>
              <a:buAutoNum type="arabicPeriod"/>
            </a:pPr>
            <a:r>
              <a:rPr lang="en-US" dirty="0"/>
              <a:t>She cried</a:t>
            </a:r>
          </a:p>
          <a:p>
            <a:pPr marL="514350" indent="-514350">
              <a:buFont typeface="+mj-lt"/>
              <a:buAutoNum type="arabicPeriod"/>
            </a:pPr>
            <a:r>
              <a:rPr lang="en-US" dirty="0"/>
              <a:t>Burns it</a:t>
            </a:r>
          </a:p>
          <a:p>
            <a:pPr marL="514350" indent="-514350">
              <a:buFont typeface="+mj-lt"/>
              <a:buAutoNum type="arabicPeriod"/>
            </a:pPr>
            <a:r>
              <a:rPr lang="en-US" dirty="0"/>
              <a:t>Burning them</a:t>
            </a:r>
          </a:p>
          <a:p>
            <a:pPr marL="514350" indent="-514350">
              <a:buFont typeface="+mj-lt"/>
              <a:buAutoNum type="arabicPeriod"/>
            </a:pPr>
            <a:r>
              <a:rPr lang="en-US" dirty="0"/>
              <a:t>Into the trash</a:t>
            </a:r>
          </a:p>
          <a:p>
            <a:pPr marL="514350" indent="-514350">
              <a:buFont typeface="+mj-lt"/>
              <a:buAutoNum type="arabicPeriod"/>
            </a:pPr>
            <a:r>
              <a:rPr lang="en-US" dirty="0"/>
              <a:t>Montag’s </a:t>
            </a:r>
          </a:p>
        </p:txBody>
      </p:sp>
    </p:spTree>
    <p:extLst>
      <p:ext uri="{BB962C8B-B14F-4D97-AF65-F5344CB8AC3E}">
        <p14:creationId xmlns:p14="http://schemas.microsoft.com/office/powerpoint/2010/main" val="2194963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Fahrenheit Day 2:  Sit in your </a:t>
            </a:r>
            <a:r>
              <a:rPr lang="en-US" dirty="0">
                <a:solidFill>
                  <a:srgbClr val="FF0000"/>
                </a:solidFill>
              </a:rPr>
              <a:t>Number Groups</a:t>
            </a:r>
          </a:p>
        </p:txBody>
      </p:sp>
      <p:sp>
        <p:nvSpPr>
          <p:cNvPr id="3" name="Content Placeholder 2"/>
          <p:cNvSpPr>
            <a:spLocks noGrp="1"/>
          </p:cNvSpPr>
          <p:nvPr>
            <p:ph idx="1"/>
          </p:nvPr>
        </p:nvSpPr>
        <p:spPr/>
        <p:txBody>
          <a:bodyPr/>
          <a:lstStyle/>
          <a:p>
            <a:pPr marL="0" indent="0">
              <a:buNone/>
            </a:pPr>
            <a:r>
              <a:rPr lang="en-US" dirty="0"/>
              <a:t>Objective:  SWBAT understand the vocabulary of F451.</a:t>
            </a:r>
          </a:p>
          <a:p>
            <a:pPr marL="0" indent="0">
              <a:buNone/>
            </a:pPr>
            <a:endParaRPr lang="en-US" dirty="0"/>
          </a:p>
          <a:p>
            <a:r>
              <a:rPr lang="en-US" dirty="0"/>
              <a:t>Vocab 1 &amp;2</a:t>
            </a:r>
          </a:p>
          <a:p>
            <a:endParaRPr lang="en-US" dirty="0"/>
          </a:p>
          <a:p>
            <a:r>
              <a:rPr lang="en-US" dirty="0"/>
              <a:t>Reflection:  What are your initial feelings vocabulary?  Were there any words that you didn’t know?  Do you think that it is important to learn new words consistently?  Why/Not?</a:t>
            </a:r>
          </a:p>
          <a:p>
            <a:endParaRPr lang="en-US" dirty="0"/>
          </a:p>
          <a:p>
            <a:r>
              <a:rPr lang="en-US" dirty="0"/>
              <a:t>Summary</a:t>
            </a:r>
          </a:p>
        </p:txBody>
      </p:sp>
    </p:spTree>
    <p:extLst>
      <p:ext uri="{BB962C8B-B14F-4D97-AF65-F5344CB8AC3E}">
        <p14:creationId xmlns:p14="http://schemas.microsoft.com/office/powerpoint/2010/main" val="281904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B0CC4-2E12-4C00-8568-50BFA126B0C3}"/>
              </a:ext>
            </a:extLst>
          </p:cNvPr>
          <p:cNvSpPr>
            <a:spLocks noGrp="1"/>
          </p:cNvSpPr>
          <p:nvPr>
            <p:ph type="title"/>
          </p:nvPr>
        </p:nvSpPr>
        <p:spPr/>
        <p:txBody>
          <a:bodyPr/>
          <a:lstStyle/>
          <a:p>
            <a:r>
              <a:rPr lang="en-US" dirty="0"/>
              <a:t>Symbolism</a:t>
            </a:r>
          </a:p>
        </p:txBody>
      </p:sp>
      <p:sp>
        <p:nvSpPr>
          <p:cNvPr id="3" name="Content Placeholder 2">
            <a:extLst>
              <a:ext uri="{FF2B5EF4-FFF2-40B4-BE49-F238E27FC236}">
                <a16:creationId xmlns:a16="http://schemas.microsoft.com/office/drawing/2014/main" id="{46BB5F84-5AE2-4D91-80AE-75BBA641192F}"/>
              </a:ext>
            </a:extLst>
          </p:cNvPr>
          <p:cNvSpPr>
            <a:spLocks noGrp="1"/>
          </p:cNvSpPr>
          <p:nvPr>
            <p:ph idx="1"/>
          </p:nvPr>
        </p:nvSpPr>
        <p:spPr/>
        <p:txBody>
          <a:bodyPr/>
          <a:lstStyle/>
          <a:p>
            <a:r>
              <a:rPr lang="en-US" dirty="0"/>
              <a:t>Cheshire cats (89) vs. statues of the saints (91-92)</a:t>
            </a:r>
          </a:p>
          <a:p>
            <a:pPr lvl="1"/>
            <a:r>
              <a:rPr lang="en-US" dirty="0"/>
              <a:t>What is the difference between these two symbols?</a:t>
            </a:r>
          </a:p>
          <a:p>
            <a:pPr lvl="1"/>
            <a:endParaRPr lang="en-US" dirty="0"/>
          </a:p>
          <a:p>
            <a:pPr lvl="1"/>
            <a:endParaRPr lang="en-US" dirty="0"/>
          </a:p>
          <a:p>
            <a:pPr lvl="1"/>
            <a:endParaRPr lang="en-US" dirty="0"/>
          </a:p>
          <a:p>
            <a:r>
              <a:rPr lang="en-US" dirty="0"/>
              <a:t>Book disposal????  </a:t>
            </a:r>
          </a:p>
          <a:p>
            <a:pPr marL="0" indent="0">
              <a:buNone/>
            </a:pPr>
            <a:endParaRPr lang="en-US" dirty="0"/>
          </a:p>
          <a:p>
            <a:r>
              <a:rPr lang="en-US" dirty="0"/>
              <a:t>Sound of silence…..</a:t>
            </a:r>
          </a:p>
          <a:p>
            <a:endParaRPr lang="en-US" dirty="0"/>
          </a:p>
        </p:txBody>
      </p:sp>
    </p:spTree>
    <p:extLst>
      <p:ext uri="{BB962C8B-B14F-4D97-AF65-F5344CB8AC3E}">
        <p14:creationId xmlns:p14="http://schemas.microsoft.com/office/powerpoint/2010/main" val="2941833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r>
              <a:rPr lang="en-US" dirty="0"/>
              <a:t>Dover Beach</a:t>
            </a:r>
          </a:p>
        </p:txBody>
      </p:sp>
      <p:sp>
        <p:nvSpPr>
          <p:cNvPr id="3" name="Content Placeholder 2"/>
          <p:cNvSpPr>
            <a:spLocks noGrp="1"/>
          </p:cNvSpPr>
          <p:nvPr>
            <p:ph idx="1"/>
          </p:nvPr>
        </p:nvSpPr>
        <p:spPr>
          <a:xfrm>
            <a:off x="838200" y="927280"/>
            <a:ext cx="10515600" cy="5249683"/>
          </a:xfrm>
        </p:spPr>
        <p:txBody>
          <a:bodyPr>
            <a:normAutofit/>
          </a:bodyPr>
          <a:lstStyle/>
          <a:p>
            <a:r>
              <a:rPr lang="en-US" dirty="0"/>
              <a:t>Poem by Matthew Arnold</a:t>
            </a:r>
          </a:p>
          <a:p>
            <a:pPr lvl="1"/>
            <a:r>
              <a:rPr lang="en-US" dirty="0"/>
              <a:t>About the place that Arnold and his wife spent on their honeymoon</a:t>
            </a:r>
          </a:p>
          <a:p>
            <a:pPr marL="0" indent="0">
              <a:buNone/>
            </a:pPr>
            <a:endParaRPr lang="en-US" dirty="0"/>
          </a:p>
          <a:p>
            <a:r>
              <a:rPr lang="en-US" dirty="0"/>
              <a:t>Work together to analyze the poem and then compare the two stanzas. How does that poem connect to Montag and/or Millie and her friends?</a:t>
            </a:r>
          </a:p>
          <a:p>
            <a:endParaRPr lang="en-US" dirty="0"/>
          </a:p>
          <a:p>
            <a:r>
              <a:rPr lang="en-US" dirty="0"/>
              <a:t>Why did Mrs. Phelps cry???</a:t>
            </a:r>
          </a:p>
          <a:p>
            <a:pPr marL="0" indent="0">
              <a:buNone/>
            </a:pPr>
            <a:endParaRPr lang="en-US" dirty="0"/>
          </a:p>
          <a:p>
            <a:endParaRPr lang="en-US" dirty="0"/>
          </a:p>
        </p:txBody>
      </p:sp>
    </p:spTree>
    <p:extLst>
      <p:ext uri="{BB962C8B-B14F-4D97-AF65-F5344CB8AC3E}">
        <p14:creationId xmlns:p14="http://schemas.microsoft.com/office/powerpoint/2010/main" val="1679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12:  Sit in your </a:t>
            </a:r>
            <a:r>
              <a:rPr lang="en-US" dirty="0">
                <a:solidFill>
                  <a:srgbClr val="FF0000"/>
                </a:solidFill>
              </a:rPr>
              <a:t>Color Groups</a:t>
            </a:r>
          </a:p>
        </p:txBody>
      </p:sp>
      <p:sp>
        <p:nvSpPr>
          <p:cNvPr id="3" name="Content Placeholder 2"/>
          <p:cNvSpPr>
            <a:spLocks noGrp="1"/>
          </p:cNvSpPr>
          <p:nvPr>
            <p:ph idx="1"/>
          </p:nvPr>
        </p:nvSpPr>
        <p:spPr/>
        <p:txBody>
          <a:bodyPr/>
          <a:lstStyle/>
          <a:p>
            <a:r>
              <a:rPr lang="en-US" dirty="0"/>
              <a:t>SWBAT:  Understand the relationship of Dover Beach to the human suffering that Beatty was feeling.</a:t>
            </a:r>
          </a:p>
          <a:p>
            <a:endParaRPr lang="en-US" dirty="0"/>
          </a:p>
          <a:p>
            <a:r>
              <a:rPr lang="en-US" dirty="0"/>
              <a:t>RQ</a:t>
            </a:r>
          </a:p>
          <a:p>
            <a:r>
              <a:rPr lang="en-US" dirty="0"/>
              <a:t>Discussion</a:t>
            </a:r>
          </a:p>
          <a:p>
            <a:endParaRPr lang="en-US" dirty="0"/>
          </a:p>
          <a:p>
            <a:r>
              <a:rPr lang="en-US" dirty="0"/>
              <a:t>Reflection:  Has anyone ever driven you to your breaking point?  How does this compare to Montag’s snapping moment?</a:t>
            </a:r>
          </a:p>
          <a:p>
            <a:r>
              <a:rPr lang="en-US" dirty="0"/>
              <a:t>Summary</a:t>
            </a:r>
          </a:p>
          <a:p>
            <a:endParaRPr lang="en-US" dirty="0"/>
          </a:p>
        </p:txBody>
      </p:sp>
    </p:spTree>
    <p:extLst>
      <p:ext uri="{BB962C8B-B14F-4D97-AF65-F5344CB8AC3E}">
        <p14:creationId xmlns:p14="http://schemas.microsoft.com/office/powerpoint/2010/main" val="41999553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2AFBE-1A81-4CD1-A6E5-F327DE3F5AB7}"/>
              </a:ext>
            </a:extLst>
          </p:cNvPr>
          <p:cNvSpPr>
            <a:spLocks noGrp="1"/>
          </p:cNvSpPr>
          <p:nvPr>
            <p:ph type="title"/>
          </p:nvPr>
        </p:nvSpPr>
        <p:spPr>
          <a:xfrm>
            <a:off x="838200" y="365126"/>
            <a:ext cx="10515600" cy="578304"/>
          </a:xfrm>
        </p:spPr>
        <p:txBody>
          <a:bodyPr>
            <a:normAutofit fontScale="90000"/>
          </a:bodyPr>
          <a:lstStyle/>
          <a:p>
            <a:r>
              <a:rPr lang="en-US" dirty="0"/>
              <a:t>Pg 107-123 RQ</a:t>
            </a:r>
          </a:p>
        </p:txBody>
      </p:sp>
      <p:sp>
        <p:nvSpPr>
          <p:cNvPr id="3" name="Content Placeholder 2">
            <a:extLst>
              <a:ext uri="{FF2B5EF4-FFF2-40B4-BE49-F238E27FC236}">
                <a16:creationId xmlns:a16="http://schemas.microsoft.com/office/drawing/2014/main" id="{D8B1D766-AF89-4ADD-A245-10E46DD87DBA}"/>
              </a:ext>
            </a:extLst>
          </p:cNvPr>
          <p:cNvSpPr>
            <a:spLocks noGrp="1"/>
          </p:cNvSpPr>
          <p:nvPr>
            <p:ph idx="1"/>
          </p:nvPr>
        </p:nvSpPr>
        <p:spPr>
          <a:xfrm>
            <a:off x="838200" y="943430"/>
            <a:ext cx="10515600" cy="5233533"/>
          </a:xfrm>
        </p:spPr>
        <p:txBody>
          <a:bodyPr/>
          <a:lstStyle/>
          <a:p>
            <a:pPr marL="514350" indent="-514350">
              <a:buFont typeface="+mj-lt"/>
              <a:buAutoNum type="arabicPeriod"/>
            </a:pPr>
            <a:r>
              <a:rPr lang="en-US" dirty="0"/>
              <a:t>What was Millie the most upset about as she left her house?</a:t>
            </a:r>
          </a:p>
          <a:p>
            <a:pPr marL="514350" indent="-514350">
              <a:buFont typeface="+mj-lt"/>
              <a:buAutoNum type="arabicPeriod"/>
            </a:pPr>
            <a:r>
              <a:rPr lang="en-US" dirty="0"/>
              <a:t>How did Montag feel when he was burning his house?</a:t>
            </a:r>
          </a:p>
          <a:p>
            <a:pPr marL="514350" indent="-514350">
              <a:buFont typeface="+mj-lt"/>
              <a:buAutoNum type="arabicPeriod"/>
            </a:pPr>
            <a:r>
              <a:rPr lang="en-US" dirty="0"/>
              <a:t>Who turned Montag in?</a:t>
            </a:r>
          </a:p>
          <a:p>
            <a:pPr marL="514350" indent="-514350">
              <a:buFont typeface="+mj-lt"/>
              <a:buAutoNum type="arabicPeriod"/>
            </a:pPr>
            <a:r>
              <a:rPr lang="en-US" dirty="0"/>
              <a:t>What did Montag do with the flame thrower at his moment when he snapped?</a:t>
            </a:r>
          </a:p>
          <a:p>
            <a:pPr marL="514350" indent="-514350">
              <a:buFont typeface="+mj-lt"/>
              <a:buAutoNum type="arabicPeriod"/>
            </a:pPr>
            <a:r>
              <a:rPr lang="en-US" dirty="0"/>
              <a:t>Where did the Hound inject Montag?</a:t>
            </a:r>
          </a:p>
          <a:p>
            <a:pPr marL="514350" indent="-514350">
              <a:buFont typeface="+mj-lt"/>
              <a:buAutoNum type="arabicPeriod"/>
            </a:pPr>
            <a:r>
              <a:rPr lang="en-US" dirty="0"/>
              <a:t>What realization did Montag come to regarding Beatty?</a:t>
            </a:r>
          </a:p>
          <a:p>
            <a:pPr marL="514350" indent="-514350">
              <a:buFont typeface="+mj-lt"/>
              <a:buAutoNum type="arabicPeriod"/>
            </a:pPr>
            <a:r>
              <a:rPr lang="en-US" dirty="0"/>
              <a:t>Who does Montag feel like he has also destroyed?</a:t>
            </a:r>
          </a:p>
          <a:p>
            <a:pPr marL="514350" indent="-514350">
              <a:buFont typeface="+mj-lt"/>
              <a:buAutoNum type="arabicPeriod"/>
            </a:pPr>
            <a:r>
              <a:rPr lang="en-US" dirty="0"/>
              <a:t>What happened as Montag was crossing the street?</a:t>
            </a:r>
          </a:p>
          <a:p>
            <a:pPr marL="514350" indent="-514350">
              <a:buFont typeface="+mj-lt"/>
              <a:buAutoNum type="arabicPeriod"/>
            </a:pPr>
            <a:endParaRPr lang="en-US" dirty="0"/>
          </a:p>
        </p:txBody>
      </p:sp>
    </p:spTree>
    <p:extLst>
      <p:ext uri="{BB962C8B-B14F-4D97-AF65-F5344CB8AC3E}">
        <p14:creationId xmlns:p14="http://schemas.microsoft.com/office/powerpoint/2010/main" val="5400063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7A03-18D2-4A65-B2DC-7F1299884CBF}"/>
              </a:ext>
            </a:extLst>
          </p:cNvPr>
          <p:cNvSpPr>
            <a:spLocks noGrp="1"/>
          </p:cNvSpPr>
          <p:nvPr>
            <p:ph type="title"/>
          </p:nvPr>
        </p:nvSpPr>
        <p:spPr/>
        <p:txBody>
          <a:bodyPr/>
          <a:lstStyle/>
          <a:p>
            <a:r>
              <a:rPr lang="en-US" dirty="0"/>
              <a:t>107-123 Key</a:t>
            </a:r>
          </a:p>
        </p:txBody>
      </p:sp>
      <p:sp>
        <p:nvSpPr>
          <p:cNvPr id="3" name="Content Placeholder 2">
            <a:extLst>
              <a:ext uri="{FF2B5EF4-FFF2-40B4-BE49-F238E27FC236}">
                <a16:creationId xmlns:a16="http://schemas.microsoft.com/office/drawing/2014/main" id="{CD704B4A-CB99-4CEA-A405-7E06B4AF9B18}"/>
              </a:ext>
            </a:extLst>
          </p:cNvPr>
          <p:cNvSpPr>
            <a:spLocks noGrp="1"/>
          </p:cNvSpPr>
          <p:nvPr>
            <p:ph idx="1"/>
          </p:nvPr>
        </p:nvSpPr>
        <p:spPr/>
        <p:txBody>
          <a:bodyPr/>
          <a:lstStyle/>
          <a:p>
            <a:pPr marL="514350" indent="-514350">
              <a:buFont typeface="+mj-lt"/>
              <a:buAutoNum type="arabicPeriod"/>
            </a:pPr>
            <a:r>
              <a:rPr lang="en-US" dirty="0"/>
              <a:t>Losing her </a:t>
            </a:r>
            <a:r>
              <a:rPr lang="en-US" dirty="0" err="1"/>
              <a:t>tvs</a:t>
            </a:r>
            <a:endParaRPr lang="en-US" dirty="0"/>
          </a:p>
          <a:p>
            <a:pPr marL="514350" indent="-514350">
              <a:buFont typeface="+mj-lt"/>
              <a:buAutoNum type="arabicPeriod"/>
            </a:pPr>
            <a:r>
              <a:rPr lang="en-US" dirty="0"/>
              <a:t>It was a pleasure to burn</a:t>
            </a:r>
          </a:p>
          <a:p>
            <a:pPr marL="514350" indent="-514350">
              <a:buFont typeface="+mj-lt"/>
              <a:buAutoNum type="arabicPeriod"/>
            </a:pPr>
            <a:r>
              <a:rPr lang="en-US" dirty="0"/>
              <a:t>Millie</a:t>
            </a:r>
          </a:p>
          <a:p>
            <a:pPr marL="514350" indent="-514350">
              <a:buFont typeface="+mj-lt"/>
              <a:buAutoNum type="arabicPeriod"/>
            </a:pPr>
            <a:r>
              <a:rPr lang="en-US" dirty="0"/>
              <a:t>Killed Beatty</a:t>
            </a:r>
          </a:p>
          <a:p>
            <a:pPr marL="514350" indent="-514350">
              <a:buFont typeface="+mj-lt"/>
              <a:buAutoNum type="arabicPeriod"/>
            </a:pPr>
            <a:r>
              <a:rPr lang="en-US" dirty="0"/>
              <a:t>Leg</a:t>
            </a:r>
          </a:p>
          <a:p>
            <a:pPr marL="514350" indent="-514350">
              <a:buFont typeface="+mj-lt"/>
              <a:buAutoNum type="arabicPeriod"/>
            </a:pPr>
            <a:r>
              <a:rPr lang="en-US" dirty="0"/>
              <a:t>He wanted to die</a:t>
            </a:r>
          </a:p>
          <a:p>
            <a:pPr marL="514350" indent="-514350">
              <a:buFont typeface="+mj-lt"/>
              <a:buAutoNum type="arabicPeriod"/>
            </a:pPr>
            <a:r>
              <a:rPr lang="en-US" dirty="0"/>
              <a:t>Faber</a:t>
            </a:r>
          </a:p>
          <a:p>
            <a:pPr marL="514350" indent="-514350">
              <a:buFont typeface="+mj-lt"/>
              <a:buAutoNum type="arabicPeriod"/>
            </a:pPr>
            <a:r>
              <a:rPr lang="en-US" dirty="0"/>
              <a:t>A car almost hit him</a:t>
            </a:r>
          </a:p>
        </p:txBody>
      </p:sp>
    </p:spTree>
    <p:extLst>
      <p:ext uri="{BB962C8B-B14F-4D97-AF65-F5344CB8AC3E}">
        <p14:creationId xmlns:p14="http://schemas.microsoft.com/office/powerpoint/2010/main" val="24701928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4416E-8DD8-403B-88F5-0B1E97C60DB3}"/>
              </a:ext>
            </a:extLst>
          </p:cNvPr>
          <p:cNvSpPr>
            <a:spLocks noGrp="1"/>
          </p:cNvSpPr>
          <p:nvPr>
            <p:ph type="title"/>
          </p:nvPr>
        </p:nvSpPr>
        <p:spPr/>
        <p:txBody>
          <a:bodyPr/>
          <a:lstStyle/>
          <a:p>
            <a:r>
              <a:rPr lang="en-US" dirty="0"/>
              <a:t>Beatty, his legacy, and his end</a:t>
            </a:r>
          </a:p>
        </p:txBody>
      </p:sp>
      <p:sp>
        <p:nvSpPr>
          <p:cNvPr id="3" name="Content Placeholder 2">
            <a:extLst>
              <a:ext uri="{FF2B5EF4-FFF2-40B4-BE49-F238E27FC236}">
                <a16:creationId xmlns:a16="http://schemas.microsoft.com/office/drawing/2014/main" id="{810F6B63-AEFE-4C55-A9A8-AA40E479FB80}"/>
              </a:ext>
            </a:extLst>
          </p:cNvPr>
          <p:cNvSpPr>
            <a:spLocks noGrp="1"/>
          </p:cNvSpPr>
          <p:nvPr>
            <p:ph idx="1"/>
          </p:nvPr>
        </p:nvSpPr>
        <p:spPr>
          <a:xfrm>
            <a:off x="838200" y="1825624"/>
            <a:ext cx="10515600" cy="4778375"/>
          </a:xfrm>
        </p:spPr>
        <p:txBody>
          <a:bodyPr/>
          <a:lstStyle/>
          <a:p>
            <a:r>
              <a:rPr lang="en-US" dirty="0"/>
              <a:t>Pg 108-109  “What a dreadful surprise…”  to “…it’s too late, isn’t it Montag?”</a:t>
            </a:r>
          </a:p>
          <a:p>
            <a:endParaRPr lang="en-US" dirty="0"/>
          </a:p>
          <a:p>
            <a:r>
              <a:rPr lang="en-US" dirty="0"/>
              <a:t>Burning… compare the first paragraph to the middle paragraph on 110.  What are the similarities and differences in the way that Bradbury describes the burning?  What is important to understand about the way that Montag burns?</a:t>
            </a:r>
          </a:p>
          <a:p>
            <a:endParaRPr lang="en-US" dirty="0"/>
          </a:p>
          <a:p>
            <a:r>
              <a:rPr lang="en-US" dirty="0"/>
              <a:t>The Climax of the story…….  </a:t>
            </a:r>
          </a:p>
          <a:p>
            <a:endParaRPr lang="en-US" dirty="0"/>
          </a:p>
        </p:txBody>
      </p:sp>
    </p:spTree>
    <p:extLst>
      <p:ext uri="{BB962C8B-B14F-4D97-AF65-F5344CB8AC3E}">
        <p14:creationId xmlns:p14="http://schemas.microsoft.com/office/powerpoint/2010/main" val="25026322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935D7-0B54-4443-8E3F-FB26E929F540}"/>
              </a:ext>
            </a:extLst>
          </p:cNvPr>
          <p:cNvSpPr>
            <a:spLocks noGrp="1"/>
          </p:cNvSpPr>
          <p:nvPr>
            <p:ph type="title"/>
          </p:nvPr>
        </p:nvSpPr>
        <p:spPr/>
        <p:txBody>
          <a:bodyPr/>
          <a:lstStyle/>
          <a:p>
            <a:r>
              <a:rPr lang="en-US" dirty="0"/>
              <a:t>Beatty wanted to die!!!</a:t>
            </a:r>
          </a:p>
        </p:txBody>
      </p:sp>
      <p:sp>
        <p:nvSpPr>
          <p:cNvPr id="3" name="Content Placeholder 2">
            <a:extLst>
              <a:ext uri="{FF2B5EF4-FFF2-40B4-BE49-F238E27FC236}">
                <a16:creationId xmlns:a16="http://schemas.microsoft.com/office/drawing/2014/main" id="{C5DDE965-CDD6-44F4-A652-7F1BC6C60142}"/>
              </a:ext>
            </a:extLst>
          </p:cNvPr>
          <p:cNvSpPr>
            <a:spLocks noGrp="1"/>
          </p:cNvSpPr>
          <p:nvPr>
            <p:ph idx="1"/>
          </p:nvPr>
        </p:nvSpPr>
        <p:spPr/>
        <p:txBody>
          <a:bodyPr/>
          <a:lstStyle/>
          <a:p>
            <a:r>
              <a:rPr lang="en-US" dirty="0"/>
              <a:t>Why???????</a:t>
            </a:r>
          </a:p>
          <a:p>
            <a:endParaRPr lang="en-US" dirty="0"/>
          </a:p>
          <a:p>
            <a:endParaRPr lang="en-US" dirty="0"/>
          </a:p>
          <a:p>
            <a:r>
              <a:rPr lang="en-US" dirty="0"/>
              <a:t>What is Montag’s purpose in life now????</a:t>
            </a:r>
          </a:p>
          <a:p>
            <a:endParaRPr lang="en-US" dirty="0"/>
          </a:p>
          <a:p>
            <a:endParaRPr lang="en-US" dirty="0"/>
          </a:p>
          <a:p>
            <a:r>
              <a:rPr lang="en-US" dirty="0"/>
              <a:t>Will he succeed on his quest and honor what Beatty wasn’t strong enough to do????</a:t>
            </a:r>
          </a:p>
        </p:txBody>
      </p:sp>
    </p:spTree>
    <p:extLst>
      <p:ext uri="{BB962C8B-B14F-4D97-AF65-F5344CB8AC3E}">
        <p14:creationId xmlns:p14="http://schemas.microsoft.com/office/powerpoint/2010/main" val="31702384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Burning</a:t>
            </a:r>
          </a:p>
          <a:p>
            <a:pPr lvl="1"/>
            <a:r>
              <a:rPr lang="en-US" dirty="0"/>
              <a:t>Different emotions</a:t>
            </a:r>
          </a:p>
          <a:p>
            <a:pPr lvl="1"/>
            <a:r>
              <a:rPr lang="en-US" dirty="0"/>
              <a:t>Beatty</a:t>
            </a:r>
          </a:p>
          <a:p>
            <a:pPr lvl="1"/>
            <a:r>
              <a:rPr lang="en-US" dirty="0"/>
              <a:t>Pleasure to burn </a:t>
            </a:r>
          </a:p>
          <a:p>
            <a:pPr lvl="1"/>
            <a:endParaRPr lang="en-US" dirty="0"/>
          </a:p>
          <a:p>
            <a:r>
              <a:rPr lang="en-US" dirty="0"/>
              <a:t>Realizations</a:t>
            </a:r>
          </a:p>
          <a:p>
            <a:pPr lvl="1"/>
            <a:r>
              <a:rPr lang="en-US" dirty="0"/>
              <a:t>Beatty</a:t>
            </a:r>
          </a:p>
          <a:p>
            <a:pPr lvl="1"/>
            <a:r>
              <a:rPr lang="en-US" dirty="0"/>
              <a:t>Faber</a:t>
            </a:r>
          </a:p>
        </p:txBody>
      </p:sp>
    </p:spTree>
    <p:extLst>
      <p:ext uri="{BB962C8B-B14F-4D97-AF65-F5344CB8AC3E}">
        <p14:creationId xmlns:p14="http://schemas.microsoft.com/office/powerpoint/2010/main" val="21870783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13:  Sit in your </a:t>
            </a:r>
            <a:r>
              <a:rPr lang="en-US" dirty="0">
                <a:solidFill>
                  <a:srgbClr val="FF0000"/>
                </a:solidFill>
              </a:rPr>
              <a:t>Number Groups</a:t>
            </a:r>
          </a:p>
        </p:txBody>
      </p:sp>
      <p:sp>
        <p:nvSpPr>
          <p:cNvPr id="3" name="Content Placeholder 2"/>
          <p:cNvSpPr>
            <a:spLocks noGrp="1"/>
          </p:cNvSpPr>
          <p:nvPr>
            <p:ph idx="1"/>
          </p:nvPr>
        </p:nvSpPr>
        <p:spPr/>
        <p:txBody>
          <a:bodyPr>
            <a:normAutofit lnSpcReduction="10000"/>
          </a:bodyPr>
          <a:lstStyle/>
          <a:p>
            <a:r>
              <a:rPr lang="en-US" dirty="0"/>
              <a:t>SWBAT understand the struggle for renewal that Montag feels.</a:t>
            </a:r>
          </a:p>
          <a:p>
            <a:endParaRPr lang="en-US" dirty="0"/>
          </a:p>
          <a:p>
            <a:r>
              <a:rPr lang="en-US" dirty="0"/>
              <a:t>RQ</a:t>
            </a:r>
          </a:p>
          <a:p>
            <a:r>
              <a:rPr lang="en-US" dirty="0"/>
              <a:t>Journal</a:t>
            </a:r>
          </a:p>
          <a:p>
            <a:r>
              <a:rPr lang="en-US" dirty="0"/>
              <a:t>Discussion</a:t>
            </a:r>
          </a:p>
          <a:p>
            <a:endParaRPr lang="en-US" dirty="0"/>
          </a:p>
          <a:p>
            <a:r>
              <a:rPr lang="en-US" dirty="0"/>
              <a:t>Reflection:  In what ways can you connect to Montag’s journey down the river?  What journeys have you ever taken into the unknown?</a:t>
            </a:r>
          </a:p>
          <a:p>
            <a:r>
              <a:rPr lang="en-US" dirty="0"/>
              <a:t>Summary</a:t>
            </a:r>
          </a:p>
        </p:txBody>
      </p:sp>
    </p:spTree>
    <p:extLst>
      <p:ext uri="{BB962C8B-B14F-4D97-AF65-F5344CB8AC3E}">
        <p14:creationId xmlns:p14="http://schemas.microsoft.com/office/powerpoint/2010/main" val="19580440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E236A-D477-42AF-B1D4-EBBF2286BF62}"/>
              </a:ext>
            </a:extLst>
          </p:cNvPr>
          <p:cNvSpPr>
            <a:spLocks noGrp="1"/>
          </p:cNvSpPr>
          <p:nvPr>
            <p:ph type="title"/>
          </p:nvPr>
        </p:nvSpPr>
        <p:spPr>
          <a:xfrm>
            <a:off x="838200" y="365125"/>
            <a:ext cx="10515600" cy="549275"/>
          </a:xfrm>
        </p:spPr>
        <p:txBody>
          <a:bodyPr>
            <a:normAutofit fontScale="90000"/>
          </a:bodyPr>
          <a:lstStyle/>
          <a:p>
            <a:r>
              <a:rPr lang="en-US" dirty="0" err="1"/>
              <a:t>Pgs</a:t>
            </a:r>
            <a:r>
              <a:rPr lang="en-US" dirty="0"/>
              <a:t> 123-138 RQ</a:t>
            </a:r>
          </a:p>
        </p:txBody>
      </p:sp>
      <p:sp>
        <p:nvSpPr>
          <p:cNvPr id="3" name="Content Placeholder 2">
            <a:extLst>
              <a:ext uri="{FF2B5EF4-FFF2-40B4-BE49-F238E27FC236}">
                <a16:creationId xmlns:a16="http://schemas.microsoft.com/office/drawing/2014/main" id="{2CBABAA8-C6F4-4152-A56D-30C1F6B579BD}"/>
              </a:ext>
            </a:extLst>
          </p:cNvPr>
          <p:cNvSpPr>
            <a:spLocks noGrp="1"/>
          </p:cNvSpPr>
          <p:nvPr>
            <p:ph idx="1"/>
          </p:nvPr>
        </p:nvSpPr>
        <p:spPr>
          <a:xfrm>
            <a:off x="838200" y="1016000"/>
            <a:ext cx="10515600" cy="5160963"/>
          </a:xfrm>
        </p:spPr>
        <p:txBody>
          <a:bodyPr/>
          <a:lstStyle/>
          <a:p>
            <a:pPr marL="514350" indent="-514350">
              <a:buFont typeface="+mj-lt"/>
              <a:buAutoNum type="arabicPeriod"/>
            </a:pPr>
            <a:r>
              <a:rPr lang="en-US" dirty="0"/>
              <a:t>What did Montag do at Mrs. Black’s house?</a:t>
            </a:r>
          </a:p>
          <a:p>
            <a:pPr marL="514350" indent="-514350">
              <a:buFont typeface="+mj-lt"/>
              <a:buAutoNum type="arabicPeriod"/>
            </a:pPr>
            <a:r>
              <a:rPr lang="en-US" dirty="0"/>
              <a:t>Who did Montag see to get help?</a:t>
            </a:r>
          </a:p>
          <a:p>
            <a:pPr marL="514350" indent="-514350">
              <a:buFont typeface="+mj-lt"/>
              <a:buAutoNum type="arabicPeriod"/>
            </a:pPr>
            <a:r>
              <a:rPr lang="en-US" dirty="0"/>
              <a:t>How did Faber feel when Montag told him what he had done?</a:t>
            </a:r>
          </a:p>
          <a:p>
            <a:pPr marL="514350" indent="-514350">
              <a:buFont typeface="+mj-lt"/>
              <a:buAutoNum type="arabicPeriod"/>
            </a:pPr>
            <a:r>
              <a:rPr lang="en-US" dirty="0"/>
              <a:t>What does Faber give to Montag, sealed in a box?</a:t>
            </a:r>
          </a:p>
          <a:p>
            <a:pPr marL="514350" indent="-514350">
              <a:buFont typeface="+mj-lt"/>
              <a:buAutoNum type="arabicPeriod"/>
            </a:pPr>
            <a:r>
              <a:rPr lang="en-US" dirty="0"/>
              <a:t>How are the police going to catch Montag, now that the Hound can’t seem to find him?</a:t>
            </a:r>
          </a:p>
          <a:p>
            <a:pPr marL="514350" indent="-514350">
              <a:buFont typeface="+mj-lt"/>
              <a:buAutoNum type="arabicPeriod"/>
            </a:pPr>
            <a:r>
              <a:rPr lang="en-US" dirty="0"/>
              <a:t>What does Montag decide to do regarding the act of burning?</a:t>
            </a:r>
          </a:p>
          <a:p>
            <a:pPr marL="514350" indent="-514350">
              <a:buFont typeface="+mj-lt"/>
              <a:buAutoNum type="arabicPeriod"/>
            </a:pPr>
            <a:r>
              <a:rPr lang="en-US" dirty="0"/>
              <a:t>What does he need the universe to show him?</a:t>
            </a:r>
          </a:p>
          <a:p>
            <a:pPr marL="514350" indent="-514350">
              <a:buFont typeface="+mj-lt"/>
              <a:buAutoNum type="arabicPeriod"/>
            </a:pPr>
            <a:r>
              <a:rPr lang="en-US" dirty="0"/>
              <a:t>What will Montag follow on his journey in the dark?</a:t>
            </a:r>
          </a:p>
          <a:p>
            <a:pPr marL="514350" indent="-514350">
              <a:buFont typeface="+mj-lt"/>
              <a:buAutoNum type="arabicPeriod"/>
            </a:pPr>
            <a:endParaRPr lang="en-US" dirty="0"/>
          </a:p>
        </p:txBody>
      </p:sp>
    </p:spTree>
    <p:extLst>
      <p:ext uri="{BB962C8B-B14F-4D97-AF65-F5344CB8AC3E}">
        <p14:creationId xmlns:p14="http://schemas.microsoft.com/office/powerpoint/2010/main" val="183085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451 Vocab #1</a:t>
            </a:r>
          </a:p>
        </p:txBody>
      </p:sp>
      <p:sp>
        <p:nvSpPr>
          <p:cNvPr id="3" name="Content Placeholder 2"/>
          <p:cNvSpPr>
            <a:spLocks noGrp="1"/>
          </p:cNvSpPr>
          <p:nvPr>
            <p:ph idx="1"/>
          </p:nvPr>
        </p:nvSpPr>
        <p:spPr>
          <a:xfrm>
            <a:off x="838200" y="1184856"/>
            <a:ext cx="10515600" cy="5673144"/>
          </a:xfrm>
        </p:spPr>
        <p:txBody>
          <a:bodyPr>
            <a:normAutofit/>
          </a:bodyPr>
          <a:lstStyle/>
          <a:p>
            <a:pPr marL="609600" indent="-609600">
              <a:buFontTx/>
              <a:buAutoNum type="arabicPeriod"/>
            </a:pPr>
            <a:r>
              <a:rPr lang="en-US" altLang="en-US" dirty="0"/>
              <a:t>Abyss</a:t>
            </a:r>
          </a:p>
          <a:p>
            <a:pPr marL="609600" indent="-609600">
              <a:buFontTx/>
              <a:buAutoNum type="arabicPeriod"/>
            </a:pPr>
            <a:r>
              <a:rPr lang="en-US" altLang="en-US" dirty="0"/>
              <a:t>Cower</a:t>
            </a:r>
          </a:p>
          <a:p>
            <a:pPr marL="609600" indent="-609600">
              <a:buFontTx/>
              <a:buAutoNum type="arabicPeriod"/>
            </a:pPr>
            <a:r>
              <a:rPr lang="en-US" altLang="en-US" dirty="0"/>
              <a:t>Distilled</a:t>
            </a:r>
          </a:p>
          <a:p>
            <a:pPr marL="609600" indent="-609600">
              <a:buFontTx/>
              <a:buAutoNum type="arabicPeriod"/>
            </a:pPr>
            <a:r>
              <a:rPr lang="en-US" altLang="en-US" dirty="0"/>
              <a:t>Mausoleum</a:t>
            </a:r>
          </a:p>
          <a:p>
            <a:pPr marL="609600" indent="-609600">
              <a:buFontTx/>
              <a:buAutoNum type="arabicPeriod"/>
            </a:pPr>
            <a:r>
              <a:rPr lang="en-US" altLang="en-US" dirty="0"/>
              <a:t>Noncombustible</a:t>
            </a:r>
          </a:p>
          <a:p>
            <a:pPr marL="609600" indent="-609600">
              <a:buFontTx/>
              <a:buAutoNum type="arabicPeriod"/>
            </a:pPr>
            <a:r>
              <a:rPr lang="en-US" altLang="en-US" dirty="0"/>
              <a:t>Pagan</a:t>
            </a:r>
          </a:p>
          <a:p>
            <a:pPr marL="609600" indent="-609600">
              <a:buFontTx/>
              <a:buAutoNum type="arabicPeriod"/>
            </a:pPr>
            <a:r>
              <a:rPr lang="en-US" altLang="en-US" dirty="0"/>
              <a:t>Rationalize</a:t>
            </a:r>
          </a:p>
          <a:p>
            <a:pPr marL="609600" indent="-609600">
              <a:buFontTx/>
              <a:buAutoNum type="arabicPeriod"/>
            </a:pPr>
            <a:r>
              <a:rPr lang="en-US" altLang="en-US" dirty="0"/>
              <a:t>Ravenous</a:t>
            </a:r>
          </a:p>
          <a:p>
            <a:pPr marL="609600" indent="-609600">
              <a:buFontTx/>
              <a:buAutoNum type="arabicPeriod"/>
            </a:pPr>
            <a:r>
              <a:rPr lang="en-US" altLang="en-US" dirty="0"/>
              <a:t>Trajectory</a:t>
            </a:r>
          </a:p>
          <a:p>
            <a:pPr marL="609600" indent="-609600">
              <a:buFontTx/>
              <a:buAutoNum type="arabicPeriod"/>
            </a:pPr>
            <a:r>
              <a:rPr lang="en-US" altLang="en-US" dirty="0"/>
              <a:t>Titillation</a:t>
            </a:r>
          </a:p>
          <a:p>
            <a:endParaRPr lang="en-US" dirty="0"/>
          </a:p>
        </p:txBody>
      </p:sp>
    </p:spTree>
    <p:extLst>
      <p:ext uri="{BB962C8B-B14F-4D97-AF65-F5344CB8AC3E}">
        <p14:creationId xmlns:p14="http://schemas.microsoft.com/office/powerpoint/2010/main" val="3891906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2A2A3-7E69-4608-9320-571459EF9594}"/>
              </a:ext>
            </a:extLst>
          </p:cNvPr>
          <p:cNvSpPr>
            <a:spLocks noGrp="1"/>
          </p:cNvSpPr>
          <p:nvPr>
            <p:ph type="title"/>
          </p:nvPr>
        </p:nvSpPr>
        <p:spPr/>
        <p:txBody>
          <a:bodyPr/>
          <a:lstStyle/>
          <a:p>
            <a:r>
              <a:rPr lang="en-US" dirty="0"/>
              <a:t>123-138 Key	</a:t>
            </a:r>
          </a:p>
        </p:txBody>
      </p:sp>
      <p:sp>
        <p:nvSpPr>
          <p:cNvPr id="3" name="Content Placeholder 2">
            <a:extLst>
              <a:ext uri="{FF2B5EF4-FFF2-40B4-BE49-F238E27FC236}">
                <a16:creationId xmlns:a16="http://schemas.microsoft.com/office/drawing/2014/main" id="{DDF7B22C-515A-4B81-8412-39DBD98201BD}"/>
              </a:ext>
            </a:extLst>
          </p:cNvPr>
          <p:cNvSpPr>
            <a:spLocks noGrp="1"/>
          </p:cNvSpPr>
          <p:nvPr>
            <p:ph idx="1"/>
          </p:nvPr>
        </p:nvSpPr>
        <p:spPr/>
        <p:txBody>
          <a:bodyPr/>
          <a:lstStyle/>
          <a:p>
            <a:pPr marL="514350" indent="-514350">
              <a:buFont typeface="+mj-lt"/>
              <a:buAutoNum type="arabicPeriod"/>
            </a:pPr>
            <a:r>
              <a:rPr lang="en-US" dirty="0"/>
              <a:t>Planted books</a:t>
            </a:r>
          </a:p>
          <a:p>
            <a:pPr marL="514350" indent="-514350">
              <a:buFont typeface="+mj-lt"/>
              <a:buAutoNum type="arabicPeriod"/>
            </a:pPr>
            <a:r>
              <a:rPr lang="en-US" dirty="0"/>
              <a:t>Faber</a:t>
            </a:r>
          </a:p>
          <a:p>
            <a:pPr marL="514350" indent="-514350">
              <a:buFont typeface="+mj-lt"/>
              <a:buAutoNum type="arabicPeriod"/>
            </a:pPr>
            <a:r>
              <a:rPr lang="en-US" dirty="0"/>
              <a:t>Alive</a:t>
            </a:r>
          </a:p>
          <a:p>
            <a:pPr marL="514350" indent="-514350">
              <a:buFont typeface="+mj-lt"/>
              <a:buAutoNum type="arabicPeriod"/>
            </a:pPr>
            <a:r>
              <a:rPr lang="en-US" dirty="0"/>
              <a:t>Old, dirty clothes</a:t>
            </a:r>
          </a:p>
          <a:p>
            <a:pPr marL="514350" indent="-514350">
              <a:buFont typeface="+mj-lt"/>
              <a:buAutoNum type="arabicPeriod"/>
            </a:pPr>
            <a:r>
              <a:rPr lang="en-US" dirty="0"/>
              <a:t>Everyone will open their doors and look outside</a:t>
            </a:r>
          </a:p>
          <a:p>
            <a:pPr marL="514350" indent="-514350">
              <a:buFont typeface="+mj-lt"/>
              <a:buAutoNum type="arabicPeriod"/>
            </a:pPr>
            <a:r>
              <a:rPr lang="en-US" dirty="0"/>
              <a:t>Stop burning</a:t>
            </a:r>
          </a:p>
          <a:p>
            <a:pPr marL="514350" indent="-514350">
              <a:buFont typeface="+mj-lt"/>
              <a:buAutoNum type="arabicPeriod"/>
            </a:pPr>
            <a:r>
              <a:rPr lang="en-US" dirty="0"/>
              <a:t>A sign  (milk, apple, pear—human kindness)</a:t>
            </a:r>
          </a:p>
          <a:p>
            <a:pPr marL="514350" indent="-514350">
              <a:buFont typeface="+mj-lt"/>
              <a:buAutoNum type="arabicPeriod"/>
            </a:pPr>
            <a:r>
              <a:rPr lang="en-US" dirty="0"/>
              <a:t>Train tracks</a:t>
            </a:r>
          </a:p>
        </p:txBody>
      </p:sp>
    </p:spTree>
    <p:extLst>
      <p:ext uri="{BB962C8B-B14F-4D97-AF65-F5344CB8AC3E}">
        <p14:creationId xmlns:p14="http://schemas.microsoft.com/office/powerpoint/2010/main" val="7836563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#6</a:t>
            </a:r>
          </a:p>
        </p:txBody>
      </p:sp>
      <p:sp>
        <p:nvSpPr>
          <p:cNvPr id="3" name="Content Placeholder 2"/>
          <p:cNvSpPr>
            <a:spLocks noGrp="1"/>
          </p:cNvSpPr>
          <p:nvPr>
            <p:ph idx="1"/>
          </p:nvPr>
        </p:nvSpPr>
        <p:spPr/>
        <p:txBody>
          <a:bodyPr/>
          <a:lstStyle/>
          <a:p>
            <a:r>
              <a:rPr lang="en-US" dirty="0"/>
              <a:t>Have your ever tried to remake yourself?  Maybe it was your style, your friend group, </a:t>
            </a:r>
            <a:r>
              <a:rPr lang="en-US" dirty="0" err="1"/>
              <a:t>etc</a:t>
            </a:r>
            <a:r>
              <a:rPr lang="en-US" dirty="0"/>
              <a:t>?  Why did  you morph into something/someone different? What about other people who remake themselves?  Can we ever successfully become a new person, or are there always remnants of our past selves alive within?</a:t>
            </a:r>
          </a:p>
        </p:txBody>
      </p:sp>
    </p:spTree>
    <p:extLst>
      <p:ext uri="{BB962C8B-B14F-4D97-AF65-F5344CB8AC3E}">
        <p14:creationId xmlns:p14="http://schemas.microsoft.com/office/powerpoint/2010/main" val="36285507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a:bodyPr>
          <a:lstStyle/>
          <a:p>
            <a:pPr marL="457200" lvl="1" indent="0">
              <a:buNone/>
            </a:pPr>
            <a:r>
              <a:rPr lang="en-US" sz="3600" dirty="0"/>
              <a:t>		Alive						Dead</a:t>
            </a:r>
          </a:p>
        </p:txBody>
      </p:sp>
      <p:cxnSp>
        <p:nvCxnSpPr>
          <p:cNvPr id="5" name="Straight Connector 4">
            <a:extLst>
              <a:ext uri="{FF2B5EF4-FFF2-40B4-BE49-F238E27FC236}">
                <a16:creationId xmlns:a16="http://schemas.microsoft.com/office/drawing/2014/main" id="{5A49D557-ED17-409F-B57B-2D3B397A5868}"/>
              </a:ext>
            </a:extLst>
          </p:cNvPr>
          <p:cNvCxnSpPr/>
          <p:nvPr/>
        </p:nvCxnSpPr>
        <p:spPr>
          <a:xfrm>
            <a:off x="1291771" y="2467429"/>
            <a:ext cx="9318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380D537-3F44-4BEE-8440-F521BFFDE979}"/>
              </a:ext>
            </a:extLst>
          </p:cNvPr>
          <p:cNvCxnSpPr/>
          <p:nvPr/>
        </p:nvCxnSpPr>
        <p:spPr>
          <a:xfrm>
            <a:off x="5892800" y="1973943"/>
            <a:ext cx="0" cy="42030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0927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14:  Sit in your </a:t>
            </a:r>
            <a:r>
              <a:rPr lang="en-US" dirty="0">
                <a:solidFill>
                  <a:srgbClr val="FF0000"/>
                </a:solidFill>
              </a:rPr>
              <a:t>Sticker Groups</a:t>
            </a:r>
          </a:p>
        </p:txBody>
      </p:sp>
      <p:sp>
        <p:nvSpPr>
          <p:cNvPr id="3" name="Content Placeholder 2"/>
          <p:cNvSpPr>
            <a:spLocks noGrp="1"/>
          </p:cNvSpPr>
          <p:nvPr>
            <p:ph idx="1"/>
          </p:nvPr>
        </p:nvSpPr>
        <p:spPr/>
        <p:txBody>
          <a:bodyPr>
            <a:normAutofit lnSpcReduction="10000"/>
          </a:bodyPr>
          <a:lstStyle/>
          <a:p>
            <a:r>
              <a:rPr lang="en-US" dirty="0"/>
              <a:t>SWBAT:  decide whether or not Fahrenheit 451 is a book about censorship.</a:t>
            </a:r>
          </a:p>
          <a:p>
            <a:endParaRPr lang="en-US" dirty="0"/>
          </a:p>
          <a:p>
            <a:r>
              <a:rPr lang="en-US" dirty="0"/>
              <a:t>RQ</a:t>
            </a:r>
          </a:p>
          <a:p>
            <a:r>
              <a:rPr lang="en-US" dirty="0"/>
              <a:t>Discussion</a:t>
            </a:r>
          </a:p>
          <a:p>
            <a:endParaRPr lang="en-US" dirty="0"/>
          </a:p>
          <a:p>
            <a:r>
              <a:rPr lang="en-US" dirty="0"/>
              <a:t>Reflection:  In what way was Ecclesiastes 3 appropriate for Guy to remember?  Do you agree that there is a time and place for everything?</a:t>
            </a:r>
          </a:p>
          <a:p>
            <a:r>
              <a:rPr lang="en-US" dirty="0"/>
              <a:t>Summary</a:t>
            </a:r>
          </a:p>
        </p:txBody>
      </p:sp>
    </p:spTree>
    <p:extLst>
      <p:ext uri="{BB962C8B-B14F-4D97-AF65-F5344CB8AC3E}">
        <p14:creationId xmlns:p14="http://schemas.microsoft.com/office/powerpoint/2010/main" val="2761971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02E67-5B26-4AEA-93C6-48A9496F7CEB}"/>
              </a:ext>
            </a:extLst>
          </p:cNvPr>
          <p:cNvSpPr>
            <a:spLocks noGrp="1"/>
          </p:cNvSpPr>
          <p:nvPr>
            <p:ph type="title"/>
          </p:nvPr>
        </p:nvSpPr>
        <p:spPr>
          <a:xfrm>
            <a:off x="838200" y="-94343"/>
            <a:ext cx="10515600" cy="636361"/>
          </a:xfrm>
        </p:spPr>
        <p:txBody>
          <a:bodyPr>
            <a:normAutofit fontScale="90000"/>
          </a:bodyPr>
          <a:lstStyle/>
          <a:p>
            <a:r>
              <a:rPr lang="en-US" dirty="0" err="1"/>
              <a:t>Pgs</a:t>
            </a:r>
            <a:r>
              <a:rPr lang="en-US" dirty="0"/>
              <a:t> 138-end RQ</a:t>
            </a:r>
          </a:p>
        </p:txBody>
      </p:sp>
      <p:sp>
        <p:nvSpPr>
          <p:cNvPr id="3" name="Content Placeholder 2">
            <a:extLst>
              <a:ext uri="{FF2B5EF4-FFF2-40B4-BE49-F238E27FC236}">
                <a16:creationId xmlns:a16="http://schemas.microsoft.com/office/drawing/2014/main" id="{9DFE0367-6FDC-421B-97A1-5B53F00776AE}"/>
              </a:ext>
            </a:extLst>
          </p:cNvPr>
          <p:cNvSpPr>
            <a:spLocks noGrp="1"/>
          </p:cNvSpPr>
          <p:nvPr>
            <p:ph idx="1"/>
          </p:nvPr>
        </p:nvSpPr>
        <p:spPr>
          <a:xfrm>
            <a:off x="-1" y="571046"/>
            <a:ext cx="12061371" cy="6061982"/>
          </a:xfrm>
        </p:spPr>
        <p:txBody>
          <a:bodyPr>
            <a:normAutofit lnSpcReduction="10000"/>
          </a:bodyPr>
          <a:lstStyle/>
          <a:p>
            <a:pPr marL="514350" indent="-514350">
              <a:buFont typeface="+mj-lt"/>
              <a:buAutoNum type="arabicPeriod"/>
            </a:pPr>
            <a:r>
              <a:rPr lang="en-US" dirty="0"/>
              <a:t>What is the difference with the fire in the forest?</a:t>
            </a:r>
          </a:p>
          <a:p>
            <a:pPr marL="514350" indent="-514350">
              <a:buFont typeface="+mj-lt"/>
              <a:buAutoNum type="arabicPeriod"/>
            </a:pPr>
            <a:r>
              <a:rPr lang="en-US" dirty="0"/>
              <a:t>Who does the Hound catch?</a:t>
            </a:r>
          </a:p>
          <a:p>
            <a:pPr marL="514350" indent="-514350">
              <a:buFont typeface="+mj-lt"/>
              <a:buAutoNum type="arabicPeriod"/>
            </a:pPr>
            <a:r>
              <a:rPr lang="en-US" dirty="0"/>
              <a:t>What does Granger tell Montag about the parts of the Bible that he thinks he has forgotten?</a:t>
            </a:r>
          </a:p>
          <a:p>
            <a:pPr marL="514350" indent="-514350">
              <a:buFont typeface="+mj-lt"/>
              <a:buAutoNum type="arabicPeriod"/>
            </a:pPr>
            <a:r>
              <a:rPr lang="en-US" dirty="0"/>
              <a:t>What is the hope for the readers regarding what </a:t>
            </a:r>
            <a:r>
              <a:rPr lang="en-US"/>
              <a:t>will happen </a:t>
            </a:r>
            <a:r>
              <a:rPr lang="en-US" dirty="0"/>
              <a:t>after the war?</a:t>
            </a:r>
          </a:p>
          <a:p>
            <a:pPr marL="514350" indent="-514350">
              <a:buFont typeface="+mj-lt"/>
              <a:buAutoNum type="arabicPeriod"/>
            </a:pPr>
            <a:r>
              <a:rPr lang="en-US" dirty="0"/>
              <a:t>What does Granger tell Montag to try to make him feel better about forgetting his wife?</a:t>
            </a:r>
          </a:p>
          <a:p>
            <a:pPr marL="514350" indent="-514350">
              <a:buFont typeface="+mj-lt"/>
              <a:buAutoNum type="arabicPeriod"/>
            </a:pPr>
            <a:r>
              <a:rPr lang="en-US" dirty="0"/>
              <a:t>What happened to the city?</a:t>
            </a:r>
          </a:p>
          <a:p>
            <a:pPr marL="514350" indent="-514350">
              <a:buFont typeface="+mj-lt"/>
              <a:buAutoNum type="arabicPeriod"/>
            </a:pPr>
            <a:r>
              <a:rPr lang="en-US" dirty="0"/>
              <a:t>What landmark will help guide Montag through the world?</a:t>
            </a:r>
          </a:p>
          <a:p>
            <a:pPr marL="514350" indent="-514350">
              <a:buFont typeface="+mj-lt"/>
              <a:buAutoNum type="arabicPeriod"/>
            </a:pPr>
            <a:r>
              <a:rPr lang="en-US" dirty="0"/>
              <a:t>What mythological creature does Grander reference as a comparison to the city?</a:t>
            </a:r>
          </a:p>
          <a:p>
            <a:pPr marL="514350" indent="-514350">
              <a:buFont typeface="+mj-lt"/>
              <a:buAutoNum type="arabicPeriod"/>
            </a:pPr>
            <a:r>
              <a:rPr lang="en-US" dirty="0"/>
              <a:t>What are the readers supposed to tell people about what they are doing during the relief effort in order to stay safe?</a:t>
            </a:r>
          </a:p>
          <a:p>
            <a:pPr marL="514350" indent="-514350">
              <a:buFont typeface="+mj-lt"/>
              <a:buAutoNum type="arabicPeriod"/>
            </a:pPr>
            <a:r>
              <a:rPr lang="en-US" dirty="0"/>
              <a:t>What was Montag able to remember at the end of the book?</a:t>
            </a:r>
          </a:p>
        </p:txBody>
      </p:sp>
    </p:spTree>
    <p:extLst>
      <p:ext uri="{BB962C8B-B14F-4D97-AF65-F5344CB8AC3E}">
        <p14:creationId xmlns:p14="http://schemas.microsoft.com/office/powerpoint/2010/main" val="21119714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92294-D7C2-429A-9CBC-DCE76FD26480}"/>
              </a:ext>
            </a:extLst>
          </p:cNvPr>
          <p:cNvSpPr>
            <a:spLocks noGrp="1"/>
          </p:cNvSpPr>
          <p:nvPr>
            <p:ph type="title"/>
          </p:nvPr>
        </p:nvSpPr>
        <p:spPr/>
        <p:txBody>
          <a:bodyPr/>
          <a:lstStyle/>
          <a:p>
            <a:r>
              <a:rPr lang="en-US" dirty="0"/>
              <a:t>138-end RQ Key</a:t>
            </a:r>
          </a:p>
        </p:txBody>
      </p:sp>
      <p:sp>
        <p:nvSpPr>
          <p:cNvPr id="3" name="Content Placeholder 2">
            <a:extLst>
              <a:ext uri="{FF2B5EF4-FFF2-40B4-BE49-F238E27FC236}">
                <a16:creationId xmlns:a16="http://schemas.microsoft.com/office/drawing/2014/main" id="{54F9269D-FF5D-4E70-BF76-F3DA5F6D8411}"/>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It was warming</a:t>
            </a:r>
          </a:p>
          <a:p>
            <a:pPr marL="514350" indent="-514350">
              <a:buFont typeface="+mj-lt"/>
              <a:buAutoNum type="arabicPeriod"/>
            </a:pPr>
            <a:r>
              <a:rPr lang="en-US" dirty="0"/>
              <a:t>An innocent person</a:t>
            </a:r>
          </a:p>
          <a:p>
            <a:pPr marL="514350" indent="-514350">
              <a:buFont typeface="+mj-lt"/>
              <a:buAutoNum type="arabicPeriod"/>
            </a:pPr>
            <a:r>
              <a:rPr lang="en-US" dirty="0"/>
              <a:t>They are stored in his brain</a:t>
            </a:r>
          </a:p>
          <a:p>
            <a:pPr marL="514350" indent="-514350">
              <a:buFont typeface="+mj-lt"/>
              <a:buAutoNum type="arabicPeriod"/>
            </a:pPr>
            <a:r>
              <a:rPr lang="en-US" dirty="0"/>
              <a:t>Books will return</a:t>
            </a:r>
          </a:p>
          <a:p>
            <a:pPr marL="514350" indent="-514350">
              <a:buFont typeface="+mj-lt"/>
              <a:buAutoNum type="arabicPeriod"/>
            </a:pPr>
            <a:r>
              <a:rPr lang="en-US" dirty="0"/>
              <a:t>We remember the connections that we had with people, not the people themselves</a:t>
            </a:r>
          </a:p>
          <a:p>
            <a:pPr marL="514350" indent="-514350">
              <a:buFont typeface="+mj-lt"/>
              <a:buAutoNum type="arabicPeriod"/>
            </a:pPr>
            <a:r>
              <a:rPr lang="en-US" dirty="0"/>
              <a:t>It was destroyed</a:t>
            </a:r>
          </a:p>
          <a:p>
            <a:pPr marL="514350" indent="-514350">
              <a:buFont typeface="+mj-lt"/>
              <a:buAutoNum type="arabicPeriod"/>
            </a:pPr>
            <a:r>
              <a:rPr lang="en-US" dirty="0"/>
              <a:t>The river</a:t>
            </a:r>
          </a:p>
          <a:p>
            <a:pPr marL="514350" indent="-514350">
              <a:buFont typeface="+mj-lt"/>
              <a:buAutoNum type="arabicPeriod"/>
            </a:pPr>
            <a:r>
              <a:rPr lang="en-US" dirty="0"/>
              <a:t>The phoenix</a:t>
            </a:r>
          </a:p>
          <a:p>
            <a:pPr marL="514350" indent="-514350">
              <a:buFont typeface="+mj-lt"/>
              <a:buAutoNum type="arabicPeriod"/>
            </a:pPr>
            <a:r>
              <a:rPr lang="en-US" dirty="0"/>
              <a:t>They are remembering</a:t>
            </a:r>
          </a:p>
          <a:p>
            <a:pPr marL="514350" indent="-514350">
              <a:buFont typeface="+mj-lt"/>
              <a:buAutoNum type="arabicPeriod"/>
            </a:pPr>
            <a:r>
              <a:rPr lang="en-US" dirty="0"/>
              <a:t>Ecclesiastes Three</a:t>
            </a:r>
          </a:p>
          <a:p>
            <a:pPr marL="514350" indent="-514350">
              <a:buFont typeface="+mj-lt"/>
              <a:buAutoNum type="arabicPeriod"/>
            </a:pPr>
            <a:endParaRPr lang="en-US" dirty="0"/>
          </a:p>
        </p:txBody>
      </p:sp>
    </p:spTree>
    <p:extLst>
      <p:ext uri="{BB962C8B-B14F-4D97-AF65-F5344CB8AC3E}">
        <p14:creationId xmlns:p14="http://schemas.microsoft.com/office/powerpoint/2010/main" val="29149887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5BB11-C617-4A7D-8E37-E94F0181C498}"/>
              </a:ext>
            </a:extLst>
          </p:cNvPr>
          <p:cNvSpPr>
            <a:spLocks noGrp="1"/>
          </p:cNvSpPr>
          <p:nvPr>
            <p:ph type="title"/>
          </p:nvPr>
        </p:nvSpPr>
        <p:spPr/>
        <p:txBody>
          <a:bodyPr/>
          <a:lstStyle/>
          <a:p>
            <a:r>
              <a:rPr lang="en-US" dirty="0"/>
              <a:t>Discussion:  For each quote…..</a:t>
            </a:r>
          </a:p>
        </p:txBody>
      </p:sp>
      <p:sp>
        <p:nvSpPr>
          <p:cNvPr id="3" name="Content Placeholder 2">
            <a:extLst>
              <a:ext uri="{FF2B5EF4-FFF2-40B4-BE49-F238E27FC236}">
                <a16:creationId xmlns:a16="http://schemas.microsoft.com/office/drawing/2014/main" id="{B6061F62-5195-46A3-A830-41023B8FCF8F}"/>
              </a:ext>
            </a:extLst>
          </p:cNvPr>
          <p:cNvSpPr>
            <a:spLocks noGrp="1"/>
          </p:cNvSpPr>
          <p:nvPr>
            <p:ph idx="1"/>
          </p:nvPr>
        </p:nvSpPr>
        <p:spPr/>
        <p:txBody>
          <a:bodyPr/>
          <a:lstStyle/>
          <a:p>
            <a:pPr marL="0" indent="0">
              <a:buNone/>
            </a:pPr>
            <a:r>
              <a:rPr lang="en-US" dirty="0"/>
              <a:t>Beginning of the book:</a:t>
            </a:r>
          </a:p>
          <a:p>
            <a:pPr marL="0" indent="0">
              <a:buNone/>
            </a:pPr>
            <a:endParaRPr lang="en-US" dirty="0"/>
          </a:p>
          <a:p>
            <a:pPr marL="0" indent="0">
              <a:buNone/>
            </a:pPr>
            <a:r>
              <a:rPr lang="en-US" dirty="0"/>
              <a:t>Middle of the book:</a:t>
            </a:r>
          </a:p>
          <a:p>
            <a:pPr marL="0" indent="0">
              <a:buNone/>
            </a:pPr>
            <a:endParaRPr lang="en-US" dirty="0"/>
          </a:p>
          <a:p>
            <a:pPr marL="0" indent="0">
              <a:buNone/>
            </a:pPr>
            <a:r>
              <a:rPr lang="en-US" dirty="0"/>
              <a:t>End of the book:</a:t>
            </a:r>
          </a:p>
          <a:p>
            <a:pPr marL="0" indent="0">
              <a:buNone/>
            </a:pPr>
            <a:endParaRPr lang="en-US" dirty="0"/>
          </a:p>
          <a:p>
            <a:pPr marL="0" indent="0">
              <a:buNone/>
            </a:pPr>
            <a:r>
              <a:rPr lang="en-US" dirty="0"/>
              <a:t>What it means to society as Montag/we know it:</a:t>
            </a:r>
          </a:p>
        </p:txBody>
      </p:sp>
    </p:spTree>
    <p:extLst>
      <p:ext uri="{BB962C8B-B14F-4D97-AF65-F5344CB8AC3E}">
        <p14:creationId xmlns:p14="http://schemas.microsoft.com/office/powerpoint/2010/main" val="41720351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fontScale="92500" lnSpcReduction="20000"/>
          </a:bodyPr>
          <a:lstStyle/>
          <a:p>
            <a:r>
              <a:rPr lang="en-US" dirty="0"/>
              <a:t>Revolution of fire:  “The fire was gone, then back again….” </a:t>
            </a:r>
            <a:r>
              <a:rPr lang="en-US" dirty="0" err="1"/>
              <a:t>pg</a:t>
            </a:r>
            <a:r>
              <a:rPr lang="en-US" dirty="0"/>
              <a:t> 139.</a:t>
            </a:r>
          </a:p>
          <a:p>
            <a:r>
              <a:rPr lang="en-US" dirty="0"/>
              <a:t>Society’s need for entertainment:  “The innocent man stood bewildered….” </a:t>
            </a:r>
            <a:r>
              <a:rPr lang="en-US" dirty="0" err="1"/>
              <a:t>pg</a:t>
            </a:r>
            <a:r>
              <a:rPr lang="en-US" dirty="0"/>
              <a:t> 142.</a:t>
            </a:r>
          </a:p>
          <a:p>
            <a:r>
              <a:rPr lang="en-US" dirty="0"/>
              <a:t>Importance of waiting:  “If not, we’ll just have to wait….” </a:t>
            </a:r>
            <a:r>
              <a:rPr lang="en-US" dirty="0" err="1"/>
              <a:t>pg</a:t>
            </a:r>
            <a:r>
              <a:rPr lang="en-US" dirty="0"/>
              <a:t> 146.</a:t>
            </a:r>
          </a:p>
          <a:p>
            <a:r>
              <a:rPr lang="en-US" dirty="0"/>
              <a:t>On leaving a legacy:  “Granger stood looking back with Montag….” </a:t>
            </a:r>
            <a:r>
              <a:rPr lang="en-US" dirty="0" err="1"/>
              <a:t>pg</a:t>
            </a:r>
            <a:r>
              <a:rPr lang="en-US" dirty="0"/>
              <a:t> 149.</a:t>
            </a:r>
          </a:p>
          <a:p>
            <a:r>
              <a:rPr lang="en-US" dirty="0"/>
              <a:t>Death of the city:  “The concussion knocked the air….” 153.</a:t>
            </a:r>
          </a:p>
          <a:p>
            <a:r>
              <a:rPr lang="en-US" dirty="0"/>
              <a:t>On Faber’s words:  “Montag watched the great dust settle….” </a:t>
            </a:r>
            <a:r>
              <a:rPr lang="en-US" dirty="0" err="1"/>
              <a:t>pg</a:t>
            </a:r>
            <a:r>
              <a:rPr lang="en-US" dirty="0"/>
              <a:t> 154.</a:t>
            </a:r>
          </a:p>
          <a:p>
            <a:r>
              <a:rPr lang="en-US" dirty="0"/>
              <a:t>Back to Job:  Top of page 154 “And while none of it will be me when it goes in….”</a:t>
            </a:r>
          </a:p>
          <a:p>
            <a:r>
              <a:rPr lang="en-US" dirty="0"/>
              <a:t>Phoenix:  “There was a silly damn bird……” </a:t>
            </a:r>
            <a:r>
              <a:rPr lang="en-US" dirty="0" err="1"/>
              <a:t>pg</a:t>
            </a:r>
            <a:r>
              <a:rPr lang="en-US" dirty="0"/>
              <a:t> 156</a:t>
            </a:r>
          </a:p>
          <a:p>
            <a:r>
              <a:rPr lang="en-US" dirty="0"/>
              <a:t>Ecclesiastes 3:  “’Now, let’s get on upstream,’.....” </a:t>
            </a:r>
            <a:r>
              <a:rPr lang="en-US" dirty="0" err="1"/>
              <a:t>pg</a:t>
            </a:r>
            <a:r>
              <a:rPr lang="en-US" dirty="0"/>
              <a:t> 156-157.</a:t>
            </a:r>
          </a:p>
        </p:txBody>
      </p:sp>
    </p:spTree>
    <p:extLst>
      <p:ext uri="{BB962C8B-B14F-4D97-AF65-F5344CB8AC3E}">
        <p14:creationId xmlns:p14="http://schemas.microsoft.com/office/powerpoint/2010/main" val="29811451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901"/>
            <a:ext cx="10515600" cy="315912"/>
          </a:xfrm>
        </p:spPr>
        <p:txBody>
          <a:bodyPr>
            <a:normAutofit fontScale="90000"/>
          </a:bodyPr>
          <a:lstStyle/>
          <a:p>
            <a:r>
              <a:rPr lang="en-US" dirty="0"/>
              <a:t>Ecclesiastes 3</a:t>
            </a:r>
          </a:p>
        </p:txBody>
      </p:sp>
      <p:sp>
        <p:nvSpPr>
          <p:cNvPr id="3" name="Content Placeholder 2"/>
          <p:cNvSpPr>
            <a:spLocks noGrp="1"/>
          </p:cNvSpPr>
          <p:nvPr>
            <p:ph idx="1"/>
          </p:nvPr>
        </p:nvSpPr>
        <p:spPr>
          <a:xfrm>
            <a:off x="838200" y="624113"/>
            <a:ext cx="10515600" cy="6028985"/>
          </a:xfrm>
        </p:spPr>
        <p:txBody>
          <a:bodyPr>
            <a:normAutofit fontScale="92500" lnSpcReduction="10000"/>
          </a:bodyPr>
          <a:lstStyle/>
          <a:p>
            <a:pPr marL="0" indent="0">
              <a:buNone/>
            </a:pPr>
            <a:r>
              <a:rPr lang="en-US" dirty="0"/>
              <a:t>A Time for Everything</a:t>
            </a:r>
          </a:p>
          <a:p>
            <a:pPr marL="0" indent="0">
              <a:buNone/>
            </a:pPr>
            <a:r>
              <a:rPr lang="en-US" sz="1900" dirty="0"/>
              <a:t>1  </a:t>
            </a:r>
            <a:r>
              <a:rPr lang="en-US" dirty="0"/>
              <a:t>There is a time for everything,</a:t>
            </a:r>
            <a:br>
              <a:rPr lang="en-US" dirty="0"/>
            </a:br>
            <a:r>
              <a:rPr lang="en-US" dirty="0"/>
              <a:t>    and a season for every activity under the heavens:</a:t>
            </a:r>
          </a:p>
          <a:p>
            <a:pPr marL="0" indent="0">
              <a:buNone/>
            </a:pPr>
            <a:r>
              <a:rPr lang="en-US" b="1" baseline="30000" dirty="0"/>
              <a:t>2 </a:t>
            </a:r>
            <a:r>
              <a:rPr lang="en-US" dirty="0"/>
              <a:t>    a time to be born and a time to die,</a:t>
            </a:r>
            <a:br>
              <a:rPr lang="en-US" dirty="0"/>
            </a:br>
            <a:r>
              <a:rPr lang="en-US" dirty="0"/>
              <a:t>    a time to plant and a time to uproot,</a:t>
            </a:r>
            <a:br>
              <a:rPr lang="en-US" dirty="0"/>
            </a:br>
            <a:r>
              <a:rPr lang="en-US" b="1" baseline="30000" dirty="0"/>
              <a:t>3 </a:t>
            </a:r>
            <a:r>
              <a:rPr lang="en-US" dirty="0"/>
              <a:t>    a time to kill and a time to heal,</a:t>
            </a:r>
            <a:br>
              <a:rPr lang="en-US" dirty="0"/>
            </a:br>
            <a:r>
              <a:rPr lang="en-US" dirty="0"/>
              <a:t>    a time to tear down and a time to build,</a:t>
            </a:r>
            <a:br>
              <a:rPr lang="en-US" dirty="0"/>
            </a:br>
            <a:r>
              <a:rPr lang="en-US" b="1" baseline="30000" dirty="0"/>
              <a:t>4 </a:t>
            </a:r>
            <a:r>
              <a:rPr lang="en-US" dirty="0"/>
              <a:t>    a time to weep and a time to laugh,</a:t>
            </a:r>
            <a:br>
              <a:rPr lang="en-US" dirty="0"/>
            </a:br>
            <a:r>
              <a:rPr lang="en-US" dirty="0"/>
              <a:t>    a time to mourn and a time to dance,</a:t>
            </a:r>
            <a:br>
              <a:rPr lang="en-US" dirty="0"/>
            </a:br>
            <a:r>
              <a:rPr lang="en-US" b="1" baseline="30000" dirty="0"/>
              <a:t>5 </a:t>
            </a:r>
            <a:r>
              <a:rPr lang="en-US" dirty="0"/>
              <a:t>    a time to scatter stones and a time to gather them,</a:t>
            </a:r>
            <a:br>
              <a:rPr lang="en-US" dirty="0"/>
            </a:br>
            <a:r>
              <a:rPr lang="en-US" dirty="0"/>
              <a:t>    a time to embrace and a time to refrain from embracing,</a:t>
            </a:r>
            <a:br>
              <a:rPr lang="en-US" dirty="0"/>
            </a:br>
            <a:r>
              <a:rPr lang="en-US" b="1" baseline="30000" dirty="0"/>
              <a:t>6 </a:t>
            </a:r>
            <a:r>
              <a:rPr lang="en-US" dirty="0"/>
              <a:t>    a time to search and a time to give up,</a:t>
            </a:r>
            <a:br>
              <a:rPr lang="en-US" dirty="0"/>
            </a:br>
            <a:r>
              <a:rPr lang="en-US" dirty="0"/>
              <a:t>    a time to keep and a time to throw away,</a:t>
            </a:r>
            <a:br>
              <a:rPr lang="en-US" dirty="0"/>
            </a:br>
            <a:r>
              <a:rPr lang="en-US" b="1" baseline="30000" dirty="0"/>
              <a:t>7 </a:t>
            </a:r>
            <a:r>
              <a:rPr lang="en-US" dirty="0"/>
              <a:t>    a time to tear and a time to mend,</a:t>
            </a:r>
            <a:br>
              <a:rPr lang="en-US" dirty="0"/>
            </a:br>
            <a:r>
              <a:rPr lang="en-US" dirty="0"/>
              <a:t>    a time to be silent and a time to speak,</a:t>
            </a:r>
            <a:br>
              <a:rPr lang="en-US" dirty="0"/>
            </a:br>
            <a:r>
              <a:rPr lang="en-US" b="1" baseline="30000" dirty="0"/>
              <a:t>8 </a:t>
            </a:r>
            <a:r>
              <a:rPr lang="en-US" dirty="0"/>
              <a:t>    a time to love and a time to hate,</a:t>
            </a:r>
            <a:br>
              <a:rPr lang="en-US" dirty="0"/>
            </a:br>
            <a:r>
              <a:rPr lang="en-US" dirty="0"/>
              <a:t>    a time for war and a time for peace.</a:t>
            </a:r>
          </a:p>
          <a:p>
            <a:endParaRPr lang="en-US" dirty="0"/>
          </a:p>
        </p:txBody>
      </p:sp>
    </p:spTree>
    <p:extLst>
      <p:ext uri="{BB962C8B-B14F-4D97-AF65-F5344CB8AC3E}">
        <p14:creationId xmlns:p14="http://schemas.microsoft.com/office/powerpoint/2010/main" val="16181630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42512-7B2D-477F-A5C8-FC948D3F4094}"/>
              </a:ext>
            </a:extLst>
          </p:cNvPr>
          <p:cNvSpPr>
            <a:spLocks noGrp="1"/>
          </p:cNvSpPr>
          <p:nvPr>
            <p:ph type="title"/>
          </p:nvPr>
        </p:nvSpPr>
        <p:spPr/>
        <p:txBody>
          <a:bodyPr/>
          <a:lstStyle/>
          <a:p>
            <a:r>
              <a:rPr lang="en-US" dirty="0"/>
              <a:t>Day 15:  Sit in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1E4234D4-12BF-47F7-9FD5-54B0A5F51A04}"/>
              </a:ext>
            </a:extLst>
          </p:cNvPr>
          <p:cNvSpPr>
            <a:spLocks noGrp="1"/>
          </p:cNvSpPr>
          <p:nvPr>
            <p:ph idx="1"/>
          </p:nvPr>
        </p:nvSpPr>
        <p:spPr/>
        <p:txBody>
          <a:bodyPr/>
          <a:lstStyle/>
          <a:p>
            <a:r>
              <a:rPr lang="en-US" dirty="0"/>
              <a:t>SWBAT:  understand the dangers of the overuse of technology.</a:t>
            </a:r>
          </a:p>
          <a:p>
            <a:endParaRPr lang="en-US" dirty="0"/>
          </a:p>
          <a:p>
            <a:r>
              <a:rPr lang="en-US" dirty="0"/>
              <a:t>RQ</a:t>
            </a:r>
          </a:p>
          <a:p>
            <a:r>
              <a:rPr lang="en-US" dirty="0"/>
              <a:t>Discussion</a:t>
            </a:r>
          </a:p>
          <a:p>
            <a:endParaRPr lang="en-US" dirty="0"/>
          </a:p>
          <a:p>
            <a:r>
              <a:rPr lang="en-US" dirty="0"/>
              <a:t>Reflection:  Compare the children in “The Veldt” with those from F451.  Do you think that watching too much TV desensitizes us?</a:t>
            </a:r>
          </a:p>
          <a:p>
            <a:r>
              <a:rPr lang="en-US" dirty="0"/>
              <a:t>Summary</a:t>
            </a:r>
          </a:p>
        </p:txBody>
      </p:sp>
    </p:spTree>
    <p:extLst>
      <p:ext uri="{BB962C8B-B14F-4D97-AF65-F5344CB8AC3E}">
        <p14:creationId xmlns:p14="http://schemas.microsoft.com/office/powerpoint/2010/main" val="202954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451 Vocab List 2</a:t>
            </a:r>
          </a:p>
        </p:txBody>
      </p:sp>
      <p:sp>
        <p:nvSpPr>
          <p:cNvPr id="3" name="Content Placeholder 2"/>
          <p:cNvSpPr>
            <a:spLocks noGrp="1"/>
          </p:cNvSpPr>
          <p:nvPr>
            <p:ph idx="1"/>
          </p:nvPr>
        </p:nvSpPr>
        <p:spPr>
          <a:xfrm>
            <a:off x="838200" y="1378038"/>
            <a:ext cx="10515600" cy="5228823"/>
          </a:xfrm>
        </p:spPr>
        <p:txBody>
          <a:bodyPr>
            <a:normAutofit/>
          </a:bodyPr>
          <a:lstStyle/>
          <a:p>
            <a:pPr marL="609600" indent="-609600">
              <a:buFontTx/>
              <a:buAutoNum type="arabicPeriod"/>
            </a:pPr>
            <a:r>
              <a:rPr lang="en-US" altLang="en-US" dirty="0"/>
              <a:t>Chaos</a:t>
            </a:r>
          </a:p>
          <a:p>
            <a:pPr marL="609600" indent="-609600">
              <a:buFontTx/>
              <a:buAutoNum type="arabicPeriod"/>
            </a:pPr>
            <a:r>
              <a:rPr lang="en-US" altLang="en-US" dirty="0"/>
              <a:t>Discourse</a:t>
            </a:r>
          </a:p>
          <a:p>
            <a:pPr marL="609600" indent="-609600">
              <a:buFontTx/>
              <a:buAutoNum type="arabicPeriod"/>
            </a:pPr>
            <a:r>
              <a:rPr lang="en-US" altLang="en-US" dirty="0"/>
              <a:t>Invigorate</a:t>
            </a:r>
          </a:p>
          <a:p>
            <a:pPr marL="609600" indent="-609600">
              <a:buFontTx/>
              <a:buAutoNum type="arabicPeriod"/>
            </a:pPr>
            <a:r>
              <a:rPr lang="en-US" altLang="en-US" dirty="0"/>
              <a:t>Linguist</a:t>
            </a:r>
          </a:p>
          <a:p>
            <a:pPr marL="609600" indent="-609600">
              <a:buFontTx/>
              <a:buAutoNum type="arabicPeriod"/>
            </a:pPr>
            <a:r>
              <a:rPr lang="en-US" altLang="en-US" dirty="0"/>
              <a:t>Oracle</a:t>
            </a:r>
          </a:p>
          <a:p>
            <a:pPr marL="609600" indent="-609600">
              <a:buFontTx/>
              <a:buAutoNum type="arabicPeriod"/>
            </a:pPr>
            <a:r>
              <a:rPr lang="en-US" altLang="en-US" dirty="0"/>
              <a:t>Profusion</a:t>
            </a:r>
          </a:p>
          <a:p>
            <a:pPr marL="609600" indent="-609600">
              <a:buFontTx/>
              <a:buAutoNum type="arabicPeriod"/>
            </a:pPr>
            <a:r>
              <a:rPr lang="en-US" altLang="en-US" dirty="0"/>
              <a:t>Suffuse</a:t>
            </a:r>
          </a:p>
          <a:p>
            <a:pPr marL="609600" indent="-609600">
              <a:buFontTx/>
              <a:buAutoNum type="arabicPeriod"/>
            </a:pPr>
            <a:r>
              <a:rPr lang="en-US" altLang="en-US" dirty="0"/>
              <a:t>Teem</a:t>
            </a:r>
          </a:p>
          <a:p>
            <a:pPr marL="609600" indent="-609600">
              <a:buFontTx/>
              <a:buAutoNum type="arabicPeriod"/>
            </a:pPr>
            <a:r>
              <a:rPr lang="en-US" altLang="en-US" dirty="0"/>
              <a:t>Verbiage</a:t>
            </a:r>
          </a:p>
          <a:p>
            <a:pPr marL="609600" indent="-609600">
              <a:buFontTx/>
              <a:buAutoNum type="arabicPeriod"/>
            </a:pPr>
            <a:r>
              <a:rPr lang="en-US" altLang="en-US" dirty="0"/>
              <a:t>Welter </a:t>
            </a:r>
          </a:p>
          <a:p>
            <a:endParaRPr lang="en-US" dirty="0"/>
          </a:p>
        </p:txBody>
      </p:sp>
    </p:spTree>
    <p:extLst>
      <p:ext uri="{BB962C8B-B14F-4D97-AF65-F5344CB8AC3E}">
        <p14:creationId xmlns:p14="http://schemas.microsoft.com/office/powerpoint/2010/main" val="13153593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D81F-F3B1-4C14-B81C-F7DCD1528175}"/>
              </a:ext>
            </a:extLst>
          </p:cNvPr>
          <p:cNvSpPr>
            <a:spLocks noGrp="1"/>
          </p:cNvSpPr>
          <p:nvPr>
            <p:ph type="title"/>
          </p:nvPr>
        </p:nvSpPr>
        <p:spPr>
          <a:xfrm>
            <a:off x="838200" y="131762"/>
            <a:ext cx="10515600" cy="549275"/>
          </a:xfrm>
        </p:spPr>
        <p:txBody>
          <a:bodyPr>
            <a:normAutofit fontScale="90000"/>
          </a:bodyPr>
          <a:lstStyle/>
          <a:p>
            <a:r>
              <a:rPr lang="en-US" dirty="0"/>
              <a:t>The Veldt RQ</a:t>
            </a:r>
          </a:p>
        </p:txBody>
      </p:sp>
      <p:sp>
        <p:nvSpPr>
          <p:cNvPr id="3" name="Content Placeholder 2">
            <a:extLst>
              <a:ext uri="{FF2B5EF4-FFF2-40B4-BE49-F238E27FC236}">
                <a16:creationId xmlns:a16="http://schemas.microsoft.com/office/drawing/2014/main" id="{348C0CA2-67E3-4AC7-A046-54ADE79B6BD3}"/>
              </a:ext>
            </a:extLst>
          </p:cNvPr>
          <p:cNvSpPr>
            <a:spLocks noGrp="1"/>
          </p:cNvSpPr>
          <p:nvPr>
            <p:ph idx="1"/>
          </p:nvPr>
        </p:nvSpPr>
        <p:spPr>
          <a:xfrm>
            <a:off x="838200" y="957943"/>
            <a:ext cx="10515600" cy="5219020"/>
          </a:xfrm>
        </p:spPr>
        <p:txBody>
          <a:bodyPr>
            <a:normAutofit lnSpcReduction="10000"/>
          </a:bodyPr>
          <a:lstStyle/>
          <a:p>
            <a:pPr fontAlgn="base">
              <a:buFont typeface="+mj-lt"/>
              <a:buAutoNum type="arabicPeriod"/>
            </a:pPr>
            <a:r>
              <a:rPr lang="en-US" dirty="0">
                <a:latin typeface="Arial" panose="020B0604020202020204" pitchFamily="34" charset="0"/>
              </a:rPr>
              <a:t>Who are George and Lydia?​</a:t>
            </a:r>
          </a:p>
          <a:p>
            <a:pPr fontAlgn="base">
              <a:buFont typeface="+mj-lt"/>
              <a:buAutoNum type="arabicPeriod"/>
            </a:pPr>
            <a:r>
              <a:rPr lang="en-US" dirty="0">
                <a:latin typeface="Arial" panose="020B0604020202020204" pitchFamily="34" charset="0"/>
              </a:rPr>
              <a:t>What is in the nursery?​</a:t>
            </a:r>
          </a:p>
          <a:p>
            <a:pPr fontAlgn="base">
              <a:buFont typeface="+mj-lt"/>
              <a:buAutoNum type="arabicPeriod"/>
            </a:pPr>
            <a:r>
              <a:rPr lang="en-US" dirty="0">
                <a:latin typeface="Arial" panose="020B0604020202020204" pitchFamily="34" charset="0"/>
              </a:rPr>
              <a:t>How does dinner get prepared in their house?​</a:t>
            </a:r>
          </a:p>
          <a:p>
            <a:pPr fontAlgn="base">
              <a:buFont typeface="+mj-lt"/>
              <a:buAutoNum type="arabicPeriod"/>
            </a:pPr>
            <a:r>
              <a:rPr lang="en-US" dirty="0">
                <a:latin typeface="Arial" panose="020B0604020202020204" pitchFamily="34" charset="0"/>
              </a:rPr>
              <a:t>What is the problem with the nursery when George returns to it?​</a:t>
            </a:r>
          </a:p>
          <a:p>
            <a:pPr fontAlgn="base">
              <a:buFont typeface="+mj-lt"/>
              <a:buAutoNum type="arabicPeriod"/>
            </a:pPr>
            <a:r>
              <a:rPr lang="en-US" dirty="0">
                <a:latin typeface="Arial" panose="020B0604020202020204" pitchFamily="34" charset="0"/>
              </a:rPr>
              <a:t>Who are Peter and Wendy?​</a:t>
            </a:r>
          </a:p>
          <a:p>
            <a:pPr fontAlgn="base">
              <a:buFont typeface="+mj-lt"/>
              <a:buAutoNum type="arabicPeriod"/>
            </a:pPr>
            <a:r>
              <a:rPr lang="en-US" dirty="0">
                <a:latin typeface="Arial" panose="020B0604020202020204" pitchFamily="34" charset="0"/>
              </a:rPr>
              <a:t>Who is David McClean?​</a:t>
            </a:r>
          </a:p>
          <a:p>
            <a:pPr fontAlgn="base">
              <a:buFont typeface="+mj-lt"/>
              <a:buAutoNum type="arabicPeriod"/>
            </a:pPr>
            <a:r>
              <a:rPr lang="en-US" dirty="0">
                <a:latin typeface="Arial" panose="020B0604020202020204" pitchFamily="34" charset="0"/>
              </a:rPr>
              <a:t>What does Mr. McClean advise the parents to do?​</a:t>
            </a:r>
          </a:p>
          <a:p>
            <a:pPr fontAlgn="base">
              <a:buFont typeface="+mj-lt"/>
              <a:buAutoNum type="arabicPeriod"/>
            </a:pPr>
            <a:r>
              <a:rPr lang="en-US" dirty="0">
                <a:latin typeface="Arial" panose="020B0604020202020204" pitchFamily="34" charset="0"/>
              </a:rPr>
              <a:t>How do Peter and Wendy react?​</a:t>
            </a:r>
          </a:p>
          <a:p>
            <a:pPr fontAlgn="base">
              <a:buFont typeface="+mj-lt"/>
              <a:buAutoNum type="arabicPeriod"/>
            </a:pPr>
            <a:r>
              <a:rPr lang="en-US" dirty="0">
                <a:latin typeface="Arial" panose="020B0604020202020204" pitchFamily="34" charset="0"/>
              </a:rPr>
              <a:t>What does George find in the veldt that disturbs him?​</a:t>
            </a:r>
          </a:p>
          <a:p>
            <a:pPr fontAlgn="base">
              <a:buFont typeface="+mj-lt"/>
              <a:buAutoNum type="arabicPeriod"/>
            </a:pPr>
            <a:r>
              <a:rPr lang="en-US" dirty="0">
                <a:latin typeface="Arial" panose="020B0604020202020204" pitchFamily="34" charset="0"/>
              </a:rPr>
              <a:t>What do the children do at the end of the story?</a:t>
            </a:r>
          </a:p>
          <a:p>
            <a:endParaRPr lang="en-US" dirty="0"/>
          </a:p>
        </p:txBody>
      </p:sp>
      <p:sp>
        <p:nvSpPr>
          <p:cNvPr id="4" name="Rectangle 3">
            <a:extLst>
              <a:ext uri="{FF2B5EF4-FFF2-40B4-BE49-F238E27FC236}">
                <a16:creationId xmlns:a16="http://schemas.microsoft.com/office/drawing/2014/main" id="{AA025A0B-C74D-47BE-936A-0BF89A8C8DEA}"/>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5" name="Rectangle 4">
            <a:extLst>
              <a:ext uri="{FF2B5EF4-FFF2-40B4-BE49-F238E27FC236}">
                <a16:creationId xmlns:a16="http://schemas.microsoft.com/office/drawing/2014/main" id="{5CAC589B-05D5-4D7B-96D9-D5D31C0FC13C}"/>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6" name="Rectangle 5">
            <a:extLst>
              <a:ext uri="{FF2B5EF4-FFF2-40B4-BE49-F238E27FC236}">
                <a16:creationId xmlns:a16="http://schemas.microsoft.com/office/drawing/2014/main" id="{CAFD2E79-1CCF-4C70-ABA9-AE734803D7D4}"/>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Tree>
    <p:extLst>
      <p:ext uri="{BB962C8B-B14F-4D97-AF65-F5344CB8AC3E}">
        <p14:creationId xmlns:p14="http://schemas.microsoft.com/office/powerpoint/2010/main" val="7383585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3CDF5-1F0C-4250-8CA2-152A26AAC1B2}"/>
              </a:ext>
            </a:extLst>
          </p:cNvPr>
          <p:cNvSpPr>
            <a:spLocks noGrp="1"/>
          </p:cNvSpPr>
          <p:nvPr>
            <p:ph type="title"/>
          </p:nvPr>
        </p:nvSpPr>
        <p:spPr/>
        <p:txBody>
          <a:bodyPr/>
          <a:lstStyle/>
          <a:p>
            <a:r>
              <a:rPr lang="en-US" dirty="0"/>
              <a:t>The Veldt Key</a:t>
            </a:r>
          </a:p>
        </p:txBody>
      </p:sp>
      <p:sp>
        <p:nvSpPr>
          <p:cNvPr id="3" name="Content Placeholder 2">
            <a:extLst>
              <a:ext uri="{FF2B5EF4-FFF2-40B4-BE49-F238E27FC236}">
                <a16:creationId xmlns:a16="http://schemas.microsoft.com/office/drawing/2014/main" id="{C62A5F37-CE7B-434B-949B-676A2C049137}"/>
              </a:ext>
            </a:extLst>
          </p:cNvPr>
          <p:cNvSpPr>
            <a:spLocks noGrp="1"/>
          </p:cNvSpPr>
          <p:nvPr>
            <p:ph idx="1"/>
          </p:nvPr>
        </p:nvSpPr>
        <p:spPr/>
        <p:txBody>
          <a:bodyPr>
            <a:normAutofit fontScale="92500" lnSpcReduction="20000"/>
          </a:bodyPr>
          <a:lstStyle/>
          <a:p>
            <a:pPr fontAlgn="base">
              <a:buFont typeface="+mj-lt"/>
              <a:buAutoNum type="arabicPeriod"/>
            </a:pPr>
            <a:r>
              <a:rPr lang="en-US" dirty="0">
                <a:solidFill>
                  <a:srgbClr val="336699"/>
                </a:solidFill>
                <a:latin typeface="Arial" panose="020B0604020202020204" pitchFamily="34" charset="0"/>
              </a:rPr>
              <a:t>Parents in the story</a:t>
            </a:r>
            <a:r>
              <a:rPr lang="en-US" dirty="0">
                <a:solidFill>
                  <a:srgbClr val="000000"/>
                </a:solidFill>
                <a:latin typeface="Arial" panose="020B0604020202020204" pitchFamily="34" charset="0"/>
              </a:rPr>
              <a:t>​</a:t>
            </a:r>
          </a:p>
          <a:p>
            <a:pPr fontAlgn="base">
              <a:buFont typeface="+mj-lt"/>
              <a:buAutoNum type="arabicPeriod"/>
            </a:pPr>
            <a:r>
              <a:rPr lang="en-US" dirty="0">
                <a:solidFill>
                  <a:srgbClr val="336699"/>
                </a:solidFill>
                <a:latin typeface="Arial" panose="020B0604020202020204" pitchFamily="34" charset="0"/>
              </a:rPr>
              <a:t>A veldt</a:t>
            </a:r>
            <a:r>
              <a:rPr lang="en-US" dirty="0">
                <a:solidFill>
                  <a:srgbClr val="000000"/>
                </a:solidFill>
                <a:latin typeface="Arial" panose="020B0604020202020204" pitchFamily="34" charset="0"/>
              </a:rPr>
              <a:t>​</a:t>
            </a:r>
          </a:p>
          <a:p>
            <a:pPr fontAlgn="base">
              <a:buFont typeface="+mj-lt"/>
              <a:buAutoNum type="arabicPeriod"/>
            </a:pPr>
            <a:r>
              <a:rPr lang="en-US" dirty="0">
                <a:solidFill>
                  <a:srgbClr val="336699"/>
                </a:solidFill>
                <a:latin typeface="Arial" panose="020B0604020202020204" pitchFamily="34" charset="0"/>
              </a:rPr>
              <a:t>The house does it</a:t>
            </a:r>
            <a:r>
              <a:rPr lang="en-US" dirty="0">
                <a:solidFill>
                  <a:srgbClr val="000000"/>
                </a:solidFill>
                <a:latin typeface="Arial" panose="020B0604020202020204" pitchFamily="34" charset="0"/>
              </a:rPr>
              <a:t>​</a:t>
            </a:r>
          </a:p>
          <a:p>
            <a:pPr fontAlgn="base">
              <a:buFont typeface="+mj-lt"/>
              <a:buAutoNum type="arabicPeriod"/>
            </a:pPr>
            <a:r>
              <a:rPr lang="en-US" dirty="0">
                <a:solidFill>
                  <a:srgbClr val="336699"/>
                </a:solidFill>
                <a:latin typeface="Arial" panose="020B0604020202020204" pitchFamily="34" charset="0"/>
              </a:rPr>
              <a:t>The lions are gone/the veldt doesn’t exist</a:t>
            </a:r>
            <a:r>
              <a:rPr lang="en-US" dirty="0">
                <a:solidFill>
                  <a:srgbClr val="000000"/>
                </a:solidFill>
                <a:latin typeface="Arial" panose="020B0604020202020204" pitchFamily="34" charset="0"/>
              </a:rPr>
              <a:t>​</a:t>
            </a:r>
          </a:p>
          <a:p>
            <a:pPr fontAlgn="base">
              <a:buFont typeface="+mj-lt"/>
              <a:buAutoNum type="arabicPeriod"/>
            </a:pPr>
            <a:r>
              <a:rPr lang="en-US" dirty="0">
                <a:solidFill>
                  <a:srgbClr val="336699"/>
                </a:solidFill>
                <a:latin typeface="Arial" panose="020B0604020202020204" pitchFamily="34" charset="0"/>
              </a:rPr>
              <a:t>The children in the story</a:t>
            </a:r>
            <a:r>
              <a:rPr lang="en-US" dirty="0">
                <a:solidFill>
                  <a:srgbClr val="000000"/>
                </a:solidFill>
                <a:latin typeface="Arial" panose="020B0604020202020204" pitchFamily="34" charset="0"/>
              </a:rPr>
              <a:t>​</a:t>
            </a:r>
          </a:p>
          <a:p>
            <a:pPr fontAlgn="base">
              <a:buFont typeface="+mj-lt"/>
              <a:buAutoNum type="arabicPeriod"/>
            </a:pPr>
            <a:r>
              <a:rPr lang="en-US" dirty="0">
                <a:solidFill>
                  <a:srgbClr val="336699"/>
                </a:solidFill>
                <a:latin typeface="Arial" panose="020B0604020202020204" pitchFamily="34" charset="0"/>
              </a:rPr>
              <a:t>The psychologist</a:t>
            </a:r>
            <a:r>
              <a:rPr lang="en-US" dirty="0">
                <a:solidFill>
                  <a:srgbClr val="000000"/>
                </a:solidFill>
                <a:latin typeface="Arial" panose="020B0604020202020204" pitchFamily="34" charset="0"/>
              </a:rPr>
              <a:t>​</a:t>
            </a:r>
          </a:p>
          <a:p>
            <a:pPr fontAlgn="base">
              <a:buFont typeface="+mj-lt"/>
              <a:buAutoNum type="arabicPeriod"/>
            </a:pPr>
            <a:r>
              <a:rPr lang="en-US" dirty="0">
                <a:solidFill>
                  <a:srgbClr val="336699"/>
                </a:solidFill>
                <a:latin typeface="Arial" panose="020B0604020202020204" pitchFamily="34" charset="0"/>
              </a:rPr>
              <a:t>Shut the nursery off</a:t>
            </a:r>
            <a:r>
              <a:rPr lang="en-US" dirty="0">
                <a:solidFill>
                  <a:srgbClr val="000000"/>
                </a:solidFill>
                <a:latin typeface="Arial" panose="020B0604020202020204" pitchFamily="34" charset="0"/>
              </a:rPr>
              <a:t>​</a:t>
            </a:r>
          </a:p>
          <a:p>
            <a:pPr fontAlgn="base">
              <a:buFont typeface="+mj-lt"/>
              <a:buAutoNum type="arabicPeriod"/>
            </a:pPr>
            <a:r>
              <a:rPr lang="en-US" dirty="0">
                <a:solidFill>
                  <a:srgbClr val="336699"/>
                </a:solidFill>
                <a:latin typeface="Arial" panose="020B0604020202020204" pitchFamily="34" charset="0"/>
              </a:rPr>
              <a:t>They throw temper tantrums</a:t>
            </a:r>
            <a:r>
              <a:rPr lang="en-US" dirty="0">
                <a:solidFill>
                  <a:srgbClr val="000000"/>
                </a:solidFill>
                <a:latin typeface="Arial" panose="020B0604020202020204" pitchFamily="34" charset="0"/>
              </a:rPr>
              <a:t>​</a:t>
            </a:r>
          </a:p>
          <a:p>
            <a:pPr fontAlgn="base">
              <a:buFont typeface="+mj-lt"/>
              <a:buAutoNum type="arabicPeriod"/>
            </a:pPr>
            <a:r>
              <a:rPr lang="en-US" dirty="0">
                <a:solidFill>
                  <a:srgbClr val="336699"/>
                </a:solidFill>
                <a:latin typeface="Arial" panose="020B0604020202020204" pitchFamily="34" charset="0"/>
              </a:rPr>
              <a:t>Bloody wallet/scarf</a:t>
            </a:r>
            <a:r>
              <a:rPr lang="en-US" dirty="0">
                <a:solidFill>
                  <a:srgbClr val="000000"/>
                </a:solidFill>
                <a:latin typeface="Arial" panose="020B0604020202020204" pitchFamily="34" charset="0"/>
              </a:rPr>
              <a:t>​</a:t>
            </a:r>
          </a:p>
          <a:p>
            <a:pPr fontAlgn="base">
              <a:buFont typeface="+mj-lt"/>
              <a:buAutoNum type="arabicPeriod"/>
            </a:pPr>
            <a:r>
              <a:rPr lang="en-US" dirty="0">
                <a:solidFill>
                  <a:srgbClr val="336699"/>
                </a:solidFill>
                <a:latin typeface="Arial" panose="020B0604020202020204" pitchFamily="34" charset="0"/>
              </a:rPr>
              <a:t>Kill their parents/ask Mr. McClean for tea</a:t>
            </a:r>
            <a:r>
              <a:rPr lang="en-US" dirty="0">
                <a:solidFill>
                  <a:srgbClr val="000000"/>
                </a:solidFill>
                <a:latin typeface="Arial" panose="020B0604020202020204" pitchFamily="34" charset="0"/>
              </a:rPr>
              <a:t>​</a:t>
            </a:r>
          </a:p>
          <a:p>
            <a:endParaRPr lang="en-US" dirty="0"/>
          </a:p>
        </p:txBody>
      </p:sp>
    </p:spTree>
    <p:extLst>
      <p:ext uri="{BB962C8B-B14F-4D97-AF65-F5344CB8AC3E}">
        <p14:creationId xmlns:p14="http://schemas.microsoft.com/office/powerpoint/2010/main" val="22837535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97207-927D-49AF-922E-9ECBE00D364E}"/>
              </a:ext>
            </a:extLst>
          </p:cNvPr>
          <p:cNvSpPr>
            <a:spLocks noGrp="1"/>
          </p:cNvSpPr>
          <p:nvPr>
            <p:ph type="title"/>
          </p:nvPr>
        </p:nvSpPr>
        <p:spPr/>
        <p:txBody>
          <a:bodyPr/>
          <a:lstStyle/>
          <a:p>
            <a:r>
              <a:rPr lang="en-US" dirty="0"/>
              <a:t>The danger of the </a:t>
            </a:r>
            <a:r>
              <a:rPr lang="en-US" dirty="0" err="1"/>
              <a:t>Ipad</a:t>
            </a:r>
            <a:r>
              <a:rPr lang="en-US" dirty="0"/>
              <a:t>……</a:t>
            </a:r>
          </a:p>
        </p:txBody>
      </p:sp>
      <p:sp>
        <p:nvSpPr>
          <p:cNvPr id="3" name="Content Placeholder 2">
            <a:extLst>
              <a:ext uri="{FF2B5EF4-FFF2-40B4-BE49-F238E27FC236}">
                <a16:creationId xmlns:a16="http://schemas.microsoft.com/office/drawing/2014/main" id="{6348EA1E-5C89-4B9E-903C-C7935C0A9C8F}"/>
              </a:ext>
            </a:extLst>
          </p:cNvPr>
          <p:cNvSpPr>
            <a:spLocks noGrp="1"/>
          </p:cNvSpPr>
          <p:nvPr>
            <p:ph idx="1"/>
          </p:nvPr>
        </p:nvSpPr>
        <p:spPr/>
        <p:txBody>
          <a:bodyPr/>
          <a:lstStyle/>
          <a:p>
            <a:r>
              <a:rPr lang="en-US" dirty="0"/>
              <a:t>Temper tantrums</a:t>
            </a:r>
          </a:p>
          <a:p>
            <a:endParaRPr lang="en-US" dirty="0"/>
          </a:p>
          <a:p>
            <a:r>
              <a:rPr lang="en-US" dirty="0"/>
              <a:t>Weak parenting</a:t>
            </a:r>
          </a:p>
          <a:p>
            <a:endParaRPr lang="en-US" dirty="0"/>
          </a:p>
          <a:p>
            <a:r>
              <a:rPr lang="en-US" dirty="0"/>
              <a:t>Limited consequences</a:t>
            </a:r>
          </a:p>
          <a:p>
            <a:endParaRPr lang="en-US" dirty="0"/>
          </a:p>
          <a:p>
            <a:r>
              <a:rPr lang="en-US" dirty="0"/>
              <a:t>Lack of responsibility</a:t>
            </a:r>
          </a:p>
          <a:p>
            <a:endParaRPr lang="en-US" dirty="0"/>
          </a:p>
        </p:txBody>
      </p:sp>
    </p:spTree>
    <p:extLst>
      <p:ext uri="{BB962C8B-B14F-4D97-AF65-F5344CB8AC3E}">
        <p14:creationId xmlns:p14="http://schemas.microsoft.com/office/powerpoint/2010/main" val="942437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04D82-7FFD-E54E-9668-F4773B59A823}"/>
              </a:ext>
            </a:extLst>
          </p:cNvPr>
          <p:cNvSpPr>
            <a:spLocks noGrp="1"/>
          </p:cNvSpPr>
          <p:nvPr>
            <p:ph type="title"/>
          </p:nvPr>
        </p:nvSpPr>
        <p:spPr/>
        <p:txBody>
          <a:bodyPr/>
          <a:lstStyle/>
          <a:p>
            <a:r>
              <a:rPr lang="en-US" dirty="0"/>
              <a:t>Connections to F451????</a:t>
            </a:r>
          </a:p>
        </p:txBody>
      </p:sp>
      <p:sp>
        <p:nvSpPr>
          <p:cNvPr id="3" name="Content Placeholder 2">
            <a:extLst>
              <a:ext uri="{FF2B5EF4-FFF2-40B4-BE49-F238E27FC236}">
                <a16:creationId xmlns:a16="http://schemas.microsoft.com/office/drawing/2014/main" id="{F49237EA-6F15-3943-AA2A-9EA661EEB7F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94940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16:  Sit in your </a:t>
            </a:r>
            <a:r>
              <a:rPr lang="en-US" dirty="0">
                <a:solidFill>
                  <a:srgbClr val="FF0000"/>
                </a:solidFill>
              </a:rPr>
              <a:t>Number Groups</a:t>
            </a:r>
          </a:p>
        </p:txBody>
      </p:sp>
      <p:sp>
        <p:nvSpPr>
          <p:cNvPr id="3" name="Content Placeholder 2"/>
          <p:cNvSpPr>
            <a:spLocks noGrp="1"/>
          </p:cNvSpPr>
          <p:nvPr>
            <p:ph idx="1"/>
          </p:nvPr>
        </p:nvSpPr>
        <p:spPr/>
        <p:txBody>
          <a:bodyPr>
            <a:normAutofit fontScale="92500"/>
          </a:bodyPr>
          <a:lstStyle/>
          <a:p>
            <a:r>
              <a:rPr lang="en-US" dirty="0"/>
              <a:t>Objective:  Students will understand the implications of the aftermaths of war in life and in “There Will Come Soft Rains.”</a:t>
            </a:r>
          </a:p>
          <a:p>
            <a:endParaRPr lang="en-US" dirty="0"/>
          </a:p>
          <a:p>
            <a:r>
              <a:rPr lang="en-US" dirty="0"/>
              <a:t>Quiz</a:t>
            </a:r>
          </a:p>
          <a:p>
            <a:r>
              <a:rPr lang="en-US" dirty="0"/>
              <a:t>Journal</a:t>
            </a:r>
          </a:p>
          <a:p>
            <a:r>
              <a:rPr lang="en-US" dirty="0"/>
              <a:t>Discussion</a:t>
            </a:r>
          </a:p>
          <a:p>
            <a:endParaRPr lang="en-US" dirty="0"/>
          </a:p>
          <a:p>
            <a:r>
              <a:rPr lang="en-US" dirty="0"/>
              <a:t>Reflection:  What happens to the world if there is no one left living in it?</a:t>
            </a:r>
          </a:p>
          <a:p>
            <a:r>
              <a:rPr lang="en-US" dirty="0"/>
              <a:t>Summary</a:t>
            </a:r>
          </a:p>
          <a:p>
            <a:endParaRPr lang="en-US" dirty="0"/>
          </a:p>
          <a:p>
            <a:endParaRPr lang="en-US" dirty="0"/>
          </a:p>
        </p:txBody>
      </p:sp>
    </p:spTree>
    <p:extLst>
      <p:ext uri="{BB962C8B-B14F-4D97-AF65-F5344CB8AC3E}">
        <p14:creationId xmlns:p14="http://schemas.microsoft.com/office/powerpoint/2010/main" val="28008844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lstStyle/>
          <a:p>
            <a:r>
              <a:rPr lang="en-US" dirty="0"/>
              <a:t>TWCSR RQ</a:t>
            </a:r>
          </a:p>
        </p:txBody>
      </p:sp>
      <p:sp>
        <p:nvSpPr>
          <p:cNvPr id="3" name="Content Placeholder 2"/>
          <p:cNvSpPr>
            <a:spLocks noGrp="1"/>
          </p:cNvSpPr>
          <p:nvPr>
            <p:ph idx="1"/>
          </p:nvPr>
        </p:nvSpPr>
        <p:spPr>
          <a:xfrm>
            <a:off x="838200" y="1081825"/>
            <a:ext cx="10515600" cy="5095138"/>
          </a:xfrm>
        </p:spPr>
        <p:txBody>
          <a:bodyPr/>
          <a:lstStyle/>
          <a:p>
            <a:pPr marL="514350" indent="-514350">
              <a:buFont typeface="+mj-lt"/>
              <a:buAutoNum type="arabicPeriod"/>
            </a:pPr>
            <a:r>
              <a:rPr lang="en-US" dirty="0"/>
              <a:t>What are two examples of evidence that proves that no one is at home?</a:t>
            </a:r>
          </a:p>
          <a:p>
            <a:pPr marL="514350" indent="-514350">
              <a:buFont typeface="+mj-lt"/>
              <a:buAutoNum type="arabicPeriod"/>
            </a:pPr>
            <a:r>
              <a:rPr lang="en-US" dirty="0"/>
              <a:t>What has happened to the people of the city?</a:t>
            </a:r>
          </a:p>
          <a:p>
            <a:pPr marL="514350" indent="-514350">
              <a:buFont typeface="+mj-lt"/>
              <a:buAutoNum type="arabicPeriod"/>
            </a:pPr>
            <a:r>
              <a:rPr lang="en-US" dirty="0"/>
              <a:t>How do we know that the family is dead?</a:t>
            </a:r>
          </a:p>
          <a:p>
            <a:pPr marL="514350" indent="-514350">
              <a:buFont typeface="+mj-lt"/>
              <a:buAutoNum type="arabicPeriod"/>
            </a:pPr>
            <a:r>
              <a:rPr lang="en-US" dirty="0"/>
              <a:t>What happens to the house?</a:t>
            </a:r>
          </a:p>
          <a:p>
            <a:pPr marL="514350" indent="-514350">
              <a:buFont typeface="+mj-lt"/>
              <a:buAutoNum type="arabicPeriod"/>
            </a:pPr>
            <a:r>
              <a:rPr lang="en-US" dirty="0"/>
              <a:t>Why is the story named after the Sara Teasdale poem?</a:t>
            </a:r>
          </a:p>
        </p:txBody>
      </p:sp>
    </p:spTree>
    <p:extLst>
      <p:ext uri="{BB962C8B-B14F-4D97-AF65-F5344CB8AC3E}">
        <p14:creationId xmlns:p14="http://schemas.microsoft.com/office/powerpoint/2010/main" val="14148938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TWCSR RQ KEY</a:t>
            </a:r>
          </a:p>
        </p:txBody>
      </p:sp>
      <p:sp>
        <p:nvSpPr>
          <p:cNvPr id="3" name="Content Placeholder 2"/>
          <p:cNvSpPr>
            <a:spLocks noGrp="1"/>
          </p:cNvSpPr>
          <p:nvPr>
            <p:ph idx="1"/>
          </p:nvPr>
        </p:nvSpPr>
        <p:spPr/>
        <p:txBody>
          <a:bodyPr/>
          <a:lstStyle/>
          <a:p>
            <a:pPr marL="514350" indent="-514350">
              <a:buFont typeface="+mj-lt"/>
              <a:buAutoNum type="arabicPeriod"/>
            </a:pPr>
            <a:r>
              <a:rPr lang="en-US" dirty="0"/>
              <a:t>No one ate the food/no kids went to school/no one played cards/no one played in the nursery</a:t>
            </a:r>
          </a:p>
          <a:p>
            <a:pPr marL="514350" indent="-514350">
              <a:buFont typeface="+mj-lt"/>
              <a:buAutoNum type="arabicPeriod"/>
            </a:pPr>
            <a:r>
              <a:rPr lang="en-US" dirty="0"/>
              <a:t>They died in an atomic/nuclear war</a:t>
            </a:r>
          </a:p>
          <a:p>
            <a:pPr marL="514350" indent="-514350">
              <a:buFont typeface="+mj-lt"/>
              <a:buAutoNum type="arabicPeriod"/>
            </a:pPr>
            <a:r>
              <a:rPr lang="en-US" dirty="0"/>
              <a:t>Their images have been burned into the side of the house (like an old fashioned camera)</a:t>
            </a:r>
          </a:p>
          <a:p>
            <a:pPr marL="514350" indent="-514350">
              <a:buFont typeface="+mj-lt"/>
              <a:buAutoNum type="arabicPeriod"/>
            </a:pPr>
            <a:r>
              <a:rPr lang="en-US" dirty="0"/>
              <a:t>It starts on fire/burns to the ground</a:t>
            </a:r>
          </a:p>
          <a:p>
            <a:pPr marL="514350" indent="-514350">
              <a:buFont typeface="+mj-lt"/>
              <a:buAutoNum type="arabicPeriod"/>
            </a:pPr>
            <a:r>
              <a:rPr lang="en-US" dirty="0"/>
              <a:t>The world doesn’t end even if people aren’t there to live in it.  Spring doesn’t care that there has been a war…the rain will come softly no matter what</a:t>
            </a:r>
          </a:p>
        </p:txBody>
      </p:sp>
    </p:spTree>
    <p:extLst>
      <p:ext uri="{BB962C8B-B14F-4D97-AF65-F5344CB8AC3E}">
        <p14:creationId xmlns:p14="http://schemas.microsoft.com/office/powerpoint/2010/main" val="13424487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83FDE-1C27-43D7-B3E4-DFF649EE13C5}"/>
              </a:ext>
            </a:extLst>
          </p:cNvPr>
          <p:cNvSpPr>
            <a:spLocks noGrp="1"/>
          </p:cNvSpPr>
          <p:nvPr>
            <p:ph type="title"/>
          </p:nvPr>
        </p:nvSpPr>
        <p:spPr/>
        <p:txBody>
          <a:bodyPr/>
          <a:lstStyle/>
          <a:p>
            <a:r>
              <a:rPr lang="en-US" dirty="0"/>
              <a:t>Journal #8</a:t>
            </a:r>
          </a:p>
        </p:txBody>
      </p:sp>
      <p:sp>
        <p:nvSpPr>
          <p:cNvPr id="3" name="Content Placeholder 2">
            <a:extLst>
              <a:ext uri="{FF2B5EF4-FFF2-40B4-BE49-F238E27FC236}">
                <a16:creationId xmlns:a16="http://schemas.microsoft.com/office/drawing/2014/main" id="{02F632BD-845C-4B11-872E-A94D30C81154}"/>
              </a:ext>
            </a:extLst>
          </p:cNvPr>
          <p:cNvSpPr>
            <a:spLocks noGrp="1"/>
          </p:cNvSpPr>
          <p:nvPr>
            <p:ph idx="1"/>
          </p:nvPr>
        </p:nvSpPr>
        <p:spPr/>
        <p:txBody>
          <a:bodyPr/>
          <a:lstStyle/>
          <a:p>
            <a:pPr marL="0" indent="0">
              <a:buNone/>
            </a:pPr>
            <a:r>
              <a:rPr lang="en-US" sz="3200" dirty="0"/>
              <a:t>It has been said that even after a bad day, the sun still rises.  Why do we as humans sometimes feel like this isn’t true? Why do we stress about things that we cannot change</a:t>
            </a:r>
            <a:r>
              <a:rPr lang="en-US" dirty="0"/>
              <a:t>?  </a:t>
            </a:r>
          </a:p>
        </p:txBody>
      </p:sp>
    </p:spTree>
    <p:extLst>
      <p:ext uri="{BB962C8B-B14F-4D97-AF65-F5344CB8AC3E}">
        <p14:creationId xmlns:p14="http://schemas.microsoft.com/office/powerpoint/2010/main" val="12316584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E1BBB-CC6A-4826-9483-DBF73A8EEDBD}"/>
              </a:ext>
            </a:extLst>
          </p:cNvPr>
          <p:cNvSpPr>
            <a:spLocks noGrp="1"/>
          </p:cNvSpPr>
          <p:nvPr>
            <p:ph type="title"/>
          </p:nvPr>
        </p:nvSpPr>
        <p:spPr/>
        <p:txBody>
          <a:bodyPr/>
          <a:lstStyle/>
          <a:p>
            <a:r>
              <a:rPr lang="en-US" dirty="0"/>
              <a:t>Story Analysis</a:t>
            </a:r>
          </a:p>
        </p:txBody>
      </p:sp>
      <p:sp>
        <p:nvSpPr>
          <p:cNvPr id="3" name="Content Placeholder 2">
            <a:extLst>
              <a:ext uri="{FF2B5EF4-FFF2-40B4-BE49-F238E27FC236}">
                <a16:creationId xmlns:a16="http://schemas.microsoft.com/office/drawing/2014/main" id="{CAA9D59D-2F9B-4FCD-A781-C94F9D743E3A}"/>
              </a:ext>
            </a:extLst>
          </p:cNvPr>
          <p:cNvSpPr>
            <a:spLocks noGrp="1"/>
          </p:cNvSpPr>
          <p:nvPr>
            <p:ph idx="1"/>
          </p:nvPr>
        </p:nvSpPr>
        <p:spPr/>
        <p:txBody>
          <a:bodyPr/>
          <a:lstStyle/>
          <a:p>
            <a:r>
              <a:rPr lang="en-US" dirty="0"/>
              <a:t>What is the central idea of the poem?</a:t>
            </a:r>
          </a:p>
          <a:p>
            <a:endParaRPr lang="en-US" dirty="0"/>
          </a:p>
          <a:p>
            <a:r>
              <a:rPr lang="en-US" dirty="0"/>
              <a:t>Is it true?</a:t>
            </a:r>
          </a:p>
          <a:p>
            <a:endParaRPr lang="en-US" dirty="0"/>
          </a:p>
          <a:p>
            <a:endParaRPr lang="en-US" dirty="0"/>
          </a:p>
          <a:p>
            <a:r>
              <a:rPr lang="en-US" dirty="0"/>
              <a:t>What is ironic about the story?</a:t>
            </a:r>
          </a:p>
        </p:txBody>
      </p:sp>
    </p:spTree>
    <p:extLst>
      <p:ext uri="{BB962C8B-B14F-4D97-AF65-F5344CB8AC3E}">
        <p14:creationId xmlns:p14="http://schemas.microsoft.com/office/powerpoint/2010/main" val="39528190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EA823-B97D-40DB-BD6D-8FBF132286E9}"/>
              </a:ext>
            </a:extLst>
          </p:cNvPr>
          <p:cNvSpPr>
            <a:spLocks noGrp="1"/>
          </p:cNvSpPr>
          <p:nvPr>
            <p:ph type="title"/>
          </p:nvPr>
        </p:nvSpPr>
        <p:spPr/>
        <p:txBody>
          <a:bodyPr/>
          <a:lstStyle/>
          <a:p>
            <a:r>
              <a:rPr lang="en-US" dirty="0"/>
              <a:t>Day 17:  Sit in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CF931E00-268E-4B73-B748-A136C1531387}"/>
              </a:ext>
            </a:extLst>
          </p:cNvPr>
          <p:cNvSpPr>
            <a:spLocks noGrp="1"/>
          </p:cNvSpPr>
          <p:nvPr>
            <p:ph idx="1"/>
          </p:nvPr>
        </p:nvSpPr>
        <p:spPr/>
        <p:txBody>
          <a:bodyPr/>
          <a:lstStyle/>
          <a:p>
            <a:r>
              <a:rPr lang="en-US" dirty="0"/>
              <a:t>SWBAT:  Understand characterization as they pull specific evidence from “Harrison Bergeron.”</a:t>
            </a:r>
          </a:p>
          <a:p>
            <a:endParaRPr lang="en-US" dirty="0"/>
          </a:p>
          <a:p>
            <a:r>
              <a:rPr lang="en-US" dirty="0"/>
              <a:t>LS/RS set up</a:t>
            </a:r>
          </a:p>
          <a:p>
            <a:r>
              <a:rPr lang="en-US"/>
              <a:t>Activity </a:t>
            </a:r>
            <a:r>
              <a:rPr lang="en-US" dirty="0"/>
              <a:t>Foldable</a:t>
            </a:r>
          </a:p>
          <a:p>
            <a:endParaRPr lang="en-US" dirty="0"/>
          </a:p>
        </p:txBody>
      </p:sp>
    </p:spTree>
    <p:extLst>
      <p:ext uri="{BB962C8B-B14F-4D97-AF65-F5344CB8AC3E}">
        <p14:creationId xmlns:p14="http://schemas.microsoft.com/office/powerpoint/2010/main" val="338781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Fahrenheit Day 3:  Sit in your </a:t>
            </a:r>
            <a:r>
              <a:rPr lang="en-US" dirty="0">
                <a:solidFill>
                  <a:srgbClr val="FF0000"/>
                </a:solidFill>
              </a:rPr>
              <a:t>Sticker Groups</a:t>
            </a:r>
          </a:p>
        </p:txBody>
      </p:sp>
      <p:sp>
        <p:nvSpPr>
          <p:cNvPr id="3" name="Content Placeholder 2"/>
          <p:cNvSpPr>
            <a:spLocks noGrp="1"/>
          </p:cNvSpPr>
          <p:nvPr>
            <p:ph idx="1"/>
          </p:nvPr>
        </p:nvSpPr>
        <p:spPr/>
        <p:txBody>
          <a:bodyPr>
            <a:normAutofit lnSpcReduction="10000"/>
          </a:bodyPr>
          <a:lstStyle/>
          <a:p>
            <a:r>
              <a:rPr lang="en-US" dirty="0"/>
              <a:t>Objective:  SWBAT understand the dangers of cell phone addiction.</a:t>
            </a:r>
          </a:p>
          <a:p>
            <a:endParaRPr lang="en-US" dirty="0"/>
          </a:p>
          <a:p>
            <a:r>
              <a:rPr lang="en-US" dirty="0" err="1"/>
              <a:t>AoW</a:t>
            </a:r>
            <a:r>
              <a:rPr lang="en-US" dirty="0"/>
              <a:t> </a:t>
            </a:r>
          </a:p>
          <a:p>
            <a:r>
              <a:rPr lang="en-US" dirty="0"/>
              <a:t>Check out F451</a:t>
            </a:r>
          </a:p>
          <a:p>
            <a:r>
              <a:rPr lang="en-US" dirty="0"/>
              <a:t>HW:  </a:t>
            </a:r>
            <a:r>
              <a:rPr lang="en-US" dirty="0" err="1"/>
              <a:t>pg</a:t>
            </a:r>
            <a:r>
              <a:rPr lang="en-US" dirty="0"/>
              <a:t> 1-15 and notes topics for day 5</a:t>
            </a:r>
          </a:p>
          <a:p>
            <a:endParaRPr lang="en-US" dirty="0"/>
          </a:p>
          <a:p>
            <a:r>
              <a:rPr lang="en-US" dirty="0"/>
              <a:t>Reflection:  </a:t>
            </a:r>
            <a:r>
              <a:rPr lang="en-US" dirty="0" err="1"/>
              <a:t>AoW</a:t>
            </a:r>
            <a:endParaRPr lang="en-US" dirty="0"/>
          </a:p>
          <a:p>
            <a:endParaRPr lang="en-US" dirty="0"/>
          </a:p>
          <a:p>
            <a:r>
              <a:rPr lang="en-US" dirty="0"/>
              <a:t>Summary</a:t>
            </a:r>
          </a:p>
        </p:txBody>
      </p:sp>
    </p:spTree>
    <p:extLst>
      <p:ext uri="{BB962C8B-B14F-4D97-AF65-F5344CB8AC3E}">
        <p14:creationId xmlns:p14="http://schemas.microsoft.com/office/powerpoint/2010/main" val="4487896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3C9A981-9885-458C-8C5D-B669D87EEBDD}"/>
              </a:ext>
            </a:extLst>
          </p:cNvPr>
          <p:cNvSpPr>
            <a:spLocks noGrp="1"/>
          </p:cNvSpPr>
          <p:nvPr>
            <p:ph sz="half" idx="1"/>
          </p:nvPr>
        </p:nvSpPr>
        <p:spPr>
          <a:xfrm>
            <a:off x="838200" y="185530"/>
            <a:ext cx="5181600" cy="5991433"/>
          </a:xfrm>
        </p:spPr>
        <p:txBody>
          <a:bodyPr/>
          <a:lstStyle/>
          <a:p>
            <a:pPr marL="0" indent="0">
              <a:buNone/>
            </a:pPr>
            <a:r>
              <a:rPr lang="en-US" dirty="0"/>
              <a:t>LS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Reflection:  How would you compare yourself to Harrison?  Do you find him heroic? Why do you think the Handicapper General was so afraid of Harrison?  What does this say about the necessity to conform in society?</a:t>
            </a:r>
          </a:p>
        </p:txBody>
      </p:sp>
      <p:sp>
        <p:nvSpPr>
          <p:cNvPr id="6" name="Content Placeholder 5">
            <a:extLst>
              <a:ext uri="{FF2B5EF4-FFF2-40B4-BE49-F238E27FC236}">
                <a16:creationId xmlns:a16="http://schemas.microsoft.com/office/drawing/2014/main" id="{94AD91BA-75E3-4818-8F09-86CE52305C45}"/>
              </a:ext>
            </a:extLst>
          </p:cNvPr>
          <p:cNvSpPr>
            <a:spLocks noGrp="1"/>
          </p:cNvSpPr>
          <p:nvPr>
            <p:ph sz="half" idx="2"/>
          </p:nvPr>
        </p:nvSpPr>
        <p:spPr>
          <a:xfrm>
            <a:off x="6172200" y="185530"/>
            <a:ext cx="5181600" cy="5991433"/>
          </a:xfrm>
        </p:spPr>
        <p:txBody>
          <a:bodyPr/>
          <a:lstStyle/>
          <a:p>
            <a:pPr marL="0" indent="0">
              <a:buNone/>
            </a:pPr>
            <a:r>
              <a:rPr lang="en-US" dirty="0"/>
              <a:t>RS</a:t>
            </a:r>
          </a:p>
          <a:p>
            <a:pPr marL="0" indent="0">
              <a:buNone/>
            </a:pPr>
            <a:endParaRPr lang="en-US" dirty="0"/>
          </a:p>
          <a:p>
            <a:pPr marL="0" indent="0">
              <a:buNone/>
            </a:pPr>
            <a:r>
              <a:rPr lang="en-US" dirty="0"/>
              <a:t>Foldable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Summary:</a:t>
            </a:r>
          </a:p>
        </p:txBody>
      </p:sp>
    </p:spTree>
    <p:extLst>
      <p:ext uri="{BB962C8B-B14F-4D97-AF65-F5344CB8AC3E}">
        <p14:creationId xmlns:p14="http://schemas.microsoft.com/office/powerpoint/2010/main" val="16094038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18:  Sit in your </a:t>
            </a:r>
            <a:r>
              <a:rPr lang="en-US" dirty="0">
                <a:solidFill>
                  <a:srgbClr val="FF0000"/>
                </a:solidFill>
              </a:rPr>
              <a:t>Sticker Groups</a:t>
            </a:r>
          </a:p>
        </p:txBody>
      </p:sp>
      <p:sp>
        <p:nvSpPr>
          <p:cNvPr id="3" name="Content Placeholder 2"/>
          <p:cNvSpPr>
            <a:spLocks noGrp="1"/>
          </p:cNvSpPr>
          <p:nvPr>
            <p:ph idx="1"/>
          </p:nvPr>
        </p:nvSpPr>
        <p:spPr>
          <a:xfrm>
            <a:off x="838200" y="1325216"/>
            <a:ext cx="10515600" cy="5208105"/>
          </a:xfrm>
        </p:spPr>
        <p:txBody>
          <a:bodyPr>
            <a:normAutofit lnSpcReduction="10000"/>
          </a:bodyPr>
          <a:lstStyle/>
          <a:p>
            <a:r>
              <a:rPr lang="en-US" dirty="0"/>
              <a:t>SWBAT:  Review MLA and begin to compose the outline for their summer reading essay.</a:t>
            </a:r>
          </a:p>
          <a:p>
            <a:r>
              <a:rPr lang="en-US" dirty="0"/>
              <a:t>MLA Review</a:t>
            </a:r>
          </a:p>
          <a:p>
            <a:pPr lvl="1"/>
            <a:r>
              <a:rPr lang="en-US" dirty="0"/>
              <a:t>Citations</a:t>
            </a:r>
          </a:p>
          <a:p>
            <a:pPr lvl="1"/>
            <a:r>
              <a:rPr lang="en-US" dirty="0"/>
              <a:t>Quotations</a:t>
            </a:r>
          </a:p>
          <a:p>
            <a:r>
              <a:rPr lang="en-US" dirty="0"/>
              <a:t>Essay Handout</a:t>
            </a:r>
          </a:p>
          <a:p>
            <a:pPr marL="0" indent="0">
              <a:buNone/>
            </a:pPr>
            <a:endParaRPr lang="en-US" dirty="0"/>
          </a:p>
          <a:p>
            <a:r>
              <a:rPr lang="en-US" dirty="0"/>
              <a:t>Reflection:  How confident are you with composing essays?  What are your strengths and weaknesses?  What part of essay composition do you need the most help with?</a:t>
            </a:r>
          </a:p>
          <a:p>
            <a:r>
              <a:rPr lang="en-US" dirty="0"/>
              <a:t>Work time</a:t>
            </a:r>
          </a:p>
          <a:p>
            <a:r>
              <a:rPr lang="en-US" dirty="0"/>
              <a:t>Summary</a:t>
            </a:r>
          </a:p>
        </p:txBody>
      </p:sp>
    </p:spTree>
    <p:extLst>
      <p:ext uri="{BB962C8B-B14F-4D97-AF65-F5344CB8AC3E}">
        <p14:creationId xmlns:p14="http://schemas.microsoft.com/office/powerpoint/2010/main" val="39738245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In-Text Citations</a:t>
            </a:r>
          </a:p>
        </p:txBody>
      </p:sp>
      <p:sp>
        <p:nvSpPr>
          <p:cNvPr id="3" name="Content Placeholder 2"/>
          <p:cNvSpPr>
            <a:spLocks noGrp="1"/>
          </p:cNvSpPr>
          <p:nvPr>
            <p:ph idx="1"/>
          </p:nvPr>
        </p:nvSpPr>
        <p:spPr>
          <a:xfrm>
            <a:off x="838200" y="1236372"/>
            <a:ext cx="10515600" cy="4940591"/>
          </a:xfrm>
        </p:spPr>
        <p:txBody>
          <a:bodyPr/>
          <a:lstStyle/>
          <a:p>
            <a:r>
              <a:rPr lang="en-US" dirty="0"/>
              <a:t>“…….” (Author’s last name </a:t>
            </a:r>
            <a:r>
              <a:rPr lang="en-US" dirty="0" err="1"/>
              <a:t>pg</a:t>
            </a:r>
            <a:r>
              <a:rPr lang="en-US" dirty="0"/>
              <a:t>#).</a:t>
            </a:r>
          </a:p>
          <a:p>
            <a:pPr marL="457200" lvl="1" indent="0">
              <a:buNone/>
            </a:pPr>
            <a:r>
              <a:rPr lang="en-US" dirty="0"/>
              <a:t>***Example “…..” (Luehrs 22).</a:t>
            </a:r>
          </a:p>
          <a:p>
            <a:pPr marL="457200" lvl="1" indent="0">
              <a:buNone/>
            </a:pPr>
            <a:r>
              <a:rPr lang="en-US" dirty="0"/>
              <a:t>***If there are no standard page numbers, (not a book or PDF of an article, then use paragraph numbers (Luehrs par. 4).</a:t>
            </a:r>
          </a:p>
          <a:p>
            <a:pPr lvl="1"/>
            <a:endParaRPr lang="en-US" dirty="0"/>
          </a:p>
          <a:p>
            <a:r>
              <a:rPr lang="en-US" dirty="0"/>
              <a:t>According to Christina Luehrs, “………” (22).</a:t>
            </a:r>
          </a:p>
          <a:p>
            <a:pPr marL="457200" lvl="1" indent="0">
              <a:buNone/>
            </a:pPr>
            <a:r>
              <a:rPr lang="en-US" dirty="0"/>
              <a:t>***Notice you do not need author’s last name if it is in the preceding sentence with the quotation.</a:t>
            </a:r>
          </a:p>
          <a:p>
            <a:endParaRPr lang="en-US" dirty="0"/>
          </a:p>
          <a:p>
            <a:r>
              <a:rPr lang="en-US" dirty="0"/>
              <a:t>“…” (First real word of the article if there is not author </a:t>
            </a:r>
            <a:r>
              <a:rPr lang="en-US" dirty="0" err="1"/>
              <a:t>pg</a:t>
            </a:r>
            <a:r>
              <a:rPr lang="en-US" dirty="0"/>
              <a:t>).</a:t>
            </a:r>
          </a:p>
          <a:p>
            <a:pPr marL="457200" lvl="1" indent="0">
              <a:buNone/>
            </a:pPr>
            <a:r>
              <a:rPr lang="en-US" dirty="0"/>
              <a:t>***Example: “…” (Thinking 34).</a:t>
            </a:r>
          </a:p>
          <a:p>
            <a:pPr marL="0" indent="0">
              <a:buNone/>
            </a:pPr>
            <a:endParaRPr lang="en-US" dirty="0"/>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24509533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Quotations:  All must have citations!!!!!!</a:t>
            </a:r>
          </a:p>
        </p:txBody>
      </p:sp>
      <p:sp>
        <p:nvSpPr>
          <p:cNvPr id="3" name="Content Placeholder 2"/>
          <p:cNvSpPr>
            <a:spLocks noGrp="1"/>
          </p:cNvSpPr>
          <p:nvPr>
            <p:ph idx="1"/>
          </p:nvPr>
        </p:nvSpPr>
        <p:spPr/>
        <p:txBody>
          <a:bodyPr/>
          <a:lstStyle/>
          <a:p>
            <a:r>
              <a:rPr lang="en-US" dirty="0"/>
              <a:t>Direct:  Word for word from the text</a:t>
            </a:r>
          </a:p>
          <a:p>
            <a:endParaRPr lang="en-US" dirty="0"/>
          </a:p>
          <a:p>
            <a:r>
              <a:rPr lang="en-US" dirty="0"/>
              <a:t>Paraphrased:  In your own words</a:t>
            </a:r>
          </a:p>
          <a:p>
            <a:endParaRPr lang="en-US" dirty="0"/>
          </a:p>
          <a:p>
            <a:r>
              <a:rPr lang="en-US" dirty="0"/>
              <a:t>Summarized:  Broken down from large paragraph</a:t>
            </a:r>
          </a:p>
          <a:p>
            <a:endParaRPr lang="en-US" dirty="0"/>
          </a:p>
          <a:p>
            <a:r>
              <a:rPr lang="en-US" dirty="0"/>
              <a:t>Fragmented:  only a few words are used</a:t>
            </a:r>
          </a:p>
        </p:txBody>
      </p:sp>
    </p:spTree>
    <p:extLst>
      <p:ext uri="{BB962C8B-B14F-4D97-AF65-F5344CB8AC3E}">
        <p14:creationId xmlns:p14="http://schemas.microsoft.com/office/powerpoint/2010/main" val="16648459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rules to follow</a:t>
            </a:r>
          </a:p>
        </p:txBody>
      </p:sp>
      <p:sp>
        <p:nvSpPr>
          <p:cNvPr id="3" name="Content Placeholder 2"/>
          <p:cNvSpPr>
            <a:spLocks noGrp="1"/>
          </p:cNvSpPr>
          <p:nvPr>
            <p:ph idx="1"/>
          </p:nvPr>
        </p:nvSpPr>
        <p:spPr>
          <a:xfrm>
            <a:off x="685800" y="1306286"/>
            <a:ext cx="10515600" cy="4870677"/>
          </a:xfrm>
        </p:spPr>
        <p:txBody>
          <a:bodyPr>
            <a:normAutofit fontScale="92500"/>
          </a:bodyPr>
          <a:lstStyle/>
          <a:p>
            <a:r>
              <a:rPr lang="en-US" dirty="0"/>
              <a:t>No first person pronouns….unless you are writing a personal narrative or reflection.</a:t>
            </a:r>
          </a:p>
          <a:p>
            <a:r>
              <a:rPr lang="en-US" dirty="0"/>
              <a:t>No questions within your essay.  If you ask a question, then the reader assumes that you are uneducated.</a:t>
            </a:r>
          </a:p>
          <a:p>
            <a:r>
              <a:rPr lang="en-US" dirty="0"/>
              <a:t>No “I think” “I feel” “I believe” “In conclusion” phrases…they are understood.</a:t>
            </a:r>
          </a:p>
          <a:p>
            <a:r>
              <a:rPr lang="en-US" dirty="0"/>
              <a:t>Spell out numbers 1-10</a:t>
            </a:r>
          </a:p>
          <a:p>
            <a:r>
              <a:rPr lang="en-US" dirty="0"/>
              <a:t>Do not refer to the assignment: “Today, I was asked to write an essay about ….”</a:t>
            </a:r>
          </a:p>
          <a:p>
            <a:r>
              <a:rPr lang="en-US" dirty="0"/>
              <a:t>Be specific!!!  Watch your pronoun usage—don’t say “stuff” “things” etc.</a:t>
            </a:r>
          </a:p>
          <a:p>
            <a:r>
              <a:rPr lang="en-US" dirty="0"/>
              <a:t>Watch your verb tenses:  if you start in past tense, stay in </a:t>
            </a:r>
            <a:r>
              <a:rPr lang="en-US"/>
              <a:t>past tense</a:t>
            </a:r>
            <a:endParaRPr lang="en-US" dirty="0"/>
          </a:p>
          <a:p>
            <a:pPr marL="0" indent="0">
              <a:buNone/>
            </a:pPr>
            <a:endParaRPr lang="en-US" dirty="0"/>
          </a:p>
        </p:txBody>
      </p:sp>
    </p:spTree>
    <p:extLst>
      <p:ext uri="{BB962C8B-B14F-4D97-AF65-F5344CB8AC3E}">
        <p14:creationId xmlns:p14="http://schemas.microsoft.com/office/powerpoint/2010/main" val="3306163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MLA Heading</a:t>
            </a:r>
          </a:p>
        </p:txBody>
      </p:sp>
      <p:sp>
        <p:nvSpPr>
          <p:cNvPr id="3" name="Content Placeholder 2"/>
          <p:cNvSpPr>
            <a:spLocks noGrp="1"/>
          </p:cNvSpPr>
          <p:nvPr>
            <p:ph idx="1"/>
          </p:nvPr>
        </p:nvSpPr>
        <p:spPr>
          <a:xfrm>
            <a:off x="838200" y="1690688"/>
            <a:ext cx="10515600" cy="4351338"/>
          </a:xfrm>
          <a:ln>
            <a:solidFill>
              <a:schemeClr val="accent1"/>
            </a:solidFill>
          </a:ln>
        </p:spPr>
        <p:txBody>
          <a:bodyPr/>
          <a:lstStyle/>
          <a:p>
            <a:pPr marL="0" indent="0">
              <a:buNone/>
            </a:pPr>
            <a:r>
              <a:rPr lang="en-US" dirty="0"/>
              <a:t>									Last Name #</a:t>
            </a:r>
          </a:p>
          <a:p>
            <a:pPr marL="0" indent="0">
              <a:buNone/>
            </a:pPr>
            <a:endParaRPr lang="en-US" dirty="0"/>
          </a:p>
          <a:p>
            <a:pPr marL="0" indent="0">
              <a:buNone/>
            </a:pPr>
            <a:r>
              <a:rPr lang="en-US" dirty="0"/>
              <a:t>Your First and Last Name</a:t>
            </a:r>
          </a:p>
          <a:p>
            <a:pPr marL="0" indent="0">
              <a:buNone/>
            </a:pPr>
            <a:r>
              <a:rPr lang="en-US" dirty="0"/>
              <a:t>Ms. Baumeister</a:t>
            </a:r>
          </a:p>
          <a:p>
            <a:pPr marL="0" indent="0">
              <a:buNone/>
            </a:pPr>
            <a:r>
              <a:rPr lang="en-US" dirty="0"/>
              <a:t>English 10 </a:t>
            </a:r>
          </a:p>
          <a:p>
            <a:pPr marL="0" indent="0">
              <a:buNone/>
            </a:pPr>
            <a:r>
              <a:rPr lang="en-US" dirty="0"/>
              <a:t>Due Date</a:t>
            </a:r>
          </a:p>
          <a:p>
            <a:pPr marL="0" indent="0" algn="ctr">
              <a:buNone/>
            </a:pPr>
            <a:r>
              <a:rPr lang="en-US" dirty="0"/>
              <a:t>Title of Your Essay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1806801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08003CD-5832-4E8E-B137-1A0B207D92FD}"/>
              </a:ext>
            </a:extLst>
          </p:cNvPr>
          <p:cNvSpPr txBox="1"/>
          <p:nvPr/>
        </p:nvSpPr>
        <p:spPr>
          <a:xfrm>
            <a:off x="185530" y="132522"/>
            <a:ext cx="11860696" cy="1384995"/>
          </a:xfrm>
          <a:prstGeom prst="rect">
            <a:avLst/>
          </a:prstGeom>
          <a:noFill/>
          <a:ln>
            <a:solidFill>
              <a:schemeClr val="tx1"/>
            </a:solidFill>
          </a:ln>
        </p:spPr>
        <p:txBody>
          <a:bodyPr wrap="square" rtlCol="0">
            <a:spAutoFit/>
          </a:bodyPr>
          <a:lstStyle/>
          <a:p>
            <a:r>
              <a:rPr lang="en-US" sz="2800" dirty="0"/>
              <a:t>Topic or Main Idea</a:t>
            </a:r>
          </a:p>
          <a:p>
            <a:endParaRPr lang="en-US" sz="2800" dirty="0"/>
          </a:p>
          <a:p>
            <a:endParaRPr lang="en-US" sz="2800" dirty="0"/>
          </a:p>
        </p:txBody>
      </p:sp>
      <p:sp>
        <p:nvSpPr>
          <p:cNvPr id="5" name="TextBox 4">
            <a:extLst>
              <a:ext uri="{FF2B5EF4-FFF2-40B4-BE49-F238E27FC236}">
                <a16:creationId xmlns:a16="http://schemas.microsoft.com/office/drawing/2014/main" id="{864DC4DE-B639-4927-94B7-5BE92E21AD32}"/>
              </a:ext>
            </a:extLst>
          </p:cNvPr>
          <p:cNvSpPr txBox="1"/>
          <p:nvPr/>
        </p:nvSpPr>
        <p:spPr>
          <a:xfrm>
            <a:off x="185530" y="1656522"/>
            <a:ext cx="3657600" cy="1384995"/>
          </a:xfrm>
          <a:prstGeom prst="rect">
            <a:avLst/>
          </a:prstGeom>
          <a:noFill/>
          <a:ln>
            <a:solidFill>
              <a:schemeClr val="tx1"/>
            </a:solidFill>
          </a:ln>
        </p:spPr>
        <p:txBody>
          <a:bodyPr wrap="square" rtlCol="0">
            <a:spAutoFit/>
          </a:bodyPr>
          <a:lstStyle/>
          <a:p>
            <a:r>
              <a:rPr lang="en-US" sz="2800" dirty="0"/>
              <a:t>1</a:t>
            </a:r>
            <a:r>
              <a:rPr lang="en-US" sz="2800" baseline="30000" dirty="0"/>
              <a:t>st</a:t>
            </a:r>
            <a:r>
              <a:rPr lang="en-US" sz="2800" dirty="0"/>
              <a:t> Idea or Reason</a:t>
            </a:r>
          </a:p>
          <a:p>
            <a:endParaRPr lang="en-US" sz="2800" dirty="0"/>
          </a:p>
          <a:p>
            <a:endParaRPr lang="en-US" sz="2800" dirty="0"/>
          </a:p>
        </p:txBody>
      </p:sp>
      <p:sp>
        <p:nvSpPr>
          <p:cNvPr id="6" name="TextBox 5">
            <a:extLst>
              <a:ext uri="{FF2B5EF4-FFF2-40B4-BE49-F238E27FC236}">
                <a16:creationId xmlns:a16="http://schemas.microsoft.com/office/drawing/2014/main" id="{6C617D9F-53F2-4728-A503-28CB2A7E5DFA}"/>
              </a:ext>
            </a:extLst>
          </p:cNvPr>
          <p:cNvSpPr txBox="1"/>
          <p:nvPr/>
        </p:nvSpPr>
        <p:spPr>
          <a:xfrm>
            <a:off x="4075043" y="1656522"/>
            <a:ext cx="3889513" cy="1384995"/>
          </a:xfrm>
          <a:prstGeom prst="rect">
            <a:avLst/>
          </a:prstGeom>
          <a:noFill/>
          <a:ln>
            <a:solidFill>
              <a:schemeClr val="tx1"/>
            </a:solidFill>
          </a:ln>
        </p:spPr>
        <p:txBody>
          <a:bodyPr wrap="square" rtlCol="0">
            <a:spAutoFit/>
          </a:bodyPr>
          <a:lstStyle/>
          <a:p>
            <a:r>
              <a:rPr lang="en-US" sz="2800" dirty="0"/>
              <a:t>2</a:t>
            </a:r>
            <a:r>
              <a:rPr lang="en-US" sz="2800" baseline="30000" dirty="0"/>
              <a:t>nd</a:t>
            </a:r>
            <a:r>
              <a:rPr lang="en-US" sz="2800" dirty="0"/>
              <a:t> Idea or Reason</a:t>
            </a:r>
          </a:p>
          <a:p>
            <a:endParaRPr lang="en-US" sz="2800" dirty="0"/>
          </a:p>
          <a:p>
            <a:endParaRPr lang="en-US" sz="2800" dirty="0"/>
          </a:p>
        </p:txBody>
      </p:sp>
      <p:sp>
        <p:nvSpPr>
          <p:cNvPr id="7" name="TextBox 6">
            <a:extLst>
              <a:ext uri="{FF2B5EF4-FFF2-40B4-BE49-F238E27FC236}">
                <a16:creationId xmlns:a16="http://schemas.microsoft.com/office/drawing/2014/main" id="{56D3BF5F-C8DD-4C8F-BA4D-436EE2F06894}"/>
              </a:ext>
            </a:extLst>
          </p:cNvPr>
          <p:cNvSpPr txBox="1"/>
          <p:nvPr/>
        </p:nvSpPr>
        <p:spPr>
          <a:xfrm>
            <a:off x="8110330" y="1656522"/>
            <a:ext cx="3935896" cy="1384995"/>
          </a:xfrm>
          <a:prstGeom prst="rect">
            <a:avLst/>
          </a:prstGeom>
          <a:noFill/>
          <a:ln>
            <a:solidFill>
              <a:schemeClr val="tx1"/>
            </a:solidFill>
          </a:ln>
        </p:spPr>
        <p:txBody>
          <a:bodyPr wrap="square" rtlCol="0">
            <a:spAutoFit/>
          </a:bodyPr>
          <a:lstStyle/>
          <a:p>
            <a:r>
              <a:rPr lang="en-US" sz="2800" dirty="0"/>
              <a:t>3</a:t>
            </a:r>
            <a:r>
              <a:rPr lang="en-US" sz="2800" baseline="30000" dirty="0"/>
              <a:t>rd</a:t>
            </a:r>
            <a:r>
              <a:rPr lang="en-US" sz="2800" dirty="0"/>
              <a:t> Idea or Reason</a:t>
            </a:r>
          </a:p>
          <a:p>
            <a:endParaRPr lang="en-US" sz="2800" dirty="0"/>
          </a:p>
          <a:p>
            <a:endParaRPr lang="en-US" sz="2800" dirty="0"/>
          </a:p>
        </p:txBody>
      </p:sp>
      <p:sp>
        <p:nvSpPr>
          <p:cNvPr id="9" name="TextBox 8">
            <a:extLst>
              <a:ext uri="{FF2B5EF4-FFF2-40B4-BE49-F238E27FC236}">
                <a16:creationId xmlns:a16="http://schemas.microsoft.com/office/drawing/2014/main" id="{E86A1966-A775-4C2F-9AC0-4E8DC9A10828}"/>
              </a:ext>
            </a:extLst>
          </p:cNvPr>
          <p:cNvSpPr txBox="1"/>
          <p:nvPr/>
        </p:nvSpPr>
        <p:spPr>
          <a:xfrm>
            <a:off x="185530" y="4270870"/>
            <a:ext cx="11860696" cy="954107"/>
          </a:xfrm>
          <a:prstGeom prst="rect">
            <a:avLst/>
          </a:prstGeom>
          <a:noFill/>
          <a:ln>
            <a:solidFill>
              <a:schemeClr val="tx1"/>
            </a:solidFill>
          </a:ln>
        </p:spPr>
        <p:txBody>
          <a:bodyPr wrap="square" rtlCol="0">
            <a:spAutoFit/>
          </a:bodyPr>
          <a:lstStyle/>
          <a:p>
            <a:r>
              <a:rPr lang="en-US" sz="2800" dirty="0"/>
              <a:t>Thesis:  Main idea plus three reasons (Don’t forget to introduce book and author)</a:t>
            </a:r>
          </a:p>
        </p:txBody>
      </p:sp>
    </p:spTree>
    <p:extLst>
      <p:ext uri="{BB962C8B-B14F-4D97-AF65-F5344CB8AC3E}">
        <p14:creationId xmlns:p14="http://schemas.microsoft.com/office/powerpoint/2010/main" val="6071016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BF0DD03-5D0E-F041-A8CC-11DCD98082C9}"/>
              </a:ext>
            </a:extLst>
          </p:cNvPr>
          <p:cNvSpPr txBox="1">
            <a:spLocks noGrp="1"/>
          </p:cNvSpPr>
          <p:nvPr>
            <p:ph idx="1"/>
          </p:nvPr>
        </p:nvSpPr>
        <p:spPr>
          <a:xfrm>
            <a:off x="165652" y="973106"/>
            <a:ext cx="11749683" cy="3964162"/>
          </a:xfrm>
          <a:prstGeom prst="rect">
            <a:avLst/>
          </a:prstGeom>
          <a:noFill/>
          <a:ln>
            <a:solidFill>
              <a:schemeClr val="tx1"/>
            </a:solidFill>
          </a:ln>
        </p:spPr>
        <p:txBody>
          <a:bodyPr wrap="square" rtlCol="0">
            <a:spAutoFit/>
          </a:bodyPr>
          <a:lstStyle/>
          <a:p>
            <a:r>
              <a:rPr lang="en-US" sz="2800" dirty="0"/>
              <a:t>Hook (Attention Getter) plus 3 or more sentences to explain hook and connect to the idea of your essay</a:t>
            </a:r>
          </a:p>
          <a:p>
            <a:endParaRPr lang="en-US" sz="2800" dirty="0"/>
          </a:p>
          <a:p>
            <a:endParaRPr lang="en-US" dirty="0"/>
          </a:p>
          <a:p>
            <a:endParaRPr lang="en-US" dirty="0"/>
          </a:p>
          <a:p>
            <a:pPr marL="0" indent="0">
              <a:buNone/>
            </a:pPr>
            <a:endParaRPr lang="en-US" dirty="0"/>
          </a:p>
          <a:p>
            <a:endParaRPr lang="en-US" sz="2800" dirty="0"/>
          </a:p>
          <a:p>
            <a:endParaRPr lang="en-US" sz="2800" dirty="0"/>
          </a:p>
        </p:txBody>
      </p:sp>
      <p:sp>
        <p:nvSpPr>
          <p:cNvPr id="6" name="TextBox 5">
            <a:extLst>
              <a:ext uri="{FF2B5EF4-FFF2-40B4-BE49-F238E27FC236}">
                <a16:creationId xmlns:a16="http://schemas.microsoft.com/office/drawing/2014/main" id="{F00ECB7C-597B-5147-A8A7-768B15D04376}"/>
              </a:ext>
            </a:extLst>
          </p:cNvPr>
          <p:cNvSpPr txBox="1"/>
          <p:nvPr/>
        </p:nvSpPr>
        <p:spPr>
          <a:xfrm>
            <a:off x="165652" y="5195996"/>
            <a:ext cx="11860696" cy="1384995"/>
          </a:xfrm>
          <a:prstGeom prst="rect">
            <a:avLst/>
          </a:prstGeom>
          <a:noFill/>
          <a:ln>
            <a:solidFill>
              <a:schemeClr val="tx1"/>
            </a:solidFill>
          </a:ln>
        </p:spPr>
        <p:txBody>
          <a:bodyPr wrap="square" rtlCol="0">
            <a:spAutoFit/>
          </a:bodyPr>
          <a:lstStyle/>
          <a:p>
            <a:r>
              <a:rPr lang="en-US" sz="2800" dirty="0"/>
              <a:t>Thesis:  Copy from your last section</a:t>
            </a:r>
          </a:p>
          <a:p>
            <a:endParaRPr lang="en-US" sz="2800" dirty="0"/>
          </a:p>
          <a:p>
            <a:endParaRPr lang="en-US" sz="2800" dirty="0"/>
          </a:p>
        </p:txBody>
      </p:sp>
      <p:sp>
        <p:nvSpPr>
          <p:cNvPr id="7" name="TextBox 6">
            <a:extLst>
              <a:ext uri="{FF2B5EF4-FFF2-40B4-BE49-F238E27FC236}">
                <a16:creationId xmlns:a16="http://schemas.microsoft.com/office/drawing/2014/main" id="{439A5F71-DB85-6748-A74E-B8732C1385C2}"/>
              </a:ext>
            </a:extLst>
          </p:cNvPr>
          <p:cNvSpPr txBox="1"/>
          <p:nvPr/>
        </p:nvSpPr>
        <p:spPr>
          <a:xfrm>
            <a:off x="281354" y="154745"/>
            <a:ext cx="11744994" cy="584775"/>
          </a:xfrm>
          <a:prstGeom prst="rect">
            <a:avLst/>
          </a:prstGeom>
          <a:noFill/>
        </p:spPr>
        <p:txBody>
          <a:bodyPr wrap="square" rtlCol="0">
            <a:spAutoFit/>
          </a:bodyPr>
          <a:lstStyle/>
          <a:p>
            <a:r>
              <a:rPr lang="en-US" sz="3200" dirty="0"/>
              <a:t>Introduction:</a:t>
            </a:r>
          </a:p>
        </p:txBody>
      </p:sp>
    </p:spTree>
    <p:extLst>
      <p:ext uri="{BB962C8B-B14F-4D97-AF65-F5344CB8AC3E}">
        <p14:creationId xmlns:p14="http://schemas.microsoft.com/office/powerpoint/2010/main" val="136299544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34F91F-A982-4A36-9BEC-8BCAF68F0A5C}"/>
              </a:ext>
            </a:extLst>
          </p:cNvPr>
          <p:cNvSpPr txBox="1"/>
          <p:nvPr/>
        </p:nvSpPr>
        <p:spPr>
          <a:xfrm>
            <a:off x="106017" y="145774"/>
            <a:ext cx="11887200" cy="954107"/>
          </a:xfrm>
          <a:prstGeom prst="rect">
            <a:avLst/>
          </a:prstGeom>
          <a:noFill/>
          <a:ln>
            <a:solidFill>
              <a:schemeClr val="tx1"/>
            </a:solidFill>
          </a:ln>
        </p:spPr>
        <p:txBody>
          <a:bodyPr wrap="square" rtlCol="0">
            <a:spAutoFit/>
          </a:bodyPr>
          <a:lstStyle/>
          <a:p>
            <a:r>
              <a:rPr lang="en-US" sz="2800" dirty="0"/>
              <a:t>Topic Sentence with Transition (Ex:  The first reason why…… is because ….)</a:t>
            </a:r>
          </a:p>
          <a:p>
            <a:endParaRPr lang="en-US" sz="2800" dirty="0"/>
          </a:p>
        </p:txBody>
      </p:sp>
      <p:sp>
        <p:nvSpPr>
          <p:cNvPr id="3" name="TextBox 2">
            <a:extLst>
              <a:ext uri="{FF2B5EF4-FFF2-40B4-BE49-F238E27FC236}">
                <a16:creationId xmlns:a16="http://schemas.microsoft.com/office/drawing/2014/main" id="{7E3FE956-794A-4746-82D6-FCF20958437D}"/>
              </a:ext>
            </a:extLst>
          </p:cNvPr>
          <p:cNvSpPr txBox="1"/>
          <p:nvPr/>
        </p:nvSpPr>
        <p:spPr>
          <a:xfrm>
            <a:off x="106017" y="1219200"/>
            <a:ext cx="11887200" cy="954107"/>
          </a:xfrm>
          <a:prstGeom prst="rect">
            <a:avLst/>
          </a:prstGeom>
          <a:noFill/>
          <a:ln>
            <a:solidFill>
              <a:schemeClr val="tx1"/>
            </a:solidFill>
          </a:ln>
        </p:spPr>
        <p:txBody>
          <a:bodyPr wrap="square" rtlCol="0">
            <a:spAutoFit/>
          </a:bodyPr>
          <a:lstStyle/>
          <a:p>
            <a:r>
              <a:rPr lang="en-US" sz="2800" dirty="0"/>
              <a:t>Introduce and explain topic of paragraph with general examples from the book</a:t>
            </a:r>
          </a:p>
          <a:p>
            <a:endParaRPr lang="en-US" sz="2800" dirty="0"/>
          </a:p>
        </p:txBody>
      </p:sp>
      <p:sp>
        <p:nvSpPr>
          <p:cNvPr id="4" name="TextBox 3">
            <a:extLst>
              <a:ext uri="{FF2B5EF4-FFF2-40B4-BE49-F238E27FC236}">
                <a16:creationId xmlns:a16="http://schemas.microsoft.com/office/drawing/2014/main" id="{E31DD8CC-FE87-4DE3-8448-CB56339AF7DB}"/>
              </a:ext>
            </a:extLst>
          </p:cNvPr>
          <p:cNvSpPr txBox="1"/>
          <p:nvPr/>
        </p:nvSpPr>
        <p:spPr>
          <a:xfrm>
            <a:off x="106017" y="2319130"/>
            <a:ext cx="11887200" cy="1384995"/>
          </a:xfrm>
          <a:prstGeom prst="rect">
            <a:avLst/>
          </a:prstGeom>
          <a:noFill/>
          <a:ln>
            <a:solidFill>
              <a:schemeClr val="tx1"/>
            </a:solidFill>
          </a:ln>
        </p:spPr>
        <p:txBody>
          <a:bodyPr wrap="square" rtlCol="0">
            <a:spAutoFit/>
          </a:bodyPr>
          <a:lstStyle/>
          <a:p>
            <a:r>
              <a:rPr lang="en-US" sz="2800" dirty="0"/>
              <a:t>Quote with signal phrase before (Susie said, “……” (cite 22).) and citation afterward</a:t>
            </a:r>
          </a:p>
          <a:p>
            <a:endParaRPr lang="en-US" sz="2800" dirty="0"/>
          </a:p>
        </p:txBody>
      </p:sp>
      <p:sp>
        <p:nvSpPr>
          <p:cNvPr id="5" name="TextBox 4">
            <a:extLst>
              <a:ext uri="{FF2B5EF4-FFF2-40B4-BE49-F238E27FC236}">
                <a16:creationId xmlns:a16="http://schemas.microsoft.com/office/drawing/2014/main" id="{E92C6B81-71E9-4266-B583-83BF951E64E7}"/>
              </a:ext>
            </a:extLst>
          </p:cNvPr>
          <p:cNvSpPr txBox="1"/>
          <p:nvPr/>
        </p:nvSpPr>
        <p:spPr>
          <a:xfrm>
            <a:off x="106017" y="3816626"/>
            <a:ext cx="11887200" cy="954107"/>
          </a:xfrm>
          <a:prstGeom prst="rect">
            <a:avLst/>
          </a:prstGeom>
          <a:noFill/>
          <a:ln>
            <a:solidFill>
              <a:schemeClr val="tx1"/>
            </a:solidFill>
          </a:ln>
        </p:spPr>
        <p:txBody>
          <a:bodyPr wrap="square" rtlCol="0">
            <a:spAutoFit/>
          </a:bodyPr>
          <a:lstStyle/>
          <a:p>
            <a:r>
              <a:rPr lang="en-US" sz="2800" dirty="0"/>
              <a:t>Explain what the quote means</a:t>
            </a:r>
          </a:p>
          <a:p>
            <a:endParaRPr lang="en-US" sz="2800" dirty="0"/>
          </a:p>
        </p:txBody>
      </p:sp>
      <p:sp>
        <p:nvSpPr>
          <p:cNvPr id="6" name="TextBox 5">
            <a:extLst>
              <a:ext uri="{FF2B5EF4-FFF2-40B4-BE49-F238E27FC236}">
                <a16:creationId xmlns:a16="http://schemas.microsoft.com/office/drawing/2014/main" id="{C42062DC-6034-472D-B69D-161F94FC3ED3}"/>
              </a:ext>
            </a:extLst>
          </p:cNvPr>
          <p:cNvSpPr txBox="1"/>
          <p:nvPr/>
        </p:nvSpPr>
        <p:spPr>
          <a:xfrm>
            <a:off x="106017" y="4903304"/>
            <a:ext cx="11887200" cy="954107"/>
          </a:xfrm>
          <a:prstGeom prst="rect">
            <a:avLst/>
          </a:prstGeom>
          <a:noFill/>
          <a:ln>
            <a:solidFill>
              <a:schemeClr val="tx1"/>
            </a:solidFill>
          </a:ln>
        </p:spPr>
        <p:txBody>
          <a:bodyPr wrap="square" rtlCol="0">
            <a:spAutoFit/>
          </a:bodyPr>
          <a:lstStyle/>
          <a:p>
            <a:r>
              <a:rPr lang="en-US" sz="2800" dirty="0"/>
              <a:t>Analyze (This is important because……)</a:t>
            </a:r>
          </a:p>
          <a:p>
            <a:endParaRPr lang="en-US" sz="2800" dirty="0"/>
          </a:p>
        </p:txBody>
      </p:sp>
      <p:sp>
        <p:nvSpPr>
          <p:cNvPr id="7" name="TextBox 6">
            <a:extLst>
              <a:ext uri="{FF2B5EF4-FFF2-40B4-BE49-F238E27FC236}">
                <a16:creationId xmlns:a16="http://schemas.microsoft.com/office/drawing/2014/main" id="{7AC14624-AB96-4CE2-BF0E-95D0D727949B}"/>
              </a:ext>
            </a:extLst>
          </p:cNvPr>
          <p:cNvSpPr txBox="1"/>
          <p:nvPr/>
        </p:nvSpPr>
        <p:spPr>
          <a:xfrm>
            <a:off x="106017" y="6016487"/>
            <a:ext cx="11887200" cy="523220"/>
          </a:xfrm>
          <a:prstGeom prst="rect">
            <a:avLst/>
          </a:prstGeom>
          <a:noFill/>
          <a:ln>
            <a:solidFill>
              <a:schemeClr val="tx1"/>
            </a:solidFill>
          </a:ln>
        </p:spPr>
        <p:txBody>
          <a:bodyPr wrap="square" rtlCol="0">
            <a:spAutoFit/>
          </a:bodyPr>
          <a:lstStyle/>
          <a:p>
            <a:r>
              <a:rPr lang="en-US" sz="2800" dirty="0"/>
              <a:t>Connect back to thesis and paragraph topic</a:t>
            </a:r>
          </a:p>
        </p:txBody>
      </p:sp>
    </p:spTree>
    <p:extLst>
      <p:ext uri="{BB962C8B-B14F-4D97-AF65-F5344CB8AC3E}">
        <p14:creationId xmlns:p14="http://schemas.microsoft.com/office/powerpoint/2010/main" val="41404509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2A380D-5469-4EFD-AE8B-396830BF89A5}"/>
              </a:ext>
            </a:extLst>
          </p:cNvPr>
          <p:cNvSpPr txBox="1"/>
          <p:nvPr/>
        </p:nvSpPr>
        <p:spPr>
          <a:xfrm>
            <a:off x="225287" y="278296"/>
            <a:ext cx="11529391" cy="1384995"/>
          </a:xfrm>
          <a:prstGeom prst="rect">
            <a:avLst/>
          </a:prstGeom>
          <a:noFill/>
          <a:ln>
            <a:solidFill>
              <a:schemeClr val="tx1"/>
            </a:solidFill>
          </a:ln>
        </p:spPr>
        <p:txBody>
          <a:bodyPr wrap="square" rtlCol="0">
            <a:spAutoFit/>
          </a:bodyPr>
          <a:lstStyle/>
          <a:p>
            <a:r>
              <a:rPr lang="en-US" sz="2800" dirty="0"/>
              <a:t>Conclusion topic sentence (sum up the main idea that the reader should now understand)</a:t>
            </a:r>
          </a:p>
          <a:p>
            <a:endParaRPr lang="en-US" sz="2800" dirty="0"/>
          </a:p>
        </p:txBody>
      </p:sp>
      <p:sp>
        <p:nvSpPr>
          <p:cNvPr id="3" name="TextBox 2">
            <a:extLst>
              <a:ext uri="{FF2B5EF4-FFF2-40B4-BE49-F238E27FC236}">
                <a16:creationId xmlns:a16="http://schemas.microsoft.com/office/drawing/2014/main" id="{6460C6AB-DB51-474A-97E3-847F67071460}"/>
              </a:ext>
            </a:extLst>
          </p:cNvPr>
          <p:cNvSpPr txBox="1"/>
          <p:nvPr/>
        </p:nvSpPr>
        <p:spPr>
          <a:xfrm>
            <a:off x="225287" y="1789043"/>
            <a:ext cx="11529391" cy="1384995"/>
          </a:xfrm>
          <a:prstGeom prst="rect">
            <a:avLst/>
          </a:prstGeom>
          <a:noFill/>
          <a:ln>
            <a:solidFill>
              <a:schemeClr val="tx1"/>
            </a:solidFill>
          </a:ln>
        </p:spPr>
        <p:txBody>
          <a:bodyPr wrap="square" rtlCol="0">
            <a:spAutoFit/>
          </a:bodyPr>
          <a:lstStyle/>
          <a:p>
            <a:r>
              <a:rPr lang="en-US" sz="2800" dirty="0"/>
              <a:t>Remind the reader about the three points that you already discussed.  Do not repeat or copy them</a:t>
            </a:r>
          </a:p>
          <a:p>
            <a:endParaRPr lang="en-US" sz="2800" dirty="0"/>
          </a:p>
        </p:txBody>
      </p:sp>
      <p:sp>
        <p:nvSpPr>
          <p:cNvPr id="4" name="TextBox 3">
            <a:extLst>
              <a:ext uri="{FF2B5EF4-FFF2-40B4-BE49-F238E27FC236}">
                <a16:creationId xmlns:a16="http://schemas.microsoft.com/office/drawing/2014/main" id="{AE88BCAC-DB64-4C2C-8641-3BB1D0BB2DF6}"/>
              </a:ext>
            </a:extLst>
          </p:cNvPr>
          <p:cNvSpPr txBox="1"/>
          <p:nvPr/>
        </p:nvSpPr>
        <p:spPr>
          <a:xfrm>
            <a:off x="225287" y="3326296"/>
            <a:ext cx="11529391" cy="3108543"/>
          </a:xfrm>
          <a:prstGeom prst="rect">
            <a:avLst/>
          </a:prstGeom>
          <a:noFill/>
          <a:ln>
            <a:solidFill>
              <a:schemeClr val="tx1"/>
            </a:solidFill>
          </a:ln>
        </p:spPr>
        <p:txBody>
          <a:bodyPr wrap="square" rtlCol="0">
            <a:spAutoFit/>
          </a:bodyPr>
          <a:lstStyle/>
          <a:p>
            <a:r>
              <a:rPr lang="en-US" sz="2800" dirty="0"/>
              <a:t>Frame your paper:  go back to your hook and connect this sentence to it using the ideas from your paper as well.  EX:  if you had an interesting fact as your hook or a profound statement, explain again why that fact or statement applied to your paper and how it was important.</a:t>
            </a:r>
          </a:p>
          <a:p>
            <a:endParaRPr lang="en-US" sz="2800" dirty="0"/>
          </a:p>
          <a:p>
            <a:endParaRPr lang="en-US" sz="2800" dirty="0"/>
          </a:p>
          <a:p>
            <a:endParaRPr lang="en-US" sz="2800" dirty="0"/>
          </a:p>
        </p:txBody>
      </p:sp>
    </p:spTree>
    <p:extLst>
      <p:ext uri="{BB962C8B-B14F-4D97-AF65-F5344CB8AC3E}">
        <p14:creationId xmlns:p14="http://schemas.microsoft.com/office/powerpoint/2010/main" val="200507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32050-53BF-4445-B857-9D2367CE9944}"/>
              </a:ext>
            </a:extLst>
          </p:cNvPr>
          <p:cNvSpPr>
            <a:spLocks noGrp="1"/>
          </p:cNvSpPr>
          <p:nvPr>
            <p:ph type="title"/>
          </p:nvPr>
        </p:nvSpPr>
        <p:spPr>
          <a:xfrm>
            <a:off x="609600" y="172548"/>
            <a:ext cx="10034953" cy="315912"/>
          </a:xfrm>
        </p:spPr>
        <p:txBody>
          <a:bodyPr>
            <a:normAutofit fontScale="90000"/>
          </a:bodyPr>
          <a:lstStyle/>
          <a:p>
            <a:r>
              <a:rPr lang="en-US" dirty="0"/>
              <a:t>Take Notes on these Ideas for Fahrenheit</a:t>
            </a:r>
          </a:p>
        </p:txBody>
      </p:sp>
      <p:sp>
        <p:nvSpPr>
          <p:cNvPr id="5" name="Content Placeholder 4">
            <a:extLst>
              <a:ext uri="{FF2B5EF4-FFF2-40B4-BE49-F238E27FC236}">
                <a16:creationId xmlns:a16="http://schemas.microsoft.com/office/drawing/2014/main" id="{6F4DA36A-3B87-AC41-885C-6B970283BE76}"/>
              </a:ext>
            </a:extLst>
          </p:cNvPr>
          <p:cNvSpPr>
            <a:spLocks noGrp="1"/>
          </p:cNvSpPr>
          <p:nvPr>
            <p:ph sz="half" idx="1"/>
          </p:nvPr>
        </p:nvSpPr>
        <p:spPr>
          <a:xfrm>
            <a:off x="0" y="574432"/>
            <a:ext cx="6019800" cy="6283568"/>
          </a:xfrm>
        </p:spPr>
        <p:txBody>
          <a:bodyPr>
            <a:noAutofit/>
          </a:bodyPr>
          <a:lstStyle/>
          <a:p>
            <a:r>
              <a:rPr lang="en-US" sz="2400" dirty="0"/>
              <a:t>Symbols</a:t>
            </a:r>
          </a:p>
          <a:p>
            <a:pPr lvl="1"/>
            <a:r>
              <a:rPr lang="en-US" dirty="0"/>
              <a:t>Burning/fire</a:t>
            </a:r>
          </a:p>
          <a:p>
            <a:pPr lvl="1"/>
            <a:r>
              <a:rPr lang="en-US" dirty="0"/>
              <a:t>Colors:  red, white, yellow,</a:t>
            </a:r>
          </a:p>
          <a:p>
            <a:pPr lvl="1"/>
            <a:r>
              <a:rPr lang="en-US" dirty="0"/>
              <a:t>Cheshire Cat Smiles</a:t>
            </a:r>
          </a:p>
          <a:p>
            <a:pPr lvl="1"/>
            <a:r>
              <a:rPr lang="en-US" dirty="0"/>
              <a:t>Wind, rain, sun, stars, </a:t>
            </a:r>
          </a:p>
          <a:p>
            <a:pPr lvl="1"/>
            <a:r>
              <a:rPr lang="en-US" dirty="0"/>
              <a:t>Smells</a:t>
            </a:r>
          </a:p>
          <a:p>
            <a:pPr lvl="1"/>
            <a:r>
              <a:rPr lang="en-US" dirty="0"/>
              <a:t>451</a:t>
            </a:r>
          </a:p>
          <a:p>
            <a:pPr lvl="1"/>
            <a:r>
              <a:rPr lang="en-US" dirty="0"/>
              <a:t>Light/dark</a:t>
            </a:r>
          </a:p>
          <a:p>
            <a:pPr lvl="1"/>
            <a:r>
              <a:rPr lang="en-US" dirty="0"/>
              <a:t>Warmth/coldness</a:t>
            </a:r>
          </a:p>
          <a:p>
            <a:pPr lvl="1"/>
            <a:r>
              <a:rPr lang="en-US" dirty="0"/>
              <a:t>Books </a:t>
            </a:r>
          </a:p>
          <a:p>
            <a:pPr lvl="1"/>
            <a:r>
              <a:rPr lang="en-US" dirty="0"/>
              <a:t>Starting from the beginning</a:t>
            </a:r>
          </a:p>
          <a:p>
            <a:pPr lvl="1"/>
            <a:r>
              <a:rPr lang="en-US" dirty="0"/>
              <a:t>Sand/Sieve</a:t>
            </a:r>
          </a:p>
          <a:p>
            <a:pPr lvl="1"/>
            <a:r>
              <a:rPr lang="en-US" dirty="0"/>
              <a:t>The Bible</a:t>
            </a:r>
          </a:p>
          <a:p>
            <a:pPr lvl="1"/>
            <a:r>
              <a:rPr lang="en-US" dirty="0"/>
              <a:t>Phoenix</a:t>
            </a:r>
          </a:p>
          <a:p>
            <a:pPr lvl="1"/>
            <a:r>
              <a:rPr lang="en-US" dirty="0"/>
              <a:t>Time/clocks/counting</a:t>
            </a:r>
          </a:p>
          <a:p>
            <a:pPr lvl="1"/>
            <a:r>
              <a:rPr lang="en-US" dirty="0"/>
              <a:t>Eyes</a:t>
            </a:r>
          </a:p>
        </p:txBody>
      </p:sp>
      <p:sp>
        <p:nvSpPr>
          <p:cNvPr id="6" name="Content Placeholder 5">
            <a:extLst>
              <a:ext uri="{FF2B5EF4-FFF2-40B4-BE49-F238E27FC236}">
                <a16:creationId xmlns:a16="http://schemas.microsoft.com/office/drawing/2014/main" id="{A5320724-551F-A344-A4FE-18A4F74B8BF6}"/>
              </a:ext>
            </a:extLst>
          </p:cNvPr>
          <p:cNvSpPr>
            <a:spLocks noGrp="1"/>
          </p:cNvSpPr>
          <p:nvPr>
            <p:ph sz="half" idx="2"/>
          </p:nvPr>
        </p:nvSpPr>
        <p:spPr>
          <a:xfrm>
            <a:off x="4654063" y="750276"/>
            <a:ext cx="7326922" cy="5426687"/>
          </a:xfrm>
        </p:spPr>
        <p:txBody>
          <a:bodyPr>
            <a:normAutofit fontScale="92500" lnSpcReduction="20000"/>
          </a:bodyPr>
          <a:lstStyle/>
          <a:p>
            <a:r>
              <a:rPr lang="en-US" sz="2600" dirty="0"/>
              <a:t>Themes</a:t>
            </a:r>
          </a:p>
          <a:p>
            <a:pPr lvl="1"/>
            <a:r>
              <a:rPr lang="en-US" sz="2600" dirty="0"/>
              <a:t>In order to see clearly, one’s eyes must be completely open.</a:t>
            </a:r>
          </a:p>
          <a:p>
            <a:pPr lvl="1"/>
            <a:r>
              <a:rPr lang="en-US" sz="2600" dirty="0"/>
              <a:t>The more that technology becomes essential, the less that people become important.</a:t>
            </a:r>
          </a:p>
          <a:p>
            <a:pPr lvl="1"/>
            <a:r>
              <a:rPr lang="en-US" sz="2600" dirty="0"/>
              <a:t>When individual thought is compromised, control is optimized. </a:t>
            </a:r>
          </a:p>
          <a:p>
            <a:pPr lvl="1"/>
            <a:r>
              <a:rPr lang="en-US" sz="2600" dirty="0"/>
              <a:t>Speaking does not necessarily equal conversing.</a:t>
            </a:r>
          </a:p>
          <a:p>
            <a:r>
              <a:rPr lang="en-US" sz="2600" dirty="0"/>
              <a:t>Archetypes</a:t>
            </a:r>
          </a:p>
          <a:p>
            <a:pPr lvl="1"/>
            <a:r>
              <a:rPr lang="en-US" sz="2600" dirty="0"/>
              <a:t>Christ</a:t>
            </a:r>
          </a:p>
          <a:p>
            <a:pPr lvl="1"/>
            <a:r>
              <a:rPr lang="en-US" sz="2600" dirty="0"/>
              <a:t>Good Girl</a:t>
            </a:r>
          </a:p>
          <a:p>
            <a:pPr lvl="1"/>
            <a:r>
              <a:rPr lang="en-US" sz="2600" dirty="0"/>
              <a:t>Bad Boy</a:t>
            </a:r>
          </a:p>
          <a:p>
            <a:pPr lvl="1"/>
            <a:r>
              <a:rPr lang="en-US" sz="2600" dirty="0"/>
              <a:t>Mentor</a:t>
            </a:r>
          </a:p>
          <a:p>
            <a:pPr lvl="1"/>
            <a:r>
              <a:rPr lang="en-US" sz="2600" dirty="0"/>
              <a:t>Tragic Hero</a:t>
            </a:r>
          </a:p>
          <a:p>
            <a:pPr lvl="1"/>
            <a:r>
              <a:rPr lang="en-US" sz="2600" dirty="0"/>
              <a:t>Antiquated Character</a:t>
            </a:r>
          </a:p>
          <a:p>
            <a:pPr lvl="1"/>
            <a:r>
              <a:rPr lang="en-US" sz="2600" dirty="0"/>
              <a:t>Cold Wife</a:t>
            </a:r>
          </a:p>
          <a:p>
            <a:pPr marL="457200" lvl="1" indent="0">
              <a:buNone/>
            </a:pPr>
            <a:endParaRPr lang="en-US" dirty="0"/>
          </a:p>
          <a:p>
            <a:pPr lvl="1"/>
            <a:endParaRPr lang="en-US" dirty="0"/>
          </a:p>
        </p:txBody>
      </p:sp>
    </p:spTree>
    <p:extLst>
      <p:ext uri="{BB962C8B-B14F-4D97-AF65-F5344CB8AC3E}">
        <p14:creationId xmlns:p14="http://schemas.microsoft.com/office/powerpoint/2010/main" val="203123016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C2CDB-A0C9-42B7-BD87-4FD2BD86DA87}"/>
              </a:ext>
            </a:extLst>
          </p:cNvPr>
          <p:cNvSpPr>
            <a:spLocks noGrp="1"/>
          </p:cNvSpPr>
          <p:nvPr>
            <p:ph type="title"/>
          </p:nvPr>
        </p:nvSpPr>
        <p:spPr/>
        <p:txBody>
          <a:bodyPr/>
          <a:lstStyle/>
          <a:p>
            <a:r>
              <a:rPr lang="en-US" dirty="0"/>
              <a:t>Day 19:  Sit in your </a:t>
            </a:r>
            <a:r>
              <a:rPr lang="en-US" dirty="0">
                <a:solidFill>
                  <a:srgbClr val="FF0000"/>
                </a:solidFill>
              </a:rPr>
              <a:t>Color Groups </a:t>
            </a:r>
          </a:p>
        </p:txBody>
      </p:sp>
      <p:sp>
        <p:nvSpPr>
          <p:cNvPr id="3" name="Content Placeholder 2">
            <a:extLst>
              <a:ext uri="{FF2B5EF4-FFF2-40B4-BE49-F238E27FC236}">
                <a16:creationId xmlns:a16="http://schemas.microsoft.com/office/drawing/2014/main" id="{BB7C7E92-0F1E-48B5-BF83-C341BE7A3287}"/>
              </a:ext>
            </a:extLst>
          </p:cNvPr>
          <p:cNvSpPr>
            <a:spLocks noGrp="1"/>
          </p:cNvSpPr>
          <p:nvPr>
            <p:ph idx="1"/>
          </p:nvPr>
        </p:nvSpPr>
        <p:spPr/>
        <p:txBody>
          <a:bodyPr/>
          <a:lstStyle/>
          <a:p>
            <a:r>
              <a:rPr lang="en-US" dirty="0"/>
              <a:t>SWBAT:  Use their summer reading novel to synthesize their ideas and place them in their graphic organizer and begin to compose their essays.</a:t>
            </a:r>
          </a:p>
          <a:p>
            <a:endParaRPr lang="en-US" dirty="0"/>
          </a:p>
          <a:p>
            <a:r>
              <a:rPr lang="en-US" dirty="0"/>
              <a:t>GO work time</a:t>
            </a:r>
          </a:p>
          <a:p>
            <a:r>
              <a:rPr lang="en-US" dirty="0"/>
              <a:t>Reflection:  What was the easiest part of your graphic organizer?  What are your roadblocks with composing your essay?  How confident do you feel about writing at this point in the process?  Why?</a:t>
            </a:r>
          </a:p>
        </p:txBody>
      </p:sp>
    </p:spTree>
    <p:extLst>
      <p:ext uri="{BB962C8B-B14F-4D97-AF65-F5344CB8AC3E}">
        <p14:creationId xmlns:p14="http://schemas.microsoft.com/office/powerpoint/2010/main" val="203563939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4C1B5-DA3A-D54F-A9C6-3DA5D473115B}"/>
              </a:ext>
            </a:extLst>
          </p:cNvPr>
          <p:cNvSpPr>
            <a:spLocks noGrp="1"/>
          </p:cNvSpPr>
          <p:nvPr>
            <p:ph type="title"/>
          </p:nvPr>
        </p:nvSpPr>
        <p:spPr/>
        <p:txBody>
          <a:bodyPr/>
          <a:lstStyle/>
          <a:p>
            <a:r>
              <a:rPr lang="en-US" dirty="0"/>
              <a:t>Day 20:  Sit in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E3CE9FE8-3B36-F14D-B713-240BDC2A332C}"/>
              </a:ext>
            </a:extLst>
          </p:cNvPr>
          <p:cNvSpPr>
            <a:spLocks noGrp="1"/>
          </p:cNvSpPr>
          <p:nvPr>
            <p:ph idx="1"/>
          </p:nvPr>
        </p:nvSpPr>
        <p:spPr/>
        <p:txBody>
          <a:bodyPr/>
          <a:lstStyle/>
          <a:p>
            <a:r>
              <a:rPr lang="en-US" dirty="0"/>
              <a:t>SWBAT:  Compose an introduction and conclusion, as well as integrate signal phrases into their paragraphs.</a:t>
            </a:r>
          </a:p>
          <a:p>
            <a:endParaRPr lang="en-US" dirty="0"/>
          </a:p>
          <a:p>
            <a:r>
              <a:rPr lang="en-US" dirty="0"/>
              <a:t>Intro/conclusion notes</a:t>
            </a:r>
          </a:p>
          <a:p>
            <a:r>
              <a:rPr lang="en-US" dirty="0"/>
              <a:t>GO/RD work time</a:t>
            </a:r>
          </a:p>
          <a:p>
            <a:endParaRPr lang="en-US" dirty="0"/>
          </a:p>
          <a:p>
            <a:r>
              <a:rPr lang="en-US" dirty="0"/>
              <a:t>Reflection:  What major difference do you see when you add signal phrases into your paragraphs?  How do you feel about your introduction/conclusion at this point?</a:t>
            </a:r>
          </a:p>
        </p:txBody>
      </p:sp>
    </p:spTree>
    <p:extLst>
      <p:ext uri="{BB962C8B-B14F-4D97-AF65-F5344CB8AC3E}">
        <p14:creationId xmlns:p14="http://schemas.microsoft.com/office/powerpoint/2010/main" val="5144394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8BE43-3735-6F4F-97BE-A52B45C74180}"/>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2989F273-5069-C343-A507-C0B2941E3E93}"/>
              </a:ext>
            </a:extLst>
          </p:cNvPr>
          <p:cNvSpPr>
            <a:spLocks noGrp="1"/>
          </p:cNvSpPr>
          <p:nvPr>
            <p:ph idx="1"/>
          </p:nvPr>
        </p:nvSpPr>
        <p:spPr/>
        <p:txBody>
          <a:bodyPr/>
          <a:lstStyle/>
          <a:p>
            <a:r>
              <a:rPr lang="en-US" dirty="0"/>
              <a:t>Step 1:  Hook</a:t>
            </a:r>
          </a:p>
          <a:p>
            <a:endParaRPr lang="en-US" dirty="0"/>
          </a:p>
          <a:p>
            <a:r>
              <a:rPr lang="en-US" dirty="0"/>
              <a:t>Can be an interesting term that is defined or explained</a:t>
            </a:r>
          </a:p>
          <a:p>
            <a:pPr lvl="1"/>
            <a:r>
              <a:rPr lang="en-US" dirty="0"/>
              <a:t>Example:  “One of the greatest strengths a person can have is courage….”</a:t>
            </a:r>
          </a:p>
          <a:p>
            <a:pPr lvl="1"/>
            <a:r>
              <a:rPr lang="en-US" dirty="0"/>
              <a:t>Example: “One may define a rebel as someone who…..”</a:t>
            </a:r>
          </a:p>
          <a:p>
            <a:pPr lvl="1"/>
            <a:endParaRPr lang="en-US" dirty="0"/>
          </a:p>
          <a:p>
            <a:r>
              <a:rPr lang="en-US" dirty="0"/>
              <a:t>Can be a quote from a famous person</a:t>
            </a:r>
          </a:p>
          <a:p>
            <a:pPr lvl="1"/>
            <a:r>
              <a:rPr lang="en-US" dirty="0"/>
              <a:t>Example:  “Mother Theresa once said, ’………’.  In other words, …..”</a:t>
            </a:r>
          </a:p>
          <a:p>
            <a:pPr lvl="1"/>
            <a:r>
              <a:rPr lang="en-US" dirty="0"/>
              <a:t>Example:  “When Abraham Lincoln gave his most famous speech (enter title of speech), he said ‘……..’.  That meant that……”</a:t>
            </a:r>
          </a:p>
        </p:txBody>
      </p:sp>
    </p:spTree>
    <p:extLst>
      <p:ext uri="{BB962C8B-B14F-4D97-AF65-F5344CB8AC3E}">
        <p14:creationId xmlns:p14="http://schemas.microsoft.com/office/powerpoint/2010/main" val="290758806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0B8C32-71A3-B744-A6CF-06D2F4062B65}"/>
              </a:ext>
            </a:extLst>
          </p:cNvPr>
          <p:cNvSpPr>
            <a:spLocks noGrp="1"/>
          </p:cNvSpPr>
          <p:nvPr>
            <p:ph idx="1"/>
          </p:nvPr>
        </p:nvSpPr>
        <p:spPr>
          <a:xfrm>
            <a:off x="838200" y="451556"/>
            <a:ext cx="10515600" cy="5725407"/>
          </a:xfrm>
        </p:spPr>
        <p:txBody>
          <a:bodyPr/>
          <a:lstStyle/>
          <a:p>
            <a:r>
              <a:rPr lang="en-US" dirty="0"/>
              <a:t>Step 2:  Connecting hook to paper idea</a:t>
            </a:r>
          </a:p>
          <a:p>
            <a:endParaRPr lang="en-US" dirty="0"/>
          </a:p>
          <a:p>
            <a:r>
              <a:rPr lang="en-US" dirty="0"/>
              <a:t>You must connect the main idea from your hook to the main idea of your paper.  </a:t>
            </a:r>
          </a:p>
          <a:p>
            <a:r>
              <a:rPr lang="en-US" dirty="0"/>
              <a:t>Build upon the hook idea to introduce the main ideas from your book</a:t>
            </a:r>
          </a:p>
          <a:p>
            <a:endParaRPr lang="en-US" dirty="0"/>
          </a:p>
          <a:p>
            <a:r>
              <a:rPr lang="en-US" dirty="0"/>
              <a:t>Example:  “Having courage is not just for famous people or nuns.  Courage is a behavior or trait that can be found in everyday people.  (Insert character name) demonstrated courage in multiple ways.  (Insert thesis).</a:t>
            </a:r>
          </a:p>
        </p:txBody>
      </p:sp>
    </p:spTree>
    <p:extLst>
      <p:ext uri="{BB962C8B-B14F-4D97-AF65-F5344CB8AC3E}">
        <p14:creationId xmlns:p14="http://schemas.microsoft.com/office/powerpoint/2010/main" val="32542688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73AA3-6E99-45D0-AC56-7EAAA296BAFC}"/>
              </a:ext>
            </a:extLst>
          </p:cNvPr>
          <p:cNvSpPr>
            <a:spLocks noGrp="1"/>
          </p:cNvSpPr>
          <p:nvPr>
            <p:ph type="title"/>
          </p:nvPr>
        </p:nvSpPr>
        <p:spPr/>
        <p:txBody>
          <a:bodyPr/>
          <a:lstStyle/>
          <a:p>
            <a:r>
              <a:rPr lang="en-US" dirty="0"/>
              <a:t>Day 21/22:  Sit with your </a:t>
            </a:r>
            <a:r>
              <a:rPr lang="en-US" dirty="0">
                <a:solidFill>
                  <a:srgbClr val="FF0000"/>
                </a:solidFill>
              </a:rPr>
              <a:t>Number Groups. You don’t need to copy this slide in your notebook</a:t>
            </a:r>
          </a:p>
        </p:txBody>
      </p:sp>
      <p:sp>
        <p:nvSpPr>
          <p:cNvPr id="3" name="Content Placeholder 2">
            <a:extLst>
              <a:ext uri="{FF2B5EF4-FFF2-40B4-BE49-F238E27FC236}">
                <a16:creationId xmlns:a16="http://schemas.microsoft.com/office/drawing/2014/main" id="{6E2A0768-714D-416B-BCAF-65C396A38117}"/>
              </a:ext>
            </a:extLst>
          </p:cNvPr>
          <p:cNvSpPr>
            <a:spLocks noGrp="1"/>
          </p:cNvSpPr>
          <p:nvPr>
            <p:ph idx="1"/>
          </p:nvPr>
        </p:nvSpPr>
        <p:spPr/>
        <p:txBody>
          <a:bodyPr/>
          <a:lstStyle/>
          <a:p>
            <a:r>
              <a:rPr lang="en-US" dirty="0"/>
              <a:t>SWBAT:  Compose their essays</a:t>
            </a:r>
          </a:p>
          <a:p>
            <a:endParaRPr lang="en-US" dirty="0"/>
          </a:p>
          <a:p>
            <a:r>
              <a:rPr lang="en-US" dirty="0"/>
              <a:t>Rubric analysis</a:t>
            </a:r>
          </a:p>
          <a:p>
            <a:r>
              <a:rPr lang="en-US" dirty="0"/>
              <a:t>Writing time</a:t>
            </a:r>
          </a:p>
          <a:p>
            <a:endParaRPr lang="en-US" dirty="0"/>
          </a:p>
          <a:p>
            <a:r>
              <a:rPr lang="en-US" dirty="0"/>
              <a:t>Work Time (Start your essay on the LS, continue on RS, then LS/RS of next pages)</a:t>
            </a:r>
          </a:p>
          <a:p>
            <a:pPr marL="0" indent="0">
              <a:buNone/>
            </a:pPr>
            <a:endParaRPr lang="en-US" dirty="0"/>
          </a:p>
        </p:txBody>
      </p:sp>
    </p:spTree>
    <p:extLst>
      <p:ext uri="{BB962C8B-B14F-4D97-AF65-F5344CB8AC3E}">
        <p14:creationId xmlns:p14="http://schemas.microsoft.com/office/powerpoint/2010/main" val="371250173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2A20A-D6B2-4811-AE33-D9D531DE9548}"/>
              </a:ext>
            </a:extLst>
          </p:cNvPr>
          <p:cNvSpPr>
            <a:spLocks noGrp="1"/>
          </p:cNvSpPr>
          <p:nvPr>
            <p:ph type="title"/>
          </p:nvPr>
        </p:nvSpPr>
        <p:spPr/>
        <p:txBody>
          <a:bodyPr/>
          <a:lstStyle/>
          <a:p>
            <a:r>
              <a:rPr lang="en-US" dirty="0"/>
              <a:t>Day 23:  Sit with your </a:t>
            </a:r>
            <a:r>
              <a:rPr lang="en-US">
                <a:solidFill>
                  <a:srgbClr val="FF0000"/>
                </a:solidFill>
              </a:rPr>
              <a:t>Choice Groups</a:t>
            </a:r>
            <a:endParaRPr lang="en-US" dirty="0">
              <a:solidFill>
                <a:srgbClr val="FF0000"/>
              </a:solidFill>
            </a:endParaRPr>
          </a:p>
        </p:txBody>
      </p:sp>
      <p:sp>
        <p:nvSpPr>
          <p:cNvPr id="3" name="Content Placeholder 2">
            <a:extLst>
              <a:ext uri="{FF2B5EF4-FFF2-40B4-BE49-F238E27FC236}">
                <a16:creationId xmlns:a16="http://schemas.microsoft.com/office/drawing/2014/main" id="{359DA8E4-ABDF-4E2B-9DAF-AA05847FD04D}"/>
              </a:ext>
            </a:extLst>
          </p:cNvPr>
          <p:cNvSpPr>
            <a:spLocks noGrp="1"/>
          </p:cNvSpPr>
          <p:nvPr>
            <p:ph idx="1"/>
          </p:nvPr>
        </p:nvSpPr>
        <p:spPr/>
        <p:txBody>
          <a:bodyPr/>
          <a:lstStyle/>
          <a:p>
            <a:r>
              <a:rPr lang="en-US" dirty="0"/>
              <a:t>SWBAT:  Peer revise their essays</a:t>
            </a:r>
          </a:p>
          <a:p>
            <a:endParaRPr lang="en-US" dirty="0"/>
          </a:p>
          <a:p>
            <a:r>
              <a:rPr lang="en-US" dirty="0"/>
              <a:t>Reflection:  What was the value of peer revision?  What were some of the common mistakes that you saw while reading essays?  What were some of the biggest strengths that you saw in the essays that you read?  </a:t>
            </a:r>
          </a:p>
          <a:p>
            <a:endParaRPr lang="en-US" dirty="0"/>
          </a:p>
          <a:p>
            <a:r>
              <a:rPr lang="en-US" dirty="0"/>
              <a:t>RS:  Three goals to work on for your final draft</a:t>
            </a:r>
          </a:p>
        </p:txBody>
      </p:sp>
    </p:spTree>
    <p:extLst>
      <p:ext uri="{BB962C8B-B14F-4D97-AF65-F5344CB8AC3E}">
        <p14:creationId xmlns:p14="http://schemas.microsoft.com/office/powerpoint/2010/main" val="895196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49727</TotalTime>
  <Words>5125</Words>
  <Application>Microsoft Macintosh PowerPoint</Application>
  <PresentationFormat>Widescreen</PresentationFormat>
  <Paragraphs>731</Paragraphs>
  <Slides>95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95</vt:i4>
      </vt:variant>
    </vt:vector>
  </HeadingPairs>
  <TitlesOfParts>
    <vt:vector size="100" baseType="lpstr">
      <vt:lpstr>Arial</vt:lpstr>
      <vt:lpstr>Calibri</vt:lpstr>
      <vt:lpstr>Calibri Light</vt:lpstr>
      <vt:lpstr>Times New Roman</vt:lpstr>
      <vt:lpstr>Office Theme</vt:lpstr>
      <vt:lpstr>Fahrenheit 451</vt:lpstr>
      <vt:lpstr>Day 1:  Sit in your Color Groups</vt:lpstr>
      <vt:lpstr>Group Reading </vt:lpstr>
      <vt:lpstr>Comic Strip Activity</vt:lpstr>
      <vt:lpstr>Fahrenheit Day 2:  Sit in your Number Groups</vt:lpstr>
      <vt:lpstr>451 Vocab #1</vt:lpstr>
      <vt:lpstr>451 Vocab List 2</vt:lpstr>
      <vt:lpstr>Fahrenheit Day 3:  Sit in your Sticker Groups</vt:lpstr>
      <vt:lpstr>Take Notes on these Ideas for Fahrenheit</vt:lpstr>
      <vt:lpstr>PowerPoint Presentation</vt:lpstr>
      <vt:lpstr>Day 4:  Sit in your Color Groups</vt:lpstr>
      <vt:lpstr>Day 5:  Sit in your Sticker Groups</vt:lpstr>
      <vt:lpstr>RQ pgs 1-15</vt:lpstr>
      <vt:lpstr>1-15 Key</vt:lpstr>
      <vt:lpstr>Journal #1</vt:lpstr>
      <vt:lpstr>Symbols….</vt:lpstr>
      <vt:lpstr>Conflicts</vt:lpstr>
      <vt:lpstr>Discussion</vt:lpstr>
      <vt:lpstr>Fahrenheit Day 6:  Sit with your Color Groups </vt:lpstr>
      <vt:lpstr>Pg 15-32 RQ</vt:lpstr>
      <vt:lpstr>15-32 Key</vt:lpstr>
      <vt:lpstr>Journal #2</vt:lpstr>
      <vt:lpstr>15-32 Discussion</vt:lpstr>
      <vt:lpstr>Discussion</vt:lpstr>
      <vt:lpstr>Fahrenheit Day 7:  Sit in your Number Groups</vt:lpstr>
      <vt:lpstr>Pg 32-45 RQ</vt:lpstr>
      <vt:lpstr>32-45 Key</vt:lpstr>
      <vt:lpstr>Journal 3</vt:lpstr>
      <vt:lpstr>Life and death continued….</vt:lpstr>
      <vt:lpstr>Discussion</vt:lpstr>
      <vt:lpstr>Fahrenheit Day 8:  Sit in you Sticker Groups</vt:lpstr>
      <vt:lpstr>Pg 45-65 RQ</vt:lpstr>
      <vt:lpstr>45-65 Key</vt:lpstr>
      <vt:lpstr>Discussion</vt:lpstr>
      <vt:lpstr>Fahrenheit Day 9:  Sit in your Color Groups</vt:lpstr>
      <vt:lpstr>RQ pg 67-76</vt:lpstr>
      <vt:lpstr>Key 67-76</vt:lpstr>
      <vt:lpstr>Journal #4 (5 sentences)</vt:lpstr>
      <vt:lpstr>Allegory of the Cave Connection</vt:lpstr>
      <vt:lpstr>Discussion</vt:lpstr>
      <vt:lpstr>Day 10:  Sit in your Number Groups </vt:lpstr>
      <vt:lpstr>Pg 76-89 RQ</vt:lpstr>
      <vt:lpstr>76-89</vt:lpstr>
      <vt:lpstr>Journal #5 (5 sentences)</vt:lpstr>
      <vt:lpstr>Discussion</vt:lpstr>
      <vt:lpstr>Book of Job:  Page 89</vt:lpstr>
      <vt:lpstr>Day 11:  Sit in your Sticker Groups</vt:lpstr>
      <vt:lpstr>RQ pg 89-106</vt:lpstr>
      <vt:lpstr>89-106 Key</vt:lpstr>
      <vt:lpstr>Symbolism</vt:lpstr>
      <vt:lpstr>Dover Beach</vt:lpstr>
      <vt:lpstr>Day 12:  Sit in your Color Groups</vt:lpstr>
      <vt:lpstr>Pg 107-123 RQ</vt:lpstr>
      <vt:lpstr>107-123 Key</vt:lpstr>
      <vt:lpstr>Beatty, his legacy, and his end</vt:lpstr>
      <vt:lpstr>Beatty wanted to die!!!</vt:lpstr>
      <vt:lpstr>Discussion</vt:lpstr>
      <vt:lpstr>Day 13:  Sit in your Number Groups</vt:lpstr>
      <vt:lpstr>Pgs 123-138 RQ</vt:lpstr>
      <vt:lpstr>123-138 Key </vt:lpstr>
      <vt:lpstr>Journal #6</vt:lpstr>
      <vt:lpstr>Discussion</vt:lpstr>
      <vt:lpstr>Day 14:  Sit in your Sticker Groups</vt:lpstr>
      <vt:lpstr>Pgs 138-end RQ</vt:lpstr>
      <vt:lpstr>138-end RQ Key</vt:lpstr>
      <vt:lpstr>Discussion:  For each quote…..</vt:lpstr>
      <vt:lpstr>Discussion</vt:lpstr>
      <vt:lpstr>Ecclesiastes 3</vt:lpstr>
      <vt:lpstr>Day 15:  Sit in your Color Groups</vt:lpstr>
      <vt:lpstr>The Veldt RQ</vt:lpstr>
      <vt:lpstr>The Veldt Key</vt:lpstr>
      <vt:lpstr>The danger of the Ipad……</vt:lpstr>
      <vt:lpstr>Connections to F451????</vt:lpstr>
      <vt:lpstr>Day 16:  Sit in your Number Groups</vt:lpstr>
      <vt:lpstr>TWCSR RQ</vt:lpstr>
      <vt:lpstr>TWCSR RQ KEY</vt:lpstr>
      <vt:lpstr>Journal #8</vt:lpstr>
      <vt:lpstr>Story Analysis</vt:lpstr>
      <vt:lpstr>Day 17:  Sit in your Number Groups</vt:lpstr>
      <vt:lpstr>PowerPoint Presentation</vt:lpstr>
      <vt:lpstr>Day 18:  Sit in your Sticker Groups</vt:lpstr>
      <vt:lpstr>In-Text Citations</vt:lpstr>
      <vt:lpstr>Quotations:  All must have citations!!!!!!</vt:lpstr>
      <vt:lpstr>General rules to follow</vt:lpstr>
      <vt:lpstr>MLA Heading</vt:lpstr>
      <vt:lpstr>PowerPoint Presentation</vt:lpstr>
      <vt:lpstr>PowerPoint Presentation</vt:lpstr>
      <vt:lpstr>PowerPoint Presentation</vt:lpstr>
      <vt:lpstr>PowerPoint Presentation</vt:lpstr>
      <vt:lpstr>Day 19:  Sit in your Color Groups </vt:lpstr>
      <vt:lpstr>Day 20:  Sit in your Number Groups</vt:lpstr>
      <vt:lpstr>Introductions</vt:lpstr>
      <vt:lpstr>PowerPoint Presentation</vt:lpstr>
      <vt:lpstr>Day 21/22:  Sit with your Number Groups. You don’t need to copy this slide in your notebook</vt:lpstr>
      <vt:lpstr>Day 23:  Sit with your Choice Groups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Fahrenheit 451</dc:title>
  <dc:creator>Luehrs, Christina</dc:creator>
  <cp:lastModifiedBy>Baumeister, Christina</cp:lastModifiedBy>
  <cp:revision>151</cp:revision>
  <cp:lastPrinted>2016-09-14T13:47:51Z</cp:lastPrinted>
  <dcterms:created xsi:type="dcterms:W3CDTF">2014-09-22T12:53:59Z</dcterms:created>
  <dcterms:modified xsi:type="dcterms:W3CDTF">2019-04-29T13:51:20Z</dcterms:modified>
</cp:coreProperties>
</file>