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80" r:id="rId2"/>
    <p:sldId id="281" r:id="rId3"/>
    <p:sldId id="275" r:id="rId4"/>
    <p:sldId id="270" r:id="rId5"/>
    <p:sldId id="271" r:id="rId6"/>
    <p:sldId id="273" r:id="rId7"/>
    <p:sldId id="256" r:id="rId8"/>
    <p:sldId id="257" r:id="rId9"/>
    <p:sldId id="258" r:id="rId10"/>
    <p:sldId id="260" r:id="rId11"/>
    <p:sldId id="261" r:id="rId12"/>
    <p:sldId id="262" r:id="rId13"/>
    <p:sldId id="269" r:id="rId14"/>
    <p:sldId id="264" r:id="rId15"/>
    <p:sldId id="276" r:id="rId16"/>
    <p:sldId id="274" r:id="rId17"/>
    <p:sldId id="263" r:id="rId18"/>
    <p:sldId id="265" r:id="rId19"/>
    <p:sldId id="277" r:id="rId20"/>
    <p:sldId id="278" r:id="rId21"/>
    <p:sldId id="279"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p:cViewPr varScale="1">
        <p:scale>
          <a:sx n="107" d="100"/>
          <a:sy n="107" d="100"/>
        </p:scale>
        <p:origin x="1760" y="1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6E1440-B27E-4B9F-818D-A1536D3926E3}"/>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A18FF8F-0E24-46F1-86F0-929483EDC46D}"/>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3978D3F-4B3F-49A0-8303-047925E1FEB0}" type="datetimeFigureOut">
              <a:rPr lang="en-US" smtClean="0"/>
              <a:t>8/13/18</a:t>
            </a:fld>
            <a:endParaRPr lang="en-US"/>
          </a:p>
        </p:txBody>
      </p:sp>
      <p:sp>
        <p:nvSpPr>
          <p:cNvPr id="4" name="Footer Placeholder 3">
            <a:extLst>
              <a:ext uri="{FF2B5EF4-FFF2-40B4-BE49-F238E27FC236}">
                <a16:creationId xmlns:a16="http://schemas.microsoft.com/office/drawing/2014/main" id="{147C9324-1786-4D59-B4D2-37BF282FC40D}"/>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28B4BE-BADC-4654-A43D-56CCE3B58528}"/>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6EA9D4D-DDF8-461D-9B34-CCEE3F2AEC30}" type="slidenum">
              <a:rPr lang="en-US" smtClean="0"/>
              <a:t>‹#›</a:t>
            </a:fld>
            <a:endParaRPr lang="en-US"/>
          </a:p>
        </p:txBody>
      </p:sp>
    </p:spTree>
    <p:extLst>
      <p:ext uri="{BB962C8B-B14F-4D97-AF65-F5344CB8AC3E}">
        <p14:creationId xmlns:p14="http://schemas.microsoft.com/office/powerpoint/2010/main" val="23865891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136190A-FF0C-4D51-BC2B-AC3C3573BF69}"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8EC10-6AC5-4366-8432-701616861375}" type="slidenum">
              <a:rPr lang="en-US" smtClean="0"/>
              <a:t>‹#›</a:t>
            </a:fld>
            <a:endParaRPr lang="en-US"/>
          </a:p>
        </p:txBody>
      </p:sp>
    </p:spTree>
    <p:extLst>
      <p:ext uri="{BB962C8B-B14F-4D97-AF65-F5344CB8AC3E}">
        <p14:creationId xmlns:p14="http://schemas.microsoft.com/office/powerpoint/2010/main" val="3032541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36190A-FF0C-4D51-BC2B-AC3C3573BF69}"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8EC10-6AC5-4366-8432-701616861375}" type="slidenum">
              <a:rPr lang="en-US" smtClean="0"/>
              <a:t>‹#›</a:t>
            </a:fld>
            <a:endParaRPr lang="en-US"/>
          </a:p>
        </p:txBody>
      </p:sp>
    </p:spTree>
    <p:extLst>
      <p:ext uri="{BB962C8B-B14F-4D97-AF65-F5344CB8AC3E}">
        <p14:creationId xmlns:p14="http://schemas.microsoft.com/office/powerpoint/2010/main" val="3323593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36190A-FF0C-4D51-BC2B-AC3C3573BF69}"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8EC10-6AC5-4366-8432-701616861375}" type="slidenum">
              <a:rPr lang="en-US" smtClean="0"/>
              <a:t>‹#›</a:t>
            </a:fld>
            <a:endParaRPr lang="en-US"/>
          </a:p>
        </p:txBody>
      </p:sp>
    </p:spTree>
    <p:extLst>
      <p:ext uri="{BB962C8B-B14F-4D97-AF65-F5344CB8AC3E}">
        <p14:creationId xmlns:p14="http://schemas.microsoft.com/office/powerpoint/2010/main" val="3848882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36190A-FF0C-4D51-BC2B-AC3C3573BF69}"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8EC10-6AC5-4366-8432-701616861375}" type="slidenum">
              <a:rPr lang="en-US" smtClean="0"/>
              <a:t>‹#›</a:t>
            </a:fld>
            <a:endParaRPr lang="en-US"/>
          </a:p>
        </p:txBody>
      </p:sp>
    </p:spTree>
    <p:extLst>
      <p:ext uri="{BB962C8B-B14F-4D97-AF65-F5344CB8AC3E}">
        <p14:creationId xmlns:p14="http://schemas.microsoft.com/office/powerpoint/2010/main" val="4054912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36190A-FF0C-4D51-BC2B-AC3C3573BF69}"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8EC10-6AC5-4366-8432-701616861375}" type="slidenum">
              <a:rPr lang="en-US" smtClean="0"/>
              <a:t>‹#›</a:t>
            </a:fld>
            <a:endParaRPr lang="en-US"/>
          </a:p>
        </p:txBody>
      </p:sp>
    </p:spTree>
    <p:extLst>
      <p:ext uri="{BB962C8B-B14F-4D97-AF65-F5344CB8AC3E}">
        <p14:creationId xmlns:p14="http://schemas.microsoft.com/office/powerpoint/2010/main" val="40727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36190A-FF0C-4D51-BC2B-AC3C3573BF69}" type="datetimeFigureOut">
              <a:rPr lang="en-US" smtClean="0"/>
              <a:t>8/13/18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48EC10-6AC5-4366-8432-701616861375}" type="slidenum">
              <a:rPr lang="en-US" smtClean="0"/>
              <a:t>‹#›</a:t>
            </a:fld>
            <a:endParaRPr lang="en-US"/>
          </a:p>
        </p:txBody>
      </p:sp>
    </p:spTree>
    <p:extLst>
      <p:ext uri="{BB962C8B-B14F-4D97-AF65-F5344CB8AC3E}">
        <p14:creationId xmlns:p14="http://schemas.microsoft.com/office/powerpoint/2010/main" val="1573418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36190A-FF0C-4D51-BC2B-AC3C3573BF69}" type="datetimeFigureOut">
              <a:rPr lang="en-US" smtClean="0"/>
              <a:t>8/13/18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48EC10-6AC5-4366-8432-701616861375}" type="slidenum">
              <a:rPr lang="en-US" smtClean="0"/>
              <a:t>‹#›</a:t>
            </a:fld>
            <a:endParaRPr lang="en-US"/>
          </a:p>
        </p:txBody>
      </p:sp>
    </p:spTree>
    <p:extLst>
      <p:ext uri="{BB962C8B-B14F-4D97-AF65-F5344CB8AC3E}">
        <p14:creationId xmlns:p14="http://schemas.microsoft.com/office/powerpoint/2010/main" val="3921401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36190A-FF0C-4D51-BC2B-AC3C3573BF69}" type="datetimeFigureOut">
              <a:rPr lang="en-US" smtClean="0"/>
              <a:t>8/13/18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48EC10-6AC5-4366-8432-701616861375}" type="slidenum">
              <a:rPr lang="en-US" smtClean="0"/>
              <a:t>‹#›</a:t>
            </a:fld>
            <a:endParaRPr lang="en-US"/>
          </a:p>
        </p:txBody>
      </p:sp>
    </p:spTree>
    <p:extLst>
      <p:ext uri="{BB962C8B-B14F-4D97-AF65-F5344CB8AC3E}">
        <p14:creationId xmlns:p14="http://schemas.microsoft.com/office/powerpoint/2010/main" val="2890265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6190A-FF0C-4D51-BC2B-AC3C3573BF69}" type="datetimeFigureOut">
              <a:rPr lang="en-US" smtClean="0"/>
              <a:t>8/13/18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48EC10-6AC5-4366-8432-701616861375}" type="slidenum">
              <a:rPr lang="en-US" smtClean="0"/>
              <a:t>‹#›</a:t>
            </a:fld>
            <a:endParaRPr lang="en-US"/>
          </a:p>
        </p:txBody>
      </p:sp>
    </p:spTree>
    <p:extLst>
      <p:ext uri="{BB962C8B-B14F-4D97-AF65-F5344CB8AC3E}">
        <p14:creationId xmlns:p14="http://schemas.microsoft.com/office/powerpoint/2010/main" val="384487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36190A-FF0C-4D51-BC2B-AC3C3573BF69}" type="datetimeFigureOut">
              <a:rPr lang="en-US" smtClean="0"/>
              <a:t>8/13/18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48EC10-6AC5-4366-8432-701616861375}" type="slidenum">
              <a:rPr lang="en-US" smtClean="0"/>
              <a:t>‹#›</a:t>
            </a:fld>
            <a:endParaRPr lang="en-US"/>
          </a:p>
        </p:txBody>
      </p:sp>
    </p:spTree>
    <p:extLst>
      <p:ext uri="{BB962C8B-B14F-4D97-AF65-F5344CB8AC3E}">
        <p14:creationId xmlns:p14="http://schemas.microsoft.com/office/powerpoint/2010/main" val="2337673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36190A-FF0C-4D51-BC2B-AC3C3573BF69}" type="datetimeFigureOut">
              <a:rPr lang="en-US" smtClean="0"/>
              <a:t>8/13/18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48EC10-6AC5-4366-8432-701616861375}" type="slidenum">
              <a:rPr lang="en-US" smtClean="0"/>
              <a:t>‹#›</a:t>
            </a:fld>
            <a:endParaRPr lang="en-US"/>
          </a:p>
        </p:txBody>
      </p:sp>
    </p:spTree>
    <p:extLst>
      <p:ext uri="{BB962C8B-B14F-4D97-AF65-F5344CB8AC3E}">
        <p14:creationId xmlns:p14="http://schemas.microsoft.com/office/powerpoint/2010/main" val="158713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6190A-FF0C-4D51-BC2B-AC3C3573BF69}" type="datetimeFigureOut">
              <a:rPr lang="en-US" smtClean="0"/>
              <a:t>8/13/18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48EC10-6AC5-4366-8432-701616861375}" type="slidenum">
              <a:rPr lang="en-US" smtClean="0"/>
              <a:t>‹#›</a:t>
            </a:fld>
            <a:endParaRPr lang="en-US"/>
          </a:p>
        </p:txBody>
      </p:sp>
    </p:spTree>
    <p:extLst>
      <p:ext uri="{BB962C8B-B14F-4D97-AF65-F5344CB8AC3E}">
        <p14:creationId xmlns:p14="http://schemas.microsoft.com/office/powerpoint/2010/main" val="2940665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D8AC6-1FBF-4A43-94C7-8AB0E7DBC0BD}"/>
              </a:ext>
            </a:extLst>
          </p:cNvPr>
          <p:cNvSpPr>
            <a:spLocks noGrp="1"/>
          </p:cNvSpPr>
          <p:nvPr>
            <p:ph type="ctrTitle"/>
          </p:nvPr>
        </p:nvSpPr>
        <p:spPr/>
        <p:txBody>
          <a:bodyPr/>
          <a:lstStyle/>
          <a:p>
            <a:r>
              <a:rPr lang="en-US" dirty="0"/>
              <a:t>First Day</a:t>
            </a:r>
          </a:p>
        </p:txBody>
      </p:sp>
      <p:sp>
        <p:nvSpPr>
          <p:cNvPr id="3" name="Subtitle 2">
            <a:extLst>
              <a:ext uri="{FF2B5EF4-FFF2-40B4-BE49-F238E27FC236}">
                <a16:creationId xmlns:a16="http://schemas.microsoft.com/office/drawing/2014/main" id="{119A5DC0-F821-8B4E-B5E9-B76D0770B3D8}"/>
              </a:ext>
            </a:extLst>
          </p:cNvPr>
          <p:cNvSpPr>
            <a:spLocks noGrp="1"/>
          </p:cNvSpPr>
          <p:nvPr>
            <p:ph type="subTitle" idx="1"/>
          </p:nvPr>
        </p:nvSpPr>
        <p:spPr/>
        <p:txBody>
          <a:bodyPr/>
          <a:lstStyle/>
          <a:p>
            <a:r>
              <a:rPr lang="en-US" dirty="0"/>
              <a:t>Ms. Baumeister</a:t>
            </a:r>
          </a:p>
          <a:p>
            <a:r>
              <a:rPr lang="en-US" dirty="0"/>
              <a:t>English 10/H English 10</a:t>
            </a:r>
          </a:p>
        </p:txBody>
      </p:sp>
    </p:spTree>
    <p:extLst>
      <p:ext uri="{BB962C8B-B14F-4D97-AF65-F5344CB8AC3E}">
        <p14:creationId xmlns:p14="http://schemas.microsoft.com/office/powerpoint/2010/main" val="82244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Front cover of your notebook</a:t>
            </a:r>
          </a:p>
        </p:txBody>
      </p:sp>
      <p:sp>
        <p:nvSpPr>
          <p:cNvPr id="3" name="Content Placeholder 2"/>
          <p:cNvSpPr>
            <a:spLocks noGrp="1"/>
          </p:cNvSpPr>
          <p:nvPr>
            <p:ph idx="1"/>
          </p:nvPr>
        </p:nvSpPr>
        <p:spPr/>
        <p:txBody>
          <a:bodyPr/>
          <a:lstStyle/>
          <a:p>
            <a:r>
              <a:rPr lang="en-US" dirty="0"/>
              <a:t>First and Last name</a:t>
            </a:r>
          </a:p>
          <a:p>
            <a:r>
              <a:rPr lang="en-US" dirty="0"/>
              <a:t>Class Period</a:t>
            </a:r>
          </a:p>
          <a:p>
            <a:r>
              <a:rPr lang="en-US" dirty="0"/>
              <a:t>English 10/Honors English 10</a:t>
            </a:r>
          </a:p>
        </p:txBody>
      </p:sp>
    </p:spTree>
    <p:extLst>
      <p:ext uri="{BB962C8B-B14F-4D97-AF65-F5344CB8AC3E}">
        <p14:creationId xmlns:p14="http://schemas.microsoft.com/office/powerpoint/2010/main" val="3230814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Inside</a:t>
            </a:r>
          </a:p>
        </p:txBody>
      </p:sp>
      <p:sp>
        <p:nvSpPr>
          <p:cNvPr id="3" name="Content Placeholder 2"/>
          <p:cNvSpPr>
            <a:spLocks noGrp="1"/>
          </p:cNvSpPr>
          <p:nvPr>
            <p:ph idx="1"/>
          </p:nvPr>
        </p:nvSpPr>
        <p:spPr>
          <a:xfrm>
            <a:off x="0" y="1219200"/>
            <a:ext cx="8991600" cy="5410200"/>
          </a:xfrm>
        </p:spPr>
        <p:txBody>
          <a:bodyPr>
            <a:normAutofit fontScale="92500" lnSpcReduction="10000"/>
          </a:bodyPr>
          <a:lstStyle/>
          <a:p>
            <a:r>
              <a:rPr lang="en-US" dirty="0"/>
              <a:t>Number your pages in the upper exterior corner of each page.  Odds should be on the right hand pages, even numbers on the top left hand pages.  Number to page 20 or so</a:t>
            </a:r>
          </a:p>
          <a:p>
            <a:endParaRPr lang="en-US" dirty="0"/>
          </a:p>
          <a:p>
            <a:r>
              <a:rPr lang="en-US" dirty="0"/>
              <a:t>Count three lines from the bottom on every odd-numbered page (on the right side) and trace the fifth line from the bottom in highlighter or marker.  This is where you will write your daily summary (what we did in class).  You will do this everyday as your closing activity.  You may want to write the word “summary” on your first line of the highlighted area</a:t>
            </a:r>
          </a:p>
        </p:txBody>
      </p:sp>
    </p:spTree>
    <p:extLst>
      <p:ext uri="{BB962C8B-B14F-4D97-AF65-F5344CB8AC3E}">
        <p14:creationId xmlns:p14="http://schemas.microsoft.com/office/powerpoint/2010/main" val="1443712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Inside front cover</a:t>
            </a:r>
          </a:p>
        </p:txBody>
      </p:sp>
      <p:sp>
        <p:nvSpPr>
          <p:cNvPr id="3" name="Content Placeholder 2"/>
          <p:cNvSpPr>
            <a:spLocks noGrp="1"/>
          </p:cNvSpPr>
          <p:nvPr>
            <p:ph idx="1"/>
          </p:nvPr>
        </p:nvSpPr>
        <p:spPr/>
        <p:txBody>
          <a:bodyPr/>
          <a:lstStyle/>
          <a:p>
            <a:r>
              <a:rPr lang="en-US" dirty="0"/>
              <a:t>Glue the rubric to the inside of the front cover </a:t>
            </a:r>
          </a:p>
          <a:p>
            <a:r>
              <a:rPr lang="en-US" dirty="0"/>
              <a:t>You should refer to it often to remind yourself of the expectations of this notebook</a:t>
            </a:r>
          </a:p>
          <a:p>
            <a:r>
              <a:rPr lang="en-US" dirty="0"/>
              <a:t>Ms. Baumeister will staple a mini version to your notebook cycles after they have been graded.  </a:t>
            </a:r>
          </a:p>
        </p:txBody>
      </p:sp>
    </p:spTree>
    <p:extLst>
      <p:ext uri="{BB962C8B-B14F-4D97-AF65-F5344CB8AC3E}">
        <p14:creationId xmlns:p14="http://schemas.microsoft.com/office/powerpoint/2010/main" val="1071506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Content Placeholder 2"/>
          <p:cNvSpPr>
            <a:spLocks noGrp="1"/>
          </p:cNvSpPr>
          <p:nvPr>
            <p:ph idx="1"/>
          </p:nvPr>
        </p:nvSpPr>
        <p:spPr/>
        <p:txBody>
          <a:bodyPr>
            <a:normAutofit fontScale="92500" lnSpcReduction="20000"/>
          </a:bodyPr>
          <a:lstStyle/>
          <a:p>
            <a:r>
              <a:rPr lang="en-US" dirty="0"/>
              <a:t>Turn to the last page of your notebook</a:t>
            </a:r>
          </a:p>
          <a:p>
            <a:r>
              <a:rPr lang="en-US" dirty="0"/>
              <a:t>Begin a table of contents</a:t>
            </a:r>
          </a:p>
          <a:p>
            <a:r>
              <a:rPr lang="en-US" dirty="0"/>
              <a:t>Fold last page hotdog style and draw a line down the middle</a:t>
            </a:r>
          </a:p>
          <a:p>
            <a:r>
              <a:rPr lang="en-US" dirty="0"/>
              <a:t>Number the even lines on the left side and the odd numbers on the right side.  MAKE SURE THAT YOU LABEL THE FIRST LINE ON THE LEFT SIDE </a:t>
            </a:r>
            <a:r>
              <a:rPr lang="en-US" b="1" dirty="0"/>
              <a:t>COVER NOT 2.  </a:t>
            </a:r>
          </a:p>
          <a:p>
            <a:r>
              <a:rPr lang="en-US" dirty="0"/>
              <a:t>Next to COVER write:  Rubric</a:t>
            </a:r>
          </a:p>
          <a:p>
            <a:r>
              <a:rPr lang="en-US" dirty="0"/>
              <a:t>Next to 1 write: notes about IN</a:t>
            </a:r>
          </a:p>
        </p:txBody>
      </p:sp>
    </p:spTree>
    <p:extLst>
      <p:ext uri="{BB962C8B-B14F-4D97-AF65-F5344CB8AC3E}">
        <p14:creationId xmlns:p14="http://schemas.microsoft.com/office/powerpoint/2010/main" val="3118876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get using these books</a:t>
            </a:r>
          </a:p>
        </p:txBody>
      </p:sp>
      <p:sp>
        <p:nvSpPr>
          <p:cNvPr id="3" name="Content Placeholder 2"/>
          <p:cNvSpPr>
            <a:spLocks noGrp="1"/>
          </p:cNvSpPr>
          <p:nvPr>
            <p:ph idx="1"/>
          </p:nvPr>
        </p:nvSpPr>
        <p:spPr/>
        <p:txBody>
          <a:bodyPr/>
          <a:lstStyle/>
          <a:p>
            <a:r>
              <a:rPr lang="en-US" dirty="0"/>
              <a:t>Page 1</a:t>
            </a:r>
          </a:p>
          <a:p>
            <a:r>
              <a:rPr lang="en-US" dirty="0"/>
              <a:t>Heading:  Things to remember about interactive notebooks </a:t>
            </a:r>
          </a:p>
          <a:p>
            <a:endParaRPr lang="en-US" dirty="0"/>
          </a:p>
        </p:txBody>
      </p:sp>
    </p:spTree>
    <p:extLst>
      <p:ext uri="{BB962C8B-B14F-4D97-AF65-F5344CB8AC3E}">
        <p14:creationId xmlns:p14="http://schemas.microsoft.com/office/powerpoint/2010/main" val="44404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54388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Day 2:  Sit with your </a:t>
            </a:r>
            <a:r>
              <a:rPr lang="en-US" dirty="0">
                <a:solidFill>
                  <a:srgbClr val="FF0000"/>
                </a:solidFill>
              </a:rPr>
              <a:t>Number</a:t>
            </a:r>
            <a:r>
              <a:rPr lang="en-US" dirty="0"/>
              <a:t> Groups!!</a:t>
            </a:r>
          </a:p>
        </p:txBody>
      </p:sp>
      <p:sp>
        <p:nvSpPr>
          <p:cNvPr id="3" name="Content Placeholder 2"/>
          <p:cNvSpPr>
            <a:spLocks noGrp="1"/>
          </p:cNvSpPr>
          <p:nvPr>
            <p:ph idx="1"/>
          </p:nvPr>
        </p:nvSpPr>
        <p:spPr/>
        <p:txBody>
          <a:bodyPr/>
          <a:lstStyle/>
          <a:p>
            <a:r>
              <a:rPr lang="en-US" dirty="0"/>
              <a:t>SWBAT:  Write their hopes and finish notes on notebooks.</a:t>
            </a:r>
          </a:p>
          <a:p>
            <a:endParaRPr lang="en-US" dirty="0"/>
          </a:p>
          <a:p>
            <a:pPr lvl="1"/>
            <a:r>
              <a:rPr lang="en-US" dirty="0"/>
              <a:t>LS/RS Setup</a:t>
            </a:r>
          </a:p>
          <a:p>
            <a:pPr lvl="1"/>
            <a:r>
              <a:rPr lang="en-US" dirty="0"/>
              <a:t>Hope activity</a:t>
            </a:r>
          </a:p>
          <a:p>
            <a:pPr lvl="1"/>
            <a:r>
              <a:rPr lang="en-US" dirty="0"/>
              <a:t>Notes</a:t>
            </a:r>
          </a:p>
        </p:txBody>
      </p:sp>
    </p:spTree>
    <p:extLst>
      <p:ext uri="{BB962C8B-B14F-4D97-AF65-F5344CB8AC3E}">
        <p14:creationId xmlns:p14="http://schemas.microsoft.com/office/powerpoint/2010/main" val="197108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side v left side of notebook</a:t>
            </a:r>
          </a:p>
        </p:txBody>
      </p:sp>
      <p:sp>
        <p:nvSpPr>
          <p:cNvPr id="3" name="Content Placeholder 2"/>
          <p:cNvSpPr>
            <a:spLocks noGrp="1"/>
          </p:cNvSpPr>
          <p:nvPr>
            <p:ph idx="1"/>
          </p:nvPr>
        </p:nvSpPr>
        <p:spPr/>
        <p:txBody>
          <a:bodyPr/>
          <a:lstStyle/>
          <a:p>
            <a:r>
              <a:rPr lang="en-US" dirty="0"/>
              <a:t>Right side (odd pages) is your library</a:t>
            </a:r>
          </a:p>
          <a:p>
            <a:pPr lvl="1"/>
            <a:r>
              <a:rPr lang="en-US" dirty="0"/>
              <a:t>Lecture notes, discussion, seminar, summary, </a:t>
            </a:r>
            <a:r>
              <a:rPr lang="en-US" dirty="0" err="1"/>
              <a:t>foldables</a:t>
            </a:r>
            <a:endParaRPr lang="en-US" dirty="0"/>
          </a:p>
          <a:p>
            <a:r>
              <a:rPr lang="en-US" dirty="0"/>
              <a:t>Left side (even pages) is your laboratory</a:t>
            </a:r>
          </a:p>
          <a:p>
            <a:pPr lvl="1"/>
            <a:r>
              <a:rPr lang="en-US" dirty="0"/>
              <a:t>meaningful, authentic questions and seek their answers</a:t>
            </a:r>
          </a:p>
          <a:p>
            <a:pPr lvl="1"/>
            <a:r>
              <a:rPr lang="en-US" dirty="0"/>
              <a:t>Journal </a:t>
            </a:r>
          </a:p>
          <a:p>
            <a:pPr lvl="1"/>
            <a:r>
              <a:rPr lang="en-US" dirty="0"/>
              <a:t>Reflection </a:t>
            </a:r>
          </a:p>
        </p:txBody>
      </p:sp>
    </p:spTree>
    <p:extLst>
      <p:ext uri="{BB962C8B-B14F-4D97-AF65-F5344CB8AC3E}">
        <p14:creationId xmlns:p14="http://schemas.microsoft.com/office/powerpoint/2010/main" val="1499429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Notebooks</a:t>
            </a:r>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r>
              <a:rPr lang="en-US" dirty="0"/>
              <a:t>Date a new page every day</a:t>
            </a:r>
          </a:p>
          <a:p>
            <a:r>
              <a:rPr lang="en-US" dirty="0"/>
              <a:t>Copy the daily objective and agenda on RS</a:t>
            </a:r>
          </a:p>
          <a:p>
            <a:r>
              <a:rPr lang="en-US" dirty="0"/>
              <a:t>Notes on RS</a:t>
            </a:r>
          </a:p>
          <a:p>
            <a:pPr lvl="1"/>
            <a:r>
              <a:rPr lang="en-US" dirty="0"/>
              <a:t>Both listening and writing</a:t>
            </a:r>
          </a:p>
          <a:p>
            <a:pPr lvl="1"/>
            <a:r>
              <a:rPr lang="en-US" dirty="0"/>
              <a:t>Do not depend on Ms. Baumeister to tell you what to write down</a:t>
            </a:r>
          </a:p>
          <a:p>
            <a:pPr lvl="1"/>
            <a:r>
              <a:rPr lang="en-US" dirty="0"/>
              <a:t>Listen for verbal cues (repetition, “this is important”)</a:t>
            </a:r>
          </a:p>
          <a:p>
            <a:pPr lvl="1"/>
            <a:r>
              <a:rPr lang="en-US" dirty="0"/>
              <a:t>Do not write everything down word for word unless directed</a:t>
            </a:r>
          </a:p>
          <a:p>
            <a:pPr lvl="2"/>
            <a:r>
              <a:rPr lang="en-US" dirty="0"/>
              <a:t>Paraphrase instead</a:t>
            </a:r>
          </a:p>
          <a:p>
            <a:pPr lvl="1"/>
            <a:r>
              <a:rPr lang="en-US" dirty="0"/>
              <a:t>Ask for clarification, rather than to repeat </a:t>
            </a:r>
          </a:p>
          <a:p>
            <a:pPr lvl="1"/>
            <a:r>
              <a:rPr lang="en-US" dirty="0"/>
              <a:t>Use highlighters to mark important ideas</a:t>
            </a:r>
          </a:p>
        </p:txBody>
      </p:sp>
    </p:spTree>
    <p:extLst>
      <p:ext uri="{BB962C8B-B14F-4D97-AF65-F5344CB8AC3E}">
        <p14:creationId xmlns:p14="http://schemas.microsoft.com/office/powerpoint/2010/main" val="1880971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457200"/>
            <a:ext cx="4038600" cy="5668963"/>
          </a:xfrm>
          <a:ln>
            <a:solidFill>
              <a:schemeClr val="tx1"/>
            </a:solidFill>
          </a:ln>
        </p:spPr>
        <p:txBody>
          <a:bodyPr/>
          <a:lstStyle/>
          <a:p>
            <a:r>
              <a:rPr lang="en-US" dirty="0"/>
              <a:t>LS</a:t>
            </a:r>
          </a:p>
          <a:p>
            <a:pPr marL="0" indent="0">
              <a:buNone/>
            </a:pPr>
            <a:r>
              <a:rPr lang="en-US" dirty="0"/>
              <a:t>Journal #1:</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Reflection:  What was the most important thing that you learned today? (3-5 sentences)</a:t>
            </a:r>
          </a:p>
        </p:txBody>
      </p:sp>
      <p:sp>
        <p:nvSpPr>
          <p:cNvPr id="6" name="Content Placeholder 5"/>
          <p:cNvSpPr>
            <a:spLocks noGrp="1"/>
          </p:cNvSpPr>
          <p:nvPr>
            <p:ph sz="half" idx="2"/>
          </p:nvPr>
        </p:nvSpPr>
        <p:spPr>
          <a:xfrm>
            <a:off x="4648200" y="457200"/>
            <a:ext cx="4038600" cy="5668963"/>
          </a:xfrm>
          <a:ln>
            <a:solidFill>
              <a:schemeClr val="tx1"/>
            </a:solidFill>
          </a:ln>
        </p:spPr>
        <p:txBody>
          <a:bodyPr/>
          <a:lstStyle/>
          <a:p>
            <a:r>
              <a:rPr lang="en-US" dirty="0"/>
              <a:t>RS</a:t>
            </a:r>
          </a:p>
          <a:p>
            <a:pPr marL="0" indent="0">
              <a:buNone/>
            </a:pPr>
            <a:r>
              <a:rPr lang="en-US" dirty="0"/>
              <a:t>Notes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Summary</a:t>
            </a:r>
          </a:p>
        </p:txBody>
      </p:sp>
    </p:spTree>
    <p:extLst>
      <p:ext uri="{BB962C8B-B14F-4D97-AF65-F5344CB8AC3E}">
        <p14:creationId xmlns:p14="http://schemas.microsoft.com/office/powerpoint/2010/main" val="4190474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38FE-6EC1-C24C-8181-8F49636FC074}"/>
              </a:ext>
            </a:extLst>
          </p:cNvPr>
          <p:cNvSpPr>
            <a:spLocks noGrp="1"/>
          </p:cNvSpPr>
          <p:nvPr>
            <p:ph type="title"/>
          </p:nvPr>
        </p:nvSpPr>
        <p:spPr/>
        <p:txBody>
          <a:bodyPr/>
          <a:lstStyle/>
          <a:p>
            <a:r>
              <a:rPr lang="en-US" dirty="0"/>
              <a:t>Sit in your </a:t>
            </a:r>
            <a:r>
              <a:rPr lang="en-US" dirty="0">
                <a:solidFill>
                  <a:srgbClr val="FF0000"/>
                </a:solidFill>
              </a:rPr>
              <a:t>COLOR</a:t>
            </a:r>
            <a:r>
              <a:rPr lang="en-US" dirty="0"/>
              <a:t> groups</a:t>
            </a:r>
          </a:p>
        </p:txBody>
      </p:sp>
      <p:sp>
        <p:nvSpPr>
          <p:cNvPr id="3" name="Content Placeholder 2">
            <a:extLst>
              <a:ext uri="{FF2B5EF4-FFF2-40B4-BE49-F238E27FC236}">
                <a16:creationId xmlns:a16="http://schemas.microsoft.com/office/drawing/2014/main" id="{D7475C36-E93F-964E-9D86-008705231015}"/>
              </a:ext>
            </a:extLst>
          </p:cNvPr>
          <p:cNvSpPr>
            <a:spLocks noGrp="1"/>
          </p:cNvSpPr>
          <p:nvPr>
            <p:ph idx="1"/>
          </p:nvPr>
        </p:nvSpPr>
        <p:spPr/>
        <p:txBody>
          <a:bodyPr/>
          <a:lstStyle/>
          <a:p>
            <a:r>
              <a:rPr lang="en-US" dirty="0"/>
              <a:t>SWBAT:  understand the expectations of English 10/H English 10</a:t>
            </a:r>
          </a:p>
          <a:p>
            <a:endParaRPr lang="en-US" dirty="0"/>
          </a:p>
          <a:p>
            <a:r>
              <a:rPr lang="en-US" dirty="0"/>
              <a:t>Collect SR notes</a:t>
            </a:r>
          </a:p>
          <a:p>
            <a:r>
              <a:rPr lang="en-US" dirty="0"/>
              <a:t>Seating Charts</a:t>
            </a:r>
          </a:p>
          <a:p>
            <a:r>
              <a:rPr lang="en-US" dirty="0"/>
              <a:t>Syllabus</a:t>
            </a:r>
          </a:p>
          <a:p>
            <a:r>
              <a:rPr lang="en-US" dirty="0"/>
              <a:t>Course Q/A</a:t>
            </a:r>
          </a:p>
        </p:txBody>
      </p:sp>
    </p:spTree>
    <p:extLst>
      <p:ext uri="{BB962C8B-B14F-4D97-AF65-F5344CB8AC3E}">
        <p14:creationId xmlns:p14="http://schemas.microsoft.com/office/powerpoint/2010/main" val="2576250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Journal #1 (Five sentences or more)</a:t>
            </a:r>
          </a:p>
        </p:txBody>
      </p:sp>
      <p:sp>
        <p:nvSpPr>
          <p:cNvPr id="6" name="Content Placeholder 5"/>
          <p:cNvSpPr>
            <a:spLocks noGrp="1"/>
          </p:cNvSpPr>
          <p:nvPr>
            <p:ph idx="1"/>
          </p:nvPr>
        </p:nvSpPr>
        <p:spPr/>
        <p:txBody>
          <a:bodyPr/>
          <a:lstStyle/>
          <a:p>
            <a:r>
              <a:rPr lang="en-US" dirty="0"/>
              <a:t>What is the number one hope you have for yourself?  Is this hope for you now, at the end of 10</a:t>
            </a:r>
            <a:r>
              <a:rPr lang="en-US" baseline="30000" dirty="0"/>
              <a:t>th</a:t>
            </a:r>
            <a:r>
              <a:rPr lang="en-US" dirty="0"/>
              <a:t> grade? Five years into the future?  How will succeeding in this hope affect your future?</a:t>
            </a:r>
          </a:p>
        </p:txBody>
      </p:sp>
    </p:spTree>
    <p:extLst>
      <p:ext uri="{BB962C8B-B14F-4D97-AF65-F5344CB8AC3E}">
        <p14:creationId xmlns:p14="http://schemas.microsoft.com/office/powerpoint/2010/main" val="849413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Visual Hope</a:t>
            </a:r>
          </a:p>
        </p:txBody>
      </p:sp>
      <p:sp>
        <p:nvSpPr>
          <p:cNvPr id="3" name="Content Placeholder 2"/>
          <p:cNvSpPr>
            <a:spLocks noGrp="1"/>
          </p:cNvSpPr>
          <p:nvPr>
            <p:ph idx="1"/>
          </p:nvPr>
        </p:nvSpPr>
        <p:spPr/>
        <p:txBody>
          <a:bodyPr/>
          <a:lstStyle/>
          <a:p>
            <a:r>
              <a:rPr lang="en-US" dirty="0"/>
              <a:t>Take a piece of printer paper and illustrate your hope.  You can put your name on the back of it.  You should fill the page, not just draw a stick figure in the corner.  Also make sure to title the picture with what your hope is.</a:t>
            </a:r>
          </a:p>
        </p:txBody>
      </p:sp>
    </p:spTree>
    <p:extLst>
      <p:ext uri="{BB962C8B-B14F-4D97-AF65-F5344CB8AC3E}">
        <p14:creationId xmlns:p14="http://schemas.microsoft.com/office/powerpoint/2010/main" val="1736282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Interactive Notebooks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83208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1935162"/>
          </a:xfrm>
        </p:spPr>
        <p:txBody>
          <a:bodyPr>
            <a:normAutofit fontScale="90000"/>
          </a:bodyPr>
          <a:lstStyle/>
          <a:p>
            <a:r>
              <a:rPr lang="en-US" b="1" dirty="0"/>
              <a:t>Sit in your </a:t>
            </a:r>
            <a:r>
              <a:rPr lang="en-US" b="1" dirty="0">
                <a:solidFill>
                  <a:srgbClr val="C00000"/>
                </a:solidFill>
              </a:rPr>
              <a:t>Color groups</a:t>
            </a:r>
            <a:r>
              <a:rPr lang="en-US" b="1" dirty="0"/>
              <a:t>!!! Copy the objective (SWBAT..) onto the top of page 1 of your notebook.  Follow that with the agenda for the day.</a:t>
            </a:r>
            <a:br>
              <a:rPr lang="en-US" b="1" dirty="0"/>
            </a:br>
            <a:endParaRPr lang="en-US" b="1" dirty="0"/>
          </a:p>
        </p:txBody>
      </p:sp>
      <p:sp>
        <p:nvSpPr>
          <p:cNvPr id="5" name="Content Placeholder 4"/>
          <p:cNvSpPr>
            <a:spLocks noGrp="1"/>
          </p:cNvSpPr>
          <p:nvPr>
            <p:ph idx="1"/>
          </p:nvPr>
        </p:nvSpPr>
        <p:spPr>
          <a:xfrm>
            <a:off x="0" y="2544762"/>
            <a:ext cx="9144000" cy="4313238"/>
          </a:xfrm>
        </p:spPr>
        <p:txBody>
          <a:bodyPr>
            <a:normAutofit/>
          </a:bodyPr>
          <a:lstStyle/>
          <a:p>
            <a:r>
              <a:rPr lang="en-US" dirty="0"/>
              <a:t>SWBAT:  1. share their best thing/worst thing about break 2. understand the procedures for interactive notebooks</a:t>
            </a:r>
          </a:p>
          <a:p>
            <a:endParaRPr lang="en-US" dirty="0"/>
          </a:p>
          <a:p>
            <a:pPr lvl="1"/>
            <a:r>
              <a:rPr lang="en-US" dirty="0"/>
              <a:t>Ice breakers</a:t>
            </a:r>
          </a:p>
          <a:p>
            <a:pPr lvl="1"/>
            <a:r>
              <a:rPr lang="en-US" dirty="0"/>
              <a:t>notes</a:t>
            </a:r>
          </a:p>
          <a:p>
            <a:pPr marL="457200" lvl="1" indent="0">
              <a:buNone/>
            </a:pPr>
            <a:endParaRPr lang="en-US" dirty="0"/>
          </a:p>
          <a:p>
            <a:pPr lvl="1"/>
            <a:endParaRPr lang="en-US" dirty="0"/>
          </a:p>
        </p:txBody>
      </p:sp>
    </p:spTree>
    <p:extLst>
      <p:ext uri="{BB962C8B-B14F-4D97-AF65-F5344CB8AC3E}">
        <p14:creationId xmlns:p14="http://schemas.microsoft.com/office/powerpoint/2010/main" val="4207588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thing/Worst thing</a:t>
            </a:r>
          </a:p>
        </p:txBody>
      </p:sp>
      <p:sp>
        <p:nvSpPr>
          <p:cNvPr id="3" name="Content Placeholder 2"/>
          <p:cNvSpPr>
            <a:spLocks noGrp="1"/>
          </p:cNvSpPr>
          <p:nvPr>
            <p:ph idx="1"/>
          </p:nvPr>
        </p:nvSpPr>
        <p:spPr/>
        <p:txBody>
          <a:bodyPr/>
          <a:lstStyle/>
          <a:p>
            <a:r>
              <a:rPr lang="en-US" dirty="0"/>
              <a:t>On your first page in your notebook, write down the best thing that you experienced over break, and the worst thing that you experienced over break. </a:t>
            </a:r>
          </a:p>
          <a:p>
            <a:pPr lvl="1"/>
            <a:r>
              <a:rPr lang="en-US" dirty="0"/>
              <a:t>cannot be: had to come back to school and have Baumeister as your English 10 teacher as worst thing….</a:t>
            </a:r>
          </a:p>
        </p:txBody>
      </p:sp>
    </p:spTree>
    <p:extLst>
      <p:ext uri="{BB962C8B-B14F-4D97-AF65-F5344CB8AC3E}">
        <p14:creationId xmlns:p14="http://schemas.microsoft.com/office/powerpoint/2010/main" val="128244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Best/Worst Whole Group</a:t>
            </a:r>
          </a:p>
        </p:txBody>
      </p:sp>
      <p:sp>
        <p:nvSpPr>
          <p:cNvPr id="3" name="Content Placeholder 2"/>
          <p:cNvSpPr>
            <a:spLocks noGrp="1"/>
          </p:cNvSpPr>
          <p:nvPr>
            <p:ph idx="1"/>
          </p:nvPr>
        </p:nvSpPr>
        <p:spPr/>
        <p:txBody>
          <a:bodyPr/>
          <a:lstStyle/>
          <a:p>
            <a:r>
              <a:rPr lang="en-US" dirty="0"/>
              <a:t>Choose a leader from your table group</a:t>
            </a:r>
          </a:p>
          <a:p>
            <a:endParaRPr lang="en-US" dirty="0"/>
          </a:p>
          <a:p>
            <a:r>
              <a:rPr lang="en-US" dirty="0"/>
              <a:t>They are going to share their best or worst things from your groups.  Yes, leaders will need to share everyone’s best worst things.</a:t>
            </a:r>
          </a:p>
          <a:p>
            <a:endParaRPr lang="en-US" dirty="0"/>
          </a:p>
          <a:p>
            <a:r>
              <a:rPr lang="en-US" dirty="0"/>
              <a:t>We may have questions, so be prepared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4204053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Interactive Notebooks</a:t>
            </a:r>
          </a:p>
        </p:txBody>
      </p:sp>
      <p:sp>
        <p:nvSpPr>
          <p:cNvPr id="3" name="Subtitle 2"/>
          <p:cNvSpPr>
            <a:spLocks noGrp="1"/>
          </p:cNvSpPr>
          <p:nvPr>
            <p:ph type="subTitle" idx="1"/>
          </p:nvPr>
        </p:nvSpPr>
        <p:spPr/>
        <p:txBody>
          <a:bodyPr/>
          <a:lstStyle/>
          <a:p>
            <a:r>
              <a:rPr lang="en-US" dirty="0"/>
              <a:t>Ms. Baumeister</a:t>
            </a:r>
          </a:p>
          <a:p>
            <a:r>
              <a:rPr lang="en-US" dirty="0"/>
              <a:t>English 10/H English 10</a:t>
            </a:r>
          </a:p>
        </p:txBody>
      </p:sp>
    </p:spTree>
    <p:extLst>
      <p:ext uri="{BB962C8B-B14F-4D97-AF65-F5344CB8AC3E}">
        <p14:creationId xmlns:p14="http://schemas.microsoft.com/office/powerpoint/2010/main" val="2898550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interactive notebook?</a:t>
            </a:r>
          </a:p>
        </p:txBody>
      </p:sp>
      <p:sp>
        <p:nvSpPr>
          <p:cNvPr id="3" name="Content Placeholder 2"/>
          <p:cNvSpPr>
            <a:spLocks noGrp="1"/>
          </p:cNvSpPr>
          <p:nvPr>
            <p:ph idx="1"/>
          </p:nvPr>
        </p:nvSpPr>
        <p:spPr>
          <a:xfrm>
            <a:off x="228600" y="1295400"/>
            <a:ext cx="8686800" cy="5257800"/>
          </a:xfrm>
        </p:spPr>
        <p:txBody>
          <a:bodyPr>
            <a:normAutofit/>
          </a:bodyPr>
          <a:lstStyle/>
          <a:p>
            <a:r>
              <a:rPr lang="en-US" dirty="0"/>
              <a:t>A style of notetaking that utilizes as notebook as a collection of work to be reflected upon as a whole unit.</a:t>
            </a:r>
          </a:p>
          <a:p>
            <a:r>
              <a:rPr lang="en-US" dirty="0"/>
              <a:t>Includes journal, reflection, notes, homework, objectives, summaries, organizational table of contents, </a:t>
            </a:r>
            <a:r>
              <a:rPr lang="en-US" dirty="0" err="1"/>
              <a:t>foldables</a:t>
            </a:r>
            <a:r>
              <a:rPr lang="en-US" dirty="0"/>
              <a:t>, etc.</a:t>
            </a:r>
          </a:p>
          <a:p>
            <a:endParaRPr lang="en-US" dirty="0"/>
          </a:p>
        </p:txBody>
      </p:sp>
    </p:spTree>
    <p:extLst>
      <p:ext uri="{BB962C8B-B14F-4D97-AF65-F5344CB8AC3E}">
        <p14:creationId xmlns:p14="http://schemas.microsoft.com/office/powerpoint/2010/main" val="3419257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How/Why does it work?</a:t>
            </a:r>
          </a:p>
        </p:txBody>
      </p:sp>
      <p:sp>
        <p:nvSpPr>
          <p:cNvPr id="3" name="Content Placeholder 2"/>
          <p:cNvSpPr>
            <a:spLocks noGrp="1"/>
          </p:cNvSpPr>
          <p:nvPr>
            <p:ph idx="1"/>
          </p:nvPr>
        </p:nvSpPr>
        <p:spPr/>
        <p:txBody>
          <a:bodyPr>
            <a:normAutofit lnSpcReduction="10000"/>
          </a:bodyPr>
          <a:lstStyle/>
          <a:p>
            <a:r>
              <a:rPr lang="en-US" dirty="0"/>
              <a:t>Requires you to use both sides of your brain</a:t>
            </a:r>
          </a:p>
          <a:p>
            <a:pPr lvl="0"/>
            <a:r>
              <a:rPr lang="en-US" dirty="0"/>
              <a:t>Requires you to record and respond to information in a manner that is organized, systematic, personal, and intentional </a:t>
            </a:r>
          </a:p>
          <a:p>
            <a:pPr lvl="0"/>
            <a:r>
              <a:rPr lang="en-US" dirty="0"/>
              <a:t>Enables you to refer to that information more quickly and to apply it more effectively</a:t>
            </a:r>
          </a:p>
          <a:p>
            <a:pPr lvl="0"/>
            <a:r>
              <a:rPr lang="en-US" dirty="0"/>
              <a:t>Provides a structure in which there is room for creative variation and requires thoughtful, self-directed interaction </a:t>
            </a:r>
          </a:p>
          <a:p>
            <a:endParaRPr lang="en-US" dirty="0"/>
          </a:p>
        </p:txBody>
      </p:sp>
    </p:spTree>
    <p:extLst>
      <p:ext uri="{BB962C8B-B14F-4D97-AF65-F5344CB8AC3E}">
        <p14:creationId xmlns:p14="http://schemas.microsoft.com/office/powerpoint/2010/main" val="3832482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4889</TotalTime>
  <Words>868</Words>
  <Application>Microsoft Macintosh PowerPoint</Application>
  <PresentationFormat>On-screen Show (4:3)</PresentationFormat>
  <Paragraphs>104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First Day</vt:lpstr>
      <vt:lpstr>Sit in your COLOR groups</vt:lpstr>
      <vt:lpstr>Interactive Notebooks</vt:lpstr>
      <vt:lpstr>Sit in your Color groups!!! Copy the objective (SWBAT..) onto the top of page 1 of your notebook.  Follow that with the agenda for the day. </vt:lpstr>
      <vt:lpstr>Best thing/Worst thing</vt:lpstr>
      <vt:lpstr>Best/Worst Whole Group</vt:lpstr>
      <vt:lpstr>Interactive Notebooks</vt:lpstr>
      <vt:lpstr>What is an interactive notebook?</vt:lpstr>
      <vt:lpstr>How/Why does it work?</vt:lpstr>
      <vt:lpstr>Front cover of your notebook</vt:lpstr>
      <vt:lpstr>Inside</vt:lpstr>
      <vt:lpstr>Inside front cover</vt:lpstr>
      <vt:lpstr>Table of Contents</vt:lpstr>
      <vt:lpstr>Let’s get using these books</vt:lpstr>
      <vt:lpstr>Summary!</vt:lpstr>
      <vt:lpstr>Day 2:  Sit with your Number Groups!!</vt:lpstr>
      <vt:lpstr>Right side v left side of notebook</vt:lpstr>
      <vt:lpstr>Guidelines for Notebooks</vt:lpstr>
      <vt:lpstr>PowerPoint Presentation</vt:lpstr>
      <vt:lpstr>Journal #1 (Five sentences or more)</vt:lpstr>
      <vt:lpstr>Visual Hope</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Notebooks</dc:title>
  <dc:creator>Christina Luehrs</dc:creator>
  <cp:lastModifiedBy>Baumeister, Christina</cp:lastModifiedBy>
  <cp:revision>33</cp:revision>
  <cp:lastPrinted>2017-08-17T15:54:48Z</cp:lastPrinted>
  <dcterms:created xsi:type="dcterms:W3CDTF">2016-12-18T18:42:11Z</dcterms:created>
  <dcterms:modified xsi:type="dcterms:W3CDTF">2018-08-13T18:41:17Z</dcterms:modified>
</cp:coreProperties>
</file>