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5"/>
  </p:handoutMasterIdLst>
  <p:sldIdLst>
    <p:sldId id="256" r:id="rId2"/>
    <p:sldId id="343" r:id="rId3"/>
    <p:sldId id="344" r:id="rId4"/>
    <p:sldId id="345" r:id="rId5"/>
    <p:sldId id="346" r:id="rId6"/>
    <p:sldId id="347" r:id="rId7"/>
    <p:sldId id="348" r:id="rId8"/>
    <p:sldId id="349" r:id="rId9"/>
    <p:sldId id="350" r:id="rId10"/>
    <p:sldId id="351" r:id="rId11"/>
    <p:sldId id="363" r:id="rId12"/>
    <p:sldId id="356" r:id="rId13"/>
    <p:sldId id="337" r:id="rId14"/>
    <p:sldId id="338" r:id="rId15"/>
    <p:sldId id="339" r:id="rId16"/>
    <p:sldId id="340" r:id="rId17"/>
    <p:sldId id="352" r:id="rId18"/>
    <p:sldId id="341" r:id="rId19"/>
    <p:sldId id="353" r:id="rId20"/>
    <p:sldId id="355" r:id="rId21"/>
    <p:sldId id="354" r:id="rId22"/>
    <p:sldId id="357" r:id="rId23"/>
    <p:sldId id="265" r:id="rId24"/>
    <p:sldId id="358" r:id="rId25"/>
    <p:sldId id="359" r:id="rId26"/>
    <p:sldId id="360" r:id="rId27"/>
    <p:sldId id="323" r:id="rId28"/>
    <p:sldId id="317" r:id="rId29"/>
    <p:sldId id="361" r:id="rId30"/>
    <p:sldId id="362" r:id="rId31"/>
    <p:sldId id="342" r:id="rId32"/>
    <p:sldId id="277" r:id="rId33"/>
    <p:sldId id="318" r:id="rId34"/>
    <p:sldId id="364" r:id="rId35"/>
    <p:sldId id="365" r:id="rId36"/>
    <p:sldId id="367" r:id="rId37"/>
    <p:sldId id="366" r:id="rId38"/>
    <p:sldId id="300" r:id="rId39"/>
    <p:sldId id="368" r:id="rId40"/>
    <p:sldId id="369" r:id="rId41"/>
    <p:sldId id="374" r:id="rId42"/>
    <p:sldId id="375" r:id="rId43"/>
    <p:sldId id="376" r:id="rId44"/>
    <p:sldId id="377" r:id="rId45"/>
    <p:sldId id="370" r:id="rId46"/>
    <p:sldId id="371" r:id="rId47"/>
    <p:sldId id="283" r:id="rId48"/>
    <p:sldId id="372" r:id="rId49"/>
    <p:sldId id="305" r:id="rId50"/>
    <p:sldId id="373" r:id="rId51"/>
    <p:sldId id="380" r:id="rId52"/>
    <p:sldId id="306" r:id="rId53"/>
    <p:sldId id="378" r:id="rId54"/>
    <p:sldId id="379" r:id="rId55"/>
    <p:sldId id="307" r:id="rId56"/>
    <p:sldId id="381" r:id="rId57"/>
    <p:sldId id="382" r:id="rId58"/>
    <p:sldId id="383" r:id="rId59"/>
    <p:sldId id="384" r:id="rId60"/>
    <p:sldId id="385" r:id="rId61"/>
    <p:sldId id="386" r:id="rId62"/>
    <p:sldId id="320" r:id="rId63"/>
    <p:sldId id="387" r:id="rId6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778" autoAdjust="0"/>
    <p:restoredTop sz="94660"/>
  </p:normalViewPr>
  <p:slideViewPr>
    <p:cSldViewPr>
      <p:cViewPr varScale="1">
        <p:scale>
          <a:sx n="70" d="100"/>
          <a:sy n="70" d="100"/>
        </p:scale>
        <p:origin x="96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98670465-4AD6-47B7-8010-F6C14C51C5B0}" type="datetimeFigureOut">
              <a:rPr lang="en-US" smtClean="0"/>
              <a:t>1/18/2017</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3FAD9FB-D600-4CFC-8D3C-A22EF83FE213}" type="slidenum">
              <a:rPr lang="en-US" smtClean="0"/>
              <a:t>‹#›</a:t>
            </a:fld>
            <a:endParaRPr lang="en-US"/>
          </a:p>
        </p:txBody>
      </p:sp>
    </p:spTree>
    <p:extLst>
      <p:ext uri="{BB962C8B-B14F-4D97-AF65-F5344CB8AC3E}">
        <p14:creationId xmlns:p14="http://schemas.microsoft.com/office/powerpoint/2010/main" val="27472648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BB7E0D-03D1-4A8E-9BDE-91386600C5DC}"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B79B9-3B9F-40D5-A544-3E0B49A02A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BB7E0D-03D1-4A8E-9BDE-91386600C5DC}"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B79B9-3B9F-40D5-A544-3E0B49A02A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BB7E0D-03D1-4A8E-9BDE-91386600C5DC}"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B79B9-3B9F-40D5-A544-3E0B49A02A8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1176BA5-8231-4F79-BEF7-6255AC1D8B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BB7E0D-03D1-4A8E-9BDE-91386600C5DC}"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B79B9-3B9F-40D5-A544-3E0B49A02A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BB7E0D-03D1-4A8E-9BDE-91386600C5DC}"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B79B9-3B9F-40D5-A544-3E0B49A02A8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BB7E0D-03D1-4A8E-9BDE-91386600C5DC}"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B79B9-3B9F-40D5-A544-3E0B49A02A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BB7E0D-03D1-4A8E-9BDE-91386600C5DC}" type="datetimeFigureOut">
              <a:rPr lang="en-US" smtClean="0"/>
              <a:pPr/>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AB79B9-3B9F-40D5-A544-3E0B49A02A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BB7E0D-03D1-4A8E-9BDE-91386600C5DC}" type="datetimeFigureOut">
              <a:rPr lang="en-US" smtClean="0"/>
              <a:pPr/>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AB79B9-3B9F-40D5-A544-3E0B49A02A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B7E0D-03D1-4A8E-9BDE-91386600C5DC}" type="datetimeFigureOut">
              <a:rPr lang="en-US" smtClean="0"/>
              <a:pPr/>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AB79B9-3B9F-40D5-A544-3E0B49A02A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BB7E0D-03D1-4A8E-9BDE-91386600C5DC}"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B79B9-3B9F-40D5-A544-3E0B49A02A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BB7E0D-03D1-4A8E-9BDE-91386600C5DC}"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B79B9-3B9F-40D5-A544-3E0B49A02A8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B7E0D-03D1-4A8E-9BDE-91386600C5DC}" type="datetimeFigureOut">
              <a:rPr lang="en-US" smtClean="0"/>
              <a:pPr/>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B79B9-3B9F-40D5-A544-3E0B49A02A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youtu.be/hJ2kKdva71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KR Discussions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a:t>
            </a:r>
            <a:endParaRPr lang="en-US" dirty="0"/>
          </a:p>
        </p:txBody>
      </p:sp>
      <p:sp>
        <p:nvSpPr>
          <p:cNvPr id="3" name="Content Placeholder 2"/>
          <p:cNvSpPr>
            <a:spLocks noGrp="1"/>
          </p:cNvSpPr>
          <p:nvPr>
            <p:ph idx="1"/>
          </p:nvPr>
        </p:nvSpPr>
        <p:spPr/>
        <p:txBody>
          <a:bodyPr/>
          <a:lstStyle/>
          <a:p>
            <a:r>
              <a:rPr lang="en-US" dirty="0" smtClean="0"/>
              <a:t>SWBAT:  strengthen their understanding through expert texts</a:t>
            </a:r>
          </a:p>
          <a:p>
            <a:pPr lvl="1"/>
            <a:endParaRPr lang="en-US" dirty="0" smtClean="0"/>
          </a:p>
          <a:p>
            <a:pPr lvl="1"/>
            <a:r>
              <a:rPr lang="en-US" dirty="0" smtClean="0"/>
              <a:t>Finish provocative text discussion</a:t>
            </a:r>
            <a:endParaRPr lang="en-US" dirty="0"/>
          </a:p>
          <a:p>
            <a:pPr lvl="1"/>
            <a:r>
              <a:rPr lang="en-US" dirty="0" smtClean="0"/>
              <a:t>Expert text analysis jigsaw</a:t>
            </a:r>
          </a:p>
          <a:p>
            <a:pPr lvl="1"/>
            <a:r>
              <a:rPr lang="en-US" dirty="0" smtClean="0"/>
              <a:t>Sharing of new knowledge</a:t>
            </a:r>
          </a:p>
          <a:p>
            <a:pPr lvl="1"/>
            <a:r>
              <a:rPr lang="en-US" dirty="0" smtClean="0"/>
              <a:t>Discussion</a:t>
            </a:r>
            <a:endParaRPr lang="en-US" dirty="0"/>
          </a:p>
        </p:txBody>
      </p:sp>
    </p:spTree>
    <p:extLst>
      <p:ext uri="{BB962C8B-B14F-4D97-AF65-F5344CB8AC3E}">
        <p14:creationId xmlns:p14="http://schemas.microsoft.com/office/powerpoint/2010/main" val="433317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Text Jigsaw</a:t>
            </a:r>
            <a:endParaRPr lang="en-US" dirty="0"/>
          </a:p>
        </p:txBody>
      </p:sp>
      <p:sp>
        <p:nvSpPr>
          <p:cNvPr id="3" name="Content Placeholder 2"/>
          <p:cNvSpPr>
            <a:spLocks noGrp="1"/>
          </p:cNvSpPr>
          <p:nvPr>
            <p:ph idx="1"/>
          </p:nvPr>
        </p:nvSpPr>
        <p:spPr>
          <a:xfrm>
            <a:off x="457200" y="1143000"/>
            <a:ext cx="8229600" cy="5562600"/>
          </a:xfrm>
        </p:spPr>
        <p:txBody>
          <a:bodyPr>
            <a:normAutofit fontScale="92500" lnSpcReduction="10000"/>
          </a:bodyPr>
          <a:lstStyle/>
          <a:p>
            <a:r>
              <a:rPr lang="en-US" dirty="0" smtClean="0"/>
              <a:t>On pods, there are multiple examples of expert texts (informative documents)</a:t>
            </a:r>
          </a:p>
          <a:p>
            <a:r>
              <a:rPr lang="en-US" dirty="0" smtClean="0"/>
              <a:t>Choose a text, read it, annotate, and connect to a picture/provocative/other expert text.  Rinse and repeat.  You should try to read more than three texts.</a:t>
            </a:r>
          </a:p>
          <a:p>
            <a:endParaRPr lang="en-US" dirty="0"/>
          </a:p>
          <a:p>
            <a:r>
              <a:rPr lang="en-US" dirty="0" smtClean="0"/>
              <a:t>What are you learning about Afghanistan???</a:t>
            </a:r>
          </a:p>
          <a:p>
            <a:endParaRPr lang="en-US" dirty="0"/>
          </a:p>
          <a:p>
            <a:r>
              <a:rPr lang="en-US" dirty="0" smtClean="0"/>
              <a:t>This should be a quiet activity—we will regroup and decompress during the last 10 minutes</a:t>
            </a:r>
            <a:endParaRPr lang="en-US" dirty="0"/>
          </a:p>
        </p:txBody>
      </p:sp>
    </p:spTree>
    <p:extLst>
      <p:ext uri="{BB962C8B-B14F-4D97-AF65-F5344CB8AC3E}">
        <p14:creationId xmlns:p14="http://schemas.microsoft.com/office/powerpoint/2010/main" val="3347379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a:t>
            </a:r>
            <a:endParaRPr lang="en-US" dirty="0"/>
          </a:p>
        </p:txBody>
      </p:sp>
      <p:sp>
        <p:nvSpPr>
          <p:cNvPr id="3" name="Content Placeholder 2"/>
          <p:cNvSpPr>
            <a:spLocks noGrp="1"/>
          </p:cNvSpPr>
          <p:nvPr>
            <p:ph idx="1"/>
          </p:nvPr>
        </p:nvSpPr>
        <p:spPr/>
        <p:txBody>
          <a:bodyPr/>
          <a:lstStyle/>
          <a:p>
            <a:r>
              <a:rPr lang="en-US" dirty="0" smtClean="0"/>
              <a:t>SWBAT:  understand the basic principles of Islam</a:t>
            </a:r>
          </a:p>
          <a:p>
            <a:endParaRPr lang="en-US" dirty="0"/>
          </a:p>
          <a:p>
            <a:pPr lvl="1"/>
            <a:r>
              <a:rPr lang="en-US" dirty="0" smtClean="0"/>
              <a:t>Video/Notes</a:t>
            </a:r>
          </a:p>
          <a:p>
            <a:pPr lvl="1"/>
            <a:r>
              <a:rPr lang="en-US" dirty="0">
                <a:hlinkClick r:id="rId2"/>
              </a:rPr>
              <a:t>https://</a:t>
            </a:r>
            <a:r>
              <a:rPr lang="en-US" dirty="0" smtClean="0">
                <a:hlinkClick r:id="rId2"/>
              </a:rPr>
              <a:t>youtu.be/hJ2kKdva71M</a:t>
            </a:r>
            <a:endParaRPr lang="en-US" dirty="0" smtClean="0"/>
          </a:p>
          <a:p>
            <a:pPr lvl="1"/>
            <a:endParaRPr lang="en-US" dirty="0" smtClean="0"/>
          </a:p>
          <a:p>
            <a:pPr lvl="1"/>
            <a:r>
              <a:rPr lang="en-US" dirty="0" smtClean="0"/>
              <a:t>How did the video fit into what we learned through our text analysis activities???</a:t>
            </a:r>
            <a:endParaRPr lang="en-US" dirty="0"/>
          </a:p>
        </p:txBody>
      </p:sp>
    </p:spTree>
    <p:extLst>
      <p:ext uri="{BB962C8B-B14F-4D97-AF65-F5344CB8AC3E}">
        <p14:creationId xmlns:p14="http://schemas.microsoft.com/office/powerpoint/2010/main" val="1584299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Quick Facts about Afghanistan</a:t>
            </a:r>
          </a:p>
        </p:txBody>
      </p:sp>
      <p:sp>
        <p:nvSpPr>
          <p:cNvPr id="11267" name="Rectangle 3"/>
          <p:cNvSpPr>
            <a:spLocks noGrp="1" noChangeArrowheads="1"/>
          </p:cNvSpPr>
          <p:nvPr>
            <p:ph type="body" idx="1"/>
          </p:nvPr>
        </p:nvSpPr>
        <p:spPr>
          <a:xfrm>
            <a:off x="457200" y="1981200"/>
            <a:ext cx="8229600" cy="4495800"/>
          </a:xfrm>
        </p:spPr>
        <p:txBody>
          <a:bodyPr/>
          <a:lstStyle/>
          <a:p>
            <a:r>
              <a:rPr lang="en-US" altLang="en-US"/>
              <a:t>A land-locked country just a bit smaller than Texas</a:t>
            </a:r>
          </a:p>
          <a:p>
            <a:r>
              <a:rPr lang="en-US" altLang="en-US"/>
              <a:t>A lot of the terrain is rugged mountains</a:t>
            </a:r>
          </a:p>
          <a:p>
            <a:r>
              <a:rPr lang="en-US" altLang="en-US"/>
              <a:t>The winters are cold and the summers are hot (90 degrees in summer and 40 degrees in winter)</a:t>
            </a:r>
          </a:p>
          <a:p>
            <a:r>
              <a:rPr lang="en-US" altLang="en-US"/>
              <a:t>Life expectancy is low (43 years) relative to US (78 years)</a:t>
            </a:r>
          </a:p>
        </p:txBody>
      </p:sp>
    </p:spTree>
    <p:extLst>
      <p:ext uri="{BB962C8B-B14F-4D97-AF65-F5344CB8AC3E}">
        <p14:creationId xmlns:p14="http://schemas.microsoft.com/office/powerpoint/2010/main" val="323777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457200"/>
            <a:ext cx="8229600" cy="5410200"/>
          </a:xfrm>
        </p:spPr>
        <p:txBody>
          <a:bodyPr/>
          <a:lstStyle/>
          <a:p>
            <a:pPr>
              <a:lnSpc>
                <a:spcPct val="90000"/>
              </a:lnSpc>
            </a:pPr>
            <a:r>
              <a:rPr lang="en-US" altLang="en-US"/>
              <a:t>Islam is the predominant religion with about 80% of people being Sunni Muslims and about 19% Shi’a Muslims</a:t>
            </a:r>
          </a:p>
          <a:p>
            <a:pPr>
              <a:lnSpc>
                <a:spcPct val="90000"/>
              </a:lnSpc>
            </a:pPr>
            <a:r>
              <a:rPr lang="en-US" altLang="en-US"/>
              <a:t>The official languages are Dari and Pashto</a:t>
            </a:r>
          </a:p>
          <a:p>
            <a:pPr>
              <a:lnSpc>
                <a:spcPct val="90000"/>
              </a:lnSpc>
            </a:pPr>
            <a:r>
              <a:rPr lang="en-US" altLang="en-US"/>
              <a:t>The literacy rate, meaning those over the age of 15 being able to read and write, is 51% male and 21% female; the US literacy rate is 97% for both males and females</a:t>
            </a:r>
          </a:p>
          <a:p>
            <a:pPr>
              <a:lnSpc>
                <a:spcPct val="90000"/>
              </a:lnSpc>
            </a:pPr>
            <a:r>
              <a:rPr lang="en-US" altLang="en-US"/>
              <a:t>The form of government is Islamic Republic</a:t>
            </a:r>
          </a:p>
        </p:txBody>
      </p:sp>
    </p:spTree>
    <p:extLst>
      <p:ext uri="{BB962C8B-B14F-4D97-AF65-F5344CB8AC3E}">
        <p14:creationId xmlns:p14="http://schemas.microsoft.com/office/powerpoint/2010/main" val="1606718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609600"/>
            <a:ext cx="8229600" cy="5257800"/>
          </a:xfrm>
        </p:spPr>
        <p:txBody>
          <a:bodyPr/>
          <a:lstStyle/>
          <a:p>
            <a:r>
              <a:rPr lang="en-US" altLang="en-US"/>
              <a:t>In the 1990s after the Soviet withdrawal, the Taliban assumed control and introduced strict adherence to Islamic law</a:t>
            </a:r>
          </a:p>
          <a:p>
            <a:r>
              <a:rPr lang="en-US" altLang="en-US"/>
              <a:t>Between 1992 and 2001, Afghanistan became the site for the worst battles, ethnic genocide, pillage, famine, and misery since Genghis Khan had swept through the region centuries earlier.</a:t>
            </a:r>
          </a:p>
          <a:p>
            <a:r>
              <a:rPr lang="en-US" altLang="en-US"/>
              <a:t>Al Qaeda, led by Osama bin Laden, has also built training camps in Afghanistan</a:t>
            </a:r>
          </a:p>
        </p:txBody>
      </p:sp>
    </p:spTree>
    <p:extLst>
      <p:ext uri="{BB962C8B-B14F-4D97-AF65-F5344CB8AC3E}">
        <p14:creationId xmlns:p14="http://schemas.microsoft.com/office/powerpoint/2010/main" val="3860096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533400"/>
            <a:ext cx="8229600" cy="5334000"/>
          </a:xfrm>
        </p:spPr>
        <p:txBody>
          <a:bodyPr/>
          <a:lstStyle/>
          <a:p>
            <a:r>
              <a:rPr lang="en-US" altLang="en-US" dirty="0"/>
              <a:t>Following 9/11/2001, and a US led coalition military campaign, the Taliban lost control of Afghanistan</a:t>
            </a:r>
          </a:p>
          <a:p>
            <a:r>
              <a:rPr lang="en-US" altLang="en-US" dirty="0"/>
              <a:t>Afghan government faces many tough obstacles including corruption of state officials, drug trade, inability to understand the culture and customs of Afghanistan and the support for the Taliban resistance across the </a:t>
            </a:r>
            <a:r>
              <a:rPr lang="en-US" altLang="en-US" dirty="0" smtClean="0"/>
              <a:t>border </a:t>
            </a:r>
            <a:r>
              <a:rPr lang="en-US" altLang="en-US" dirty="0"/>
              <a:t>in Pakistan</a:t>
            </a:r>
          </a:p>
        </p:txBody>
      </p:sp>
    </p:spTree>
    <p:extLst>
      <p:ext uri="{BB962C8B-B14F-4D97-AF65-F5344CB8AC3E}">
        <p14:creationId xmlns:p14="http://schemas.microsoft.com/office/powerpoint/2010/main" val="2745957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6</a:t>
            </a:r>
            <a:endParaRPr lang="en-US" dirty="0"/>
          </a:p>
        </p:txBody>
      </p:sp>
      <p:sp>
        <p:nvSpPr>
          <p:cNvPr id="3" name="Content Placeholder 2"/>
          <p:cNvSpPr>
            <a:spLocks noGrp="1"/>
          </p:cNvSpPr>
          <p:nvPr>
            <p:ph idx="1"/>
          </p:nvPr>
        </p:nvSpPr>
        <p:spPr/>
        <p:txBody>
          <a:bodyPr/>
          <a:lstStyle/>
          <a:p>
            <a:r>
              <a:rPr lang="en-US" dirty="0" smtClean="0"/>
              <a:t>SWBAT:  continue their understandings of the background of TKR.</a:t>
            </a:r>
          </a:p>
          <a:p>
            <a:endParaRPr lang="en-US" dirty="0"/>
          </a:p>
          <a:p>
            <a:r>
              <a:rPr lang="en-US" dirty="0" smtClean="0"/>
              <a:t>Vocab</a:t>
            </a:r>
          </a:p>
          <a:p>
            <a:r>
              <a:rPr lang="en-US" dirty="0" err="1" smtClean="0"/>
              <a:t>AoW</a:t>
            </a:r>
            <a:r>
              <a:rPr lang="en-US" dirty="0" smtClean="0"/>
              <a:t>:  Due next class</a:t>
            </a:r>
            <a:endParaRPr lang="en-US" dirty="0"/>
          </a:p>
        </p:txBody>
      </p:sp>
    </p:spTree>
    <p:extLst>
      <p:ext uri="{BB962C8B-B14F-4D97-AF65-F5344CB8AC3E}">
        <p14:creationId xmlns:p14="http://schemas.microsoft.com/office/powerpoint/2010/main" val="2491553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636587"/>
          </a:xfrm>
        </p:spPr>
        <p:txBody>
          <a:bodyPr>
            <a:normAutofit fontScale="90000"/>
          </a:bodyPr>
          <a:lstStyle/>
          <a:p>
            <a:r>
              <a:rPr lang="en-US" altLang="en-US" sz="3800"/>
              <a:t>List 1</a:t>
            </a:r>
          </a:p>
        </p:txBody>
      </p:sp>
      <p:sp>
        <p:nvSpPr>
          <p:cNvPr id="14339" name="Rectangle 3"/>
          <p:cNvSpPr>
            <a:spLocks noGrp="1" noChangeArrowheads="1"/>
          </p:cNvSpPr>
          <p:nvPr>
            <p:ph type="body" idx="1"/>
          </p:nvPr>
        </p:nvSpPr>
        <p:spPr>
          <a:xfrm>
            <a:off x="457200" y="914400"/>
            <a:ext cx="8229600" cy="5216525"/>
          </a:xfrm>
        </p:spPr>
        <p:txBody>
          <a:bodyPr>
            <a:normAutofit lnSpcReduction="10000"/>
          </a:bodyPr>
          <a:lstStyle/>
          <a:p>
            <a:pPr marL="571500" indent="-571500">
              <a:lnSpc>
                <a:spcPct val="90000"/>
              </a:lnSpc>
              <a:buFont typeface="Wingdings" panose="05000000000000000000" pitchFamily="2" charset="2"/>
              <a:buAutoNum type="arabicPeriod"/>
            </a:pPr>
            <a:r>
              <a:rPr lang="en-US" altLang="en-US"/>
              <a:t>Affluent</a:t>
            </a:r>
          </a:p>
          <a:p>
            <a:pPr marL="571500" indent="-571500">
              <a:lnSpc>
                <a:spcPct val="90000"/>
              </a:lnSpc>
              <a:buFont typeface="Wingdings" panose="05000000000000000000" pitchFamily="2" charset="2"/>
              <a:buAutoNum type="arabicPeriod"/>
            </a:pPr>
            <a:r>
              <a:rPr lang="en-US" altLang="en-US"/>
              <a:t>Congenital</a:t>
            </a:r>
          </a:p>
          <a:p>
            <a:pPr marL="571500" indent="-571500">
              <a:lnSpc>
                <a:spcPct val="90000"/>
              </a:lnSpc>
              <a:buFont typeface="Wingdings" panose="05000000000000000000" pitchFamily="2" charset="2"/>
              <a:buAutoNum type="arabicPeriod"/>
            </a:pPr>
            <a:r>
              <a:rPr lang="en-US" altLang="en-US"/>
              <a:t>Intricacies</a:t>
            </a:r>
          </a:p>
          <a:p>
            <a:pPr marL="571500" indent="-571500">
              <a:lnSpc>
                <a:spcPct val="90000"/>
              </a:lnSpc>
              <a:buFont typeface="Wingdings" panose="05000000000000000000" pitchFamily="2" charset="2"/>
              <a:buAutoNum type="arabicPeriod"/>
            </a:pPr>
            <a:r>
              <a:rPr lang="en-US" altLang="en-US"/>
              <a:t>Melee</a:t>
            </a:r>
          </a:p>
          <a:p>
            <a:pPr marL="571500" indent="-571500">
              <a:lnSpc>
                <a:spcPct val="90000"/>
              </a:lnSpc>
              <a:buFont typeface="Wingdings" panose="05000000000000000000" pitchFamily="2" charset="2"/>
              <a:buAutoNum type="arabicPeriod"/>
            </a:pPr>
            <a:r>
              <a:rPr lang="en-US" altLang="en-US"/>
              <a:t>Obstinacy</a:t>
            </a:r>
          </a:p>
          <a:p>
            <a:pPr marL="571500" indent="-571500">
              <a:lnSpc>
                <a:spcPct val="90000"/>
              </a:lnSpc>
              <a:buFont typeface="Wingdings" panose="05000000000000000000" pitchFamily="2" charset="2"/>
              <a:buAutoNum type="arabicPeriod"/>
            </a:pPr>
            <a:r>
              <a:rPr lang="en-US" altLang="en-US"/>
              <a:t>Trepidation</a:t>
            </a:r>
          </a:p>
          <a:p>
            <a:pPr marL="571500" indent="-571500">
              <a:lnSpc>
                <a:spcPct val="90000"/>
              </a:lnSpc>
              <a:buFont typeface="Wingdings" panose="05000000000000000000" pitchFamily="2" charset="2"/>
              <a:buAutoNum type="arabicPeriod"/>
            </a:pPr>
            <a:r>
              <a:rPr lang="en-US" altLang="en-US"/>
              <a:t>Lorries</a:t>
            </a:r>
          </a:p>
          <a:p>
            <a:pPr marL="571500" indent="-571500">
              <a:lnSpc>
                <a:spcPct val="90000"/>
              </a:lnSpc>
              <a:buFont typeface="Wingdings" panose="05000000000000000000" pitchFamily="2" charset="2"/>
              <a:buAutoNum type="arabicPeriod"/>
            </a:pPr>
            <a:r>
              <a:rPr lang="en-US" altLang="en-US"/>
              <a:t>Squabbling</a:t>
            </a:r>
          </a:p>
          <a:p>
            <a:pPr marL="571500" indent="-571500">
              <a:lnSpc>
                <a:spcPct val="90000"/>
              </a:lnSpc>
              <a:buFont typeface="Wingdings" panose="05000000000000000000" pitchFamily="2" charset="2"/>
              <a:buAutoNum type="arabicPeriod"/>
            </a:pPr>
            <a:r>
              <a:rPr lang="en-US" altLang="en-US"/>
              <a:t>Gnarled</a:t>
            </a:r>
          </a:p>
          <a:p>
            <a:pPr marL="571500" indent="-571500">
              <a:lnSpc>
                <a:spcPct val="90000"/>
              </a:lnSpc>
              <a:buFont typeface="Wingdings" panose="05000000000000000000" pitchFamily="2" charset="2"/>
              <a:buAutoNum type="arabicPeriod"/>
            </a:pPr>
            <a:r>
              <a:rPr lang="en-US" altLang="en-US"/>
              <a:t>Demise</a:t>
            </a:r>
          </a:p>
        </p:txBody>
      </p:sp>
    </p:spTree>
    <p:extLst>
      <p:ext uri="{BB962C8B-B14F-4D97-AF65-F5344CB8AC3E}">
        <p14:creationId xmlns:p14="http://schemas.microsoft.com/office/powerpoint/2010/main" val="3373592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7 </a:t>
            </a:r>
            <a:endParaRPr lang="en-US" dirty="0"/>
          </a:p>
        </p:txBody>
      </p:sp>
      <p:sp>
        <p:nvSpPr>
          <p:cNvPr id="3" name="Content Placeholder 2"/>
          <p:cNvSpPr>
            <a:spLocks noGrp="1"/>
          </p:cNvSpPr>
          <p:nvPr>
            <p:ph idx="1"/>
          </p:nvPr>
        </p:nvSpPr>
        <p:spPr/>
        <p:txBody>
          <a:bodyPr/>
          <a:lstStyle/>
          <a:p>
            <a:r>
              <a:rPr lang="en-US" dirty="0" smtClean="0"/>
              <a:t>SWBAT:  understand the significance of the Taliban’s influence on the Afghan people.</a:t>
            </a:r>
          </a:p>
          <a:p>
            <a:endParaRPr lang="en-US" dirty="0"/>
          </a:p>
          <a:p>
            <a:r>
              <a:rPr lang="en-US" dirty="0" err="1" smtClean="0"/>
              <a:t>AoW</a:t>
            </a:r>
            <a:r>
              <a:rPr lang="en-US" dirty="0" smtClean="0"/>
              <a:t> discussion</a:t>
            </a:r>
          </a:p>
          <a:p>
            <a:r>
              <a:rPr lang="en-US" dirty="0" smtClean="0"/>
              <a:t>Check out KR </a:t>
            </a:r>
          </a:p>
          <a:p>
            <a:r>
              <a:rPr lang="en-US" dirty="0" smtClean="0"/>
              <a:t>SSR </a:t>
            </a:r>
            <a:r>
              <a:rPr lang="en-US" dirty="0" err="1" smtClean="0"/>
              <a:t>Ch</a:t>
            </a:r>
            <a:r>
              <a:rPr lang="en-US" dirty="0" smtClean="0"/>
              <a:t> 1-3</a:t>
            </a:r>
            <a:endParaRPr lang="en-US" dirty="0"/>
          </a:p>
        </p:txBody>
      </p:sp>
    </p:spTree>
    <p:extLst>
      <p:ext uri="{BB962C8B-B14F-4D97-AF65-F5344CB8AC3E}">
        <p14:creationId xmlns:p14="http://schemas.microsoft.com/office/powerpoint/2010/main" val="2028408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a:t>
            </a:r>
            <a:endParaRPr lang="en-US" dirty="0"/>
          </a:p>
        </p:txBody>
      </p:sp>
      <p:sp>
        <p:nvSpPr>
          <p:cNvPr id="3" name="Content Placeholder 2"/>
          <p:cNvSpPr>
            <a:spLocks noGrp="1"/>
          </p:cNvSpPr>
          <p:nvPr>
            <p:ph idx="1"/>
          </p:nvPr>
        </p:nvSpPr>
        <p:spPr/>
        <p:txBody>
          <a:bodyPr/>
          <a:lstStyle/>
          <a:p>
            <a:r>
              <a:rPr lang="en-US" dirty="0" smtClean="0"/>
              <a:t>SWBAT: Create a visual representation of a group of basic principles that they believe humans should live by.</a:t>
            </a:r>
          </a:p>
          <a:p>
            <a:endParaRPr lang="en-US" dirty="0"/>
          </a:p>
          <a:p>
            <a:r>
              <a:rPr lang="en-US" dirty="0" smtClean="0"/>
              <a:t>List</a:t>
            </a:r>
          </a:p>
          <a:p>
            <a:r>
              <a:rPr lang="en-US" dirty="0" smtClean="0"/>
              <a:t>Poster</a:t>
            </a:r>
          </a:p>
          <a:p>
            <a:r>
              <a:rPr lang="en-US" dirty="0" smtClean="0"/>
              <a:t>Presentation </a:t>
            </a:r>
            <a:endParaRPr lang="en-US" dirty="0"/>
          </a:p>
        </p:txBody>
      </p:sp>
    </p:spTree>
    <p:extLst>
      <p:ext uri="{BB962C8B-B14F-4D97-AF65-F5344CB8AC3E}">
        <p14:creationId xmlns:p14="http://schemas.microsoft.com/office/powerpoint/2010/main" val="8156128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Topics for Notes</a:t>
            </a:r>
            <a:endParaRPr lang="en-US" dirty="0"/>
          </a:p>
        </p:txBody>
      </p:sp>
      <p:sp>
        <p:nvSpPr>
          <p:cNvPr id="3" name="Content Placeholder 2"/>
          <p:cNvSpPr>
            <a:spLocks noGrp="1"/>
          </p:cNvSpPr>
          <p:nvPr>
            <p:ph idx="1"/>
          </p:nvPr>
        </p:nvSpPr>
        <p:spPr>
          <a:xfrm>
            <a:off x="457200" y="838200"/>
            <a:ext cx="8229600" cy="6019800"/>
          </a:xfrm>
        </p:spPr>
        <p:txBody>
          <a:bodyPr>
            <a:normAutofit fontScale="85000" lnSpcReduction="20000"/>
          </a:bodyPr>
          <a:lstStyle/>
          <a:p>
            <a:r>
              <a:rPr lang="en-US" dirty="0" err="1" smtClean="0"/>
              <a:t>Ch</a:t>
            </a:r>
            <a:r>
              <a:rPr lang="en-US" dirty="0" smtClean="0"/>
              <a:t> 1</a:t>
            </a:r>
          </a:p>
          <a:p>
            <a:pPr lvl="1"/>
            <a:r>
              <a:rPr lang="en-US" dirty="0" smtClean="0"/>
              <a:t>Foreshadowing (4 items)</a:t>
            </a:r>
          </a:p>
          <a:p>
            <a:r>
              <a:rPr lang="en-US" dirty="0" err="1" smtClean="0"/>
              <a:t>Ch</a:t>
            </a:r>
            <a:r>
              <a:rPr lang="en-US" dirty="0" smtClean="0"/>
              <a:t> 2</a:t>
            </a:r>
          </a:p>
          <a:p>
            <a:pPr lvl="1"/>
            <a:r>
              <a:rPr lang="en-US" dirty="0" smtClean="0"/>
              <a:t>Hassan’s attributes</a:t>
            </a:r>
          </a:p>
          <a:p>
            <a:pPr lvl="1"/>
            <a:r>
              <a:rPr lang="en-US" dirty="0" smtClean="0"/>
              <a:t>Baba’s priorities</a:t>
            </a:r>
          </a:p>
          <a:p>
            <a:pPr lvl="1"/>
            <a:r>
              <a:rPr lang="en-US" dirty="0" smtClean="0"/>
              <a:t>Similarities between Amir and Hassan</a:t>
            </a:r>
          </a:p>
          <a:p>
            <a:pPr lvl="1"/>
            <a:r>
              <a:rPr lang="en-US" dirty="0" smtClean="0"/>
              <a:t>Discrimination</a:t>
            </a:r>
          </a:p>
          <a:p>
            <a:pPr lvl="1"/>
            <a:r>
              <a:rPr lang="en-US" dirty="0" smtClean="0"/>
              <a:t>Religion</a:t>
            </a:r>
          </a:p>
          <a:p>
            <a:pPr lvl="1"/>
            <a:r>
              <a:rPr lang="en-US" dirty="0" smtClean="0"/>
              <a:t>Brotherhood</a:t>
            </a:r>
          </a:p>
          <a:p>
            <a:r>
              <a:rPr lang="en-US" dirty="0" err="1" smtClean="0"/>
              <a:t>Ch</a:t>
            </a:r>
            <a:r>
              <a:rPr lang="en-US" dirty="0" smtClean="0"/>
              <a:t> 3</a:t>
            </a:r>
          </a:p>
          <a:p>
            <a:pPr lvl="1"/>
            <a:r>
              <a:rPr lang="en-US" dirty="0" smtClean="0"/>
              <a:t>Baba’s legacy</a:t>
            </a:r>
          </a:p>
          <a:p>
            <a:pPr lvl="1"/>
            <a:r>
              <a:rPr lang="en-US" dirty="0" smtClean="0"/>
              <a:t>Amir’s jealousy</a:t>
            </a:r>
          </a:p>
          <a:p>
            <a:pPr lvl="1"/>
            <a:r>
              <a:rPr lang="en-US" dirty="0" smtClean="0"/>
              <a:t>Teaching v. learning</a:t>
            </a:r>
          </a:p>
          <a:p>
            <a:pPr lvl="1"/>
            <a:r>
              <a:rPr lang="en-US" dirty="0" smtClean="0"/>
              <a:t>Only sin and explanation</a:t>
            </a:r>
          </a:p>
          <a:p>
            <a:pPr lvl="1"/>
            <a:r>
              <a:rPr lang="en-US" dirty="0" smtClean="0"/>
              <a:t>Baba’s disconnect with Amir</a:t>
            </a:r>
          </a:p>
          <a:p>
            <a:pPr lvl="1"/>
            <a:endParaRPr lang="en-US" dirty="0"/>
          </a:p>
        </p:txBody>
      </p:sp>
    </p:spTree>
    <p:extLst>
      <p:ext uri="{BB962C8B-B14F-4D97-AF65-F5344CB8AC3E}">
        <p14:creationId xmlns:p14="http://schemas.microsoft.com/office/powerpoint/2010/main" val="1703423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8</a:t>
            </a:r>
            <a:endParaRPr lang="en-US" dirty="0"/>
          </a:p>
        </p:txBody>
      </p:sp>
      <p:sp>
        <p:nvSpPr>
          <p:cNvPr id="3" name="Content Placeholder 2"/>
          <p:cNvSpPr>
            <a:spLocks noGrp="1"/>
          </p:cNvSpPr>
          <p:nvPr>
            <p:ph idx="1"/>
          </p:nvPr>
        </p:nvSpPr>
        <p:spPr/>
        <p:txBody>
          <a:bodyPr/>
          <a:lstStyle/>
          <a:p>
            <a:r>
              <a:rPr lang="en-US" dirty="0" smtClean="0"/>
              <a:t>SWBAT:  understand the impact that disconnect can have on a relationship</a:t>
            </a:r>
          </a:p>
          <a:p>
            <a:endParaRPr lang="en-US" dirty="0"/>
          </a:p>
          <a:p>
            <a:pPr lvl="1"/>
            <a:r>
              <a:rPr lang="en-US" dirty="0" smtClean="0"/>
              <a:t>Journal</a:t>
            </a:r>
          </a:p>
          <a:p>
            <a:pPr lvl="1"/>
            <a:r>
              <a:rPr lang="en-US" dirty="0" smtClean="0"/>
              <a:t>Discussion</a:t>
            </a:r>
          </a:p>
          <a:p>
            <a:pPr lvl="1"/>
            <a:r>
              <a:rPr lang="en-US" dirty="0" smtClean="0"/>
              <a:t>Notes for next class</a:t>
            </a:r>
            <a:endParaRPr lang="en-US" dirty="0"/>
          </a:p>
        </p:txBody>
      </p:sp>
    </p:spTree>
    <p:extLst>
      <p:ext uri="{BB962C8B-B14F-4D97-AF65-F5344CB8AC3E}">
        <p14:creationId xmlns:p14="http://schemas.microsoft.com/office/powerpoint/2010/main" val="705944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#1</a:t>
            </a:r>
            <a:endParaRPr lang="en-US" dirty="0"/>
          </a:p>
        </p:txBody>
      </p:sp>
      <p:sp>
        <p:nvSpPr>
          <p:cNvPr id="3" name="Content Placeholder 2"/>
          <p:cNvSpPr>
            <a:spLocks noGrp="1"/>
          </p:cNvSpPr>
          <p:nvPr>
            <p:ph idx="1"/>
          </p:nvPr>
        </p:nvSpPr>
        <p:spPr/>
        <p:txBody>
          <a:bodyPr/>
          <a:lstStyle/>
          <a:p>
            <a:r>
              <a:rPr lang="en-US" dirty="0" smtClean="0"/>
              <a:t>Describe a time when you felt inadequate.  Did you communicate your feelings to the person(s) that made you feel that way or did you keep your feelings to yourself?  What happens to a person who feels that they are never good enough?</a:t>
            </a:r>
            <a:endParaRPr lang="en-US" dirty="0"/>
          </a:p>
        </p:txBody>
      </p:sp>
    </p:spTree>
    <p:extLst>
      <p:ext uri="{BB962C8B-B14F-4D97-AF65-F5344CB8AC3E}">
        <p14:creationId xmlns:p14="http://schemas.microsoft.com/office/powerpoint/2010/main" val="3409041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smtClean="0"/>
              <a:t>Discussion	</a:t>
            </a:r>
          </a:p>
        </p:txBody>
      </p:sp>
      <p:sp>
        <p:nvSpPr>
          <p:cNvPr id="3075" name="Rectangle 3"/>
          <p:cNvSpPr>
            <a:spLocks noGrp="1" noChangeArrowheads="1"/>
          </p:cNvSpPr>
          <p:nvPr>
            <p:ph type="body" idx="1"/>
          </p:nvPr>
        </p:nvSpPr>
        <p:spPr>
          <a:xfrm>
            <a:off x="457200" y="1828800"/>
            <a:ext cx="8229600" cy="4800600"/>
          </a:xfrm>
        </p:spPr>
        <p:txBody>
          <a:bodyPr/>
          <a:lstStyle/>
          <a:p>
            <a:pPr>
              <a:buFont typeface="Wingdings" pitchFamily="2" charset="2"/>
              <a:buNone/>
            </a:pPr>
            <a:r>
              <a:rPr lang="en-US" smtClean="0"/>
              <a:t>What happens to a man who is unwilling or unable or refuses to follow his own moral code?</a:t>
            </a:r>
          </a:p>
          <a:p>
            <a:pPr>
              <a:buFont typeface="Wingdings" pitchFamily="2" charset="2"/>
              <a:buNone/>
            </a:pPr>
            <a:endParaRPr lang="en-US" smtClean="0"/>
          </a:p>
          <a:p>
            <a:pPr>
              <a:buFont typeface="Wingdings" pitchFamily="2" charset="2"/>
              <a:buNone/>
            </a:pPr>
            <a:r>
              <a:rPr lang="en-US" smtClean="0"/>
              <a:t>--pg 17 “There is only one sin, only one.  And that is theft.  Every other sin is a variation of theft.”</a:t>
            </a:r>
          </a:p>
          <a:p>
            <a:pPr>
              <a:buFont typeface="Wingdings" pitchFamily="2" charset="2"/>
              <a:buNone/>
            </a:pPr>
            <a:r>
              <a:rPr lang="en-US" smtClean="0"/>
              <a:t>		--How did your ideas coincide with Baba’s views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anim calcmode="lin" valueType="num">
                                      <p:cBhvr additive="base">
                                        <p:cTn id="11"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Relationships</a:t>
            </a:r>
            <a:endParaRPr lang="en-US" dirty="0"/>
          </a:p>
        </p:txBody>
      </p:sp>
      <p:sp>
        <p:nvSpPr>
          <p:cNvPr id="3" name="Content Placeholder 2"/>
          <p:cNvSpPr>
            <a:spLocks noGrp="1"/>
          </p:cNvSpPr>
          <p:nvPr>
            <p:ph idx="1"/>
          </p:nvPr>
        </p:nvSpPr>
        <p:spPr/>
        <p:txBody>
          <a:bodyPr/>
          <a:lstStyle/>
          <a:p>
            <a:r>
              <a:rPr lang="en-US" dirty="0" smtClean="0"/>
              <a:t>Amir v Baba</a:t>
            </a:r>
          </a:p>
          <a:p>
            <a:r>
              <a:rPr lang="en-US" dirty="0" smtClean="0"/>
              <a:t>Amir v Hassan</a:t>
            </a:r>
            <a:endParaRPr lang="en-US" dirty="0"/>
          </a:p>
        </p:txBody>
      </p:sp>
    </p:spTree>
    <p:extLst>
      <p:ext uri="{BB962C8B-B14F-4D97-AF65-F5344CB8AC3E}">
        <p14:creationId xmlns:p14="http://schemas.microsoft.com/office/powerpoint/2010/main" val="1821383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for Notes </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Ch</a:t>
            </a:r>
            <a:r>
              <a:rPr lang="en-US" dirty="0" smtClean="0"/>
              <a:t> 4</a:t>
            </a:r>
          </a:p>
          <a:p>
            <a:pPr lvl="1"/>
            <a:r>
              <a:rPr lang="en-US" dirty="0" smtClean="0"/>
              <a:t>Religion</a:t>
            </a:r>
          </a:p>
          <a:p>
            <a:pPr lvl="1"/>
            <a:r>
              <a:rPr lang="en-US" dirty="0" smtClean="0"/>
              <a:t>Amir and Hassan---Ali and Baba</a:t>
            </a:r>
          </a:p>
          <a:p>
            <a:pPr lvl="1"/>
            <a:r>
              <a:rPr lang="en-US" dirty="0" smtClean="0"/>
              <a:t>Amir’s lack of self worth</a:t>
            </a:r>
          </a:p>
          <a:p>
            <a:pPr lvl="1"/>
            <a:r>
              <a:rPr lang="en-US" dirty="0" smtClean="0"/>
              <a:t>Education v. intelligence</a:t>
            </a:r>
          </a:p>
          <a:p>
            <a:r>
              <a:rPr lang="en-US" dirty="0" err="1" smtClean="0"/>
              <a:t>Ch</a:t>
            </a:r>
            <a:r>
              <a:rPr lang="en-US" dirty="0" smtClean="0"/>
              <a:t> 5</a:t>
            </a:r>
          </a:p>
          <a:p>
            <a:pPr lvl="1"/>
            <a:r>
              <a:rPr lang="en-US" dirty="0" smtClean="0"/>
              <a:t>Violence</a:t>
            </a:r>
          </a:p>
          <a:p>
            <a:pPr lvl="1"/>
            <a:r>
              <a:rPr lang="en-US" dirty="0" err="1" smtClean="0"/>
              <a:t>Assef</a:t>
            </a:r>
            <a:r>
              <a:rPr lang="en-US" dirty="0" smtClean="0"/>
              <a:t> </a:t>
            </a:r>
          </a:p>
          <a:p>
            <a:pPr lvl="1"/>
            <a:r>
              <a:rPr lang="en-US" dirty="0" smtClean="0"/>
              <a:t>Hassan’s bravery</a:t>
            </a:r>
          </a:p>
          <a:p>
            <a:pPr lvl="1"/>
            <a:r>
              <a:rPr lang="en-US" dirty="0" smtClean="0"/>
              <a:t>Foreshadowing</a:t>
            </a:r>
            <a:endParaRPr lang="en-US" dirty="0"/>
          </a:p>
        </p:txBody>
      </p:sp>
    </p:spTree>
    <p:extLst>
      <p:ext uri="{BB962C8B-B14F-4D97-AF65-F5344CB8AC3E}">
        <p14:creationId xmlns:p14="http://schemas.microsoft.com/office/powerpoint/2010/main" val="1100187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9</a:t>
            </a:r>
            <a:endParaRPr lang="en-US" dirty="0"/>
          </a:p>
        </p:txBody>
      </p:sp>
      <p:sp>
        <p:nvSpPr>
          <p:cNvPr id="3" name="Content Placeholder 2"/>
          <p:cNvSpPr>
            <a:spLocks noGrp="1"/>
          </p:cNvSpPr>
          <p:nvPr>
            <p:ph idx="1"/>
          </p:nvPr>
        </p:nvSpPr>
        <p:spPr/>
        <p:txBody>
          <a:bodyPr/>
          <a:lstStyle/>
          <a:p>
            <a:r>
              <a:rPr lang="en-US" dirty="0" smtClean="0"/>
              <a:t>SWBAT: Discuss the negative impacts that bullying can have on a child.</a:t>
            </a:r>
          </a:p>
          <a:p>
            <a:pPr lvl="1"/>
            <a:r>
              <a:rPr lang="en-US" dirty="0" smtClean="0"/>
              <a:t>Journal</a:t>
            </a:r>
          </a:p>
          <a:p>
            <a:pPr lvl="1"/>
            <a:r>
              <a:rPr lang="en-US" dirty="0" smtClean="0"/>
              <a:t>Discussion in groups/whole share out</a:t>
            </a:r>
          </a:p>
          <a:p>
            <a:pPr lvl="1"/>
            <a:r>
              <a:rPr lang="en-US" dirty="0" smtClean="0"/>
              <a:t>Notes for next class  </a:t>
            </a:r>
            <a:endParaRPr lang="en-US" dirty="0"/>
          </a:p>
        </p:txBody>
      </p:sp>
    </p:spTree>
    <p:extLst>
      <p:ext uri="{BB962C8B-B14F-4D97-AF65-F5344CB8AC3E}">
        <p14:creationId xmlns:p14="http://schemas.microsoft.com/office/powerpoint/2010/main" val="7063397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#2</a:t>
            </a:r>
            <a:endParaRPr lang="en-US" dirty="0"/>
          </a:p>
        </p:txBody>
      </p:sp>
      <p:sp>
        <p:nvSpPr>
          <p:cNvPr id="3" name="Content Placeholder 2"/>
          <p:cNvSpPr>
            <a:spLocks noGrp="1"/>
          </p:cNvSpPr>
          <p:nvPr>
            <p:ph idx="1"/>
          </p:nvPr>
        </p:nvSpPr>
        <p:spPr/>
        <p:txBody>
          <a:bodyPr/>
          <a:lstStyle/>
          <a:p>
            <a:r>
              <a:rPr lang="en-US" dirty="0" smtClean="0"/>
              <a:t>Bullying is one of the major epidemics among children.  What impact does </a:t>
            </a:r>
            <a:r>
              <a:rPr lang="en-US" dirty="0" err="1" smtClean="0"/>
              <a:t>Assef</a:t>
            </a:r>
            <a:r>
              <a:rPr lang="en-US" dirty="0" smtClean="0"/>
              <a:t> have on Hassan and Amir?  Why is the idea of having power over someone who appears to be weaker thrill </a:t>
            </a:r>
            <a:r>
              <a:rPr lang="en-US" dirty="0" err="1" smtClean="0"/>
              <a:t>Assef</a:t>
            </a:r>
            <a:r>
              <a:rPr lang="en-US" dirty="0" smtClean="0"/>
              <a:t> so much?  Have you ever had an experience with a bully?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a:t>
            </a:r>
            <a:r>
              <a:rPr lang="en-US" dirty="0" smtClean="0"/>
              <a:t> 4-5 Group Think Topics</a:t>
            </a:r>
            <a:endParaRPr lang="en-US" dirty="0"/>
          </a:p>
        </p:txBody>
      </p:sp>
      <p:sp>
        <p:nvSpPr>
          <p:cNvPr id="3" name="Content Placeholder 2"/>
          <p:cNvSpPr>
            <a:spLocks noGrp="1"/>
          </p:cNvSpPr>
          <p:nvPr>
            <p:ph idx="1"/>
          </p:nvPr>
        </p:nvSpPr>
        <p:spPr/>
        <p:txBody>
          <a:bodyPr/>
          <a:lstStyle/>
          <a:p>
            <a:r>
              <a:rPr lang="en-US" dirty="0" smtClean="0"/>
              <a:t>Find specific quotes to support your understanding of these themes:</a:t>
            </a:r>
          </a:p>
          <a:p>
            <a:pPr lvl="1"/>
            <a:r>
              <a:rPr lang="en-US" dirty="0" smtClean="0"/>
              <a:t>Brothers</a:t>
            </a:r>
            <a:endParaRPr lang="en-US" dirty="0"/>
          </a:p>
          <a:p>
            <a:pPr lvl="1"/>
            <a:r>
              <a:rPr lang="en-US" dirty="0" smtClean="0"/>
              <a:t>Violence/Destruction</a:t>
            </a:r>
            <a:endParaRPr lang="en-US" dirty="0"/>
          </a:p>
          <a:p>
            <a:pPr lvl="1"/>
            <a:r>
              <a:rPr lang="en-US" dirty="0" smtClean="0"/>
              <a:t>Baba and Amir’s relationship</a:t>
            </a:r>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Topics</a:t>
            </a:r>
            <a:endParaRPr lang="en-US" dirty="0"/>
          </a:p>
        </p:txBody>
      </p:sp>
      <p:sp>
        <p:nvSpPr>
          <p:cNvPr id="3" name="Content Placeholder 2"/>
          <p:cNvSpPr>
            <a:spLocks noGrp="1"/>
          </p:cNvSpPr>
          <p:nvPr>
            <p:ph idx="1"/>
          </p:nvPr>
        </p:nvSpPr>
        <p:spPr>
          <a:xfrm>
            <a:off x="457200" y="1066800"/>
            <a:ext cx="8229600" cy="5638800"/>
          </a:xfrm>
        </p:spPr>
        <p:txBody>
          <a:bodyPr>
            <a:normAutofit fontScale="92500" lnSpcReduction="20000"/>
          </a:bodyPr>
          <a:lstStyle/>
          <a:p>
            <a:r>
              <a:rPr lang="en-US" dirty="0" err="1" smtClean="0"/>
              <a:t>Ch</a:t>
            </a:r>
            <a:r>
              <a:rPr lang="en-US" dirty="0" smtClean="0"/>
              <a:t> 6</a:t>
            </a:r>
          </a:p>
          <a:p>
            <a:pPr lvl="1"/>
            <a:r>
              <a:rPr lang="en-US" dirty="0" smtClean="0"/>
              <a:t>Kite Running</a:t>
            </a:r>
          </a:p>
          <a:p>
            <a:pPr lvl="1"/>
            <a:r>
              <a:rPr lang="en-US" dirty="0" smtClean="0"/>
              <a:t>Jealousy</a:t>
            </a:r>
          </a:p>
          <a:p>
            <a:pPr lvl="1"/>
            <a:r>
              <a:rPr lang="en-US" dirty="0" smtClean="0"/>
              <a:t>Inner Compass</a:t>
            </a:r>
          </a:p>
          <a:p>
            <a:pPr lvl="1"/>
            <a:r>
              <a:rPr lang="en-US" dirty="0" smtClean="0"/>
              <a:t>Foreshadowing (x3)</a:t>
            </a:r>
          </a:p>
          <a:p>
            <a:pPr lvl="1"/>
            <a:r>
              <a:rPr lang="en-US" dirty="0" smtClean="0"/>
              <a:t>Amir’s drive to win</a:t>
            </a:r>
          </a:p>
          <a:p>
            <a:r>
              <a:rPr lang="en-US" dirty="0" err="1" smtClean="0"/>
              <a:t>Ch</a:t>
            </a:r>
            <a:r>
              <a:rPr lang="en-US" dirty="0" smtClean="0"/>
              <a:t> 7</a:t>
            </a:r>
          </a:p>
          <a:p>
            <a:pPr lvl="1"/>
            <a:r>
              <a:rPr lang="en-US" dirty="0" smtClean="0"/>
              <a:t>Dreams v. memories</a:t>
            </a:r>
          </a:p>
          <a:p>
            <a:pPr lvl="1"/>
            <a:r>
              <a:rPr lang="en-US" dirty="0" smtClean="0"/>
              <a:t>Education v. intelligence</a:t>
            </a:r>
          </a:p>
          <a:p>
            <a:pPr lvl="1"/>
            <a:r>
              <a:rPr lang="en-US" dirty="0" smtClean="0"/>
              <a:t>Tournament</a:t>
            </a:r>
          </a:p>
          <a:p>
            <a:pPr lvl="1"/>
            <a:r>
              <a:rPr lang="en-US" dirty="0" smtClean="0"/>
              <a:t>“For you a thousand times over”</a:t>
            </a:r>
          </a:p>
          <a:p>
            <a:pPr lvl="1"/>
            <a:r>
              <a:rPr lang="en-US" dirty="0" err="1" smtClean="0"/>
              <a:t>Assef</a:t>
            </a:r>
            <a:endParaRPr lang="en-US" dirty="0" smtClean="0"/>
          </a:p>
          <a:p>
            <a:pPr lvl="1"/>
            <a:r>
              <a:rPr lang="en-US" dirty="0" smtClean="0"/>
              <a:t>Price paid for Amir and innocence</a:t>
            </a:r>
          </a:p>
        </p:txBody>
      </p:sp>
    </p:spTree>
    <p:extLst>
      <p:ext uri="{BB962C8B-B14F-4D97-AF65-F5344CB8AC3E}">
        <p14:creationId xmlns:p14="http://schemas.microsoft.com/office/powerpoint/2010/main" val="388409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3" name="Content Placeholder 2"/>
          <p:cNvSpPr>
            <a:spLocks noGrp="1"/>
          </p:cNvSpPr>
          <p:nvPr>
            <p:ph idx="1"/>
          </p:nvPr>
        </p:nvSpPr>
        <p:spPr>
          <a:xfrm>
            <a:off x="0" y="1600200"/>
            <a:ext cx="9144000" cy="4525963"/>
          </a:xfrm>
        </p:spPr>
        <p:txBody>
          <a:bodyPr>
            <a:normAutofit fontScale="92500" lnSpcReduction="20000"/>
          </a:bodyPr>
          <a:lstStyle/>
          <a:p>
            <a:r>
              <a:rPr lang="en-US" dirty="0" smtClean="0"/>
              <a:t>This activity serves as a pre-reading exercise to focus your reading if preparation of </a:t>
            </a:r>
            <a:r>
              <a:rPr lang="en-US" u="sng" dirty="0" smtClean="0"/>
              <a:t>The Kite Runner</a:t>
            </a:r>
            <a:r>
              <a:rPr lang="en-US" dirty="0" smtClean="0"/>
              <a:t>.  Close relationships often define who we are as a person.  Our family and friends are often the only people we can count on during hard times or to help us make difficult decisions.  This is the basis of the trust, support and love that we all need to surround ourselves with.  But there are times in all of our lives when we make choices that can hurt those closest to us by either action or omission of action.  These moral successes and failures stay with us through memories and may end up haunting us.</a:t>
            </a:r>
            <a:endParaRPr lang="en-US" u="sng" dirty="0"/>
          </a:p>
        </p:txBody>
      </p:sp>
    </p:spTree>
    <p:extLst>
      <p:ext uri="{BB962C8B-B14F-4D97-AF65-F5344CB8AC3E}">
        <p14:creationId xmlns:p14="http://schemas.microsoft.com/office/powerpoint/2010/main" val="12611421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10</a:t>
            </a:r>
            <a:endParaRPr lang="en-US" dirty="0"/>
          </a:p>
        </p:txBody>
      </p:sp>
      <p:sp>
        <p:nvSpPr>
          <p:cNvPr id="3" name="Content Placeholder 2"/>
          <p:cNvSpPr>
            <a:spLocks noGrp="1"/>
          </p:cNvSpPr>
          <p:nvPr>
            <p:ph idx="1"/>
          </p:nvPr>
        </p:nvSpPr>
        <p:spPr/>
        <p:txBody>
          <a:bodyPr/>
          <a:lstStyle/>
          <a:p>
            <a:r>
              <a:rPr lang="en-US" dirty="0" smtClean="0"/>
              <a:t>SWBAT:  debate the significance of sacrifice</a:t>
            </a:r>
          </a:p>
          <a:p>
            <a:endParaRPr lang="en-US" dirty="0"/>
          </a:p>
          <a:p>
            <a:pPr lvl="1"/>
            <a:r>
              <a:rPr lang="en-US" dirty="0" smtClean="0"/>
              <a:t>Vocab due/vocab 2</a:t>
            </a:r>
          </a:p>
          <a:p>
            <a:pPr lvl="1"/>
            <a:r>
              <a:rPr lang="en-US" dirty="0" smtClean="0"/>
              <a:t>Journal</a:t>
            </a:r>
          </a:p>
          <a:p>
            <a:pPr lvl="1"/>
            <a:r>
              <a:rPr lang="en-US" dirty="0" smtClean="0"/>
              <a:t>Discussion</a:t>
            </a:r>
          </a:p>
          <a:p>
            <a:pPr lvl="1"/>
            <a:r>
              <a:rPr lang="en-US" dirty="0" smtClean="0"/>
              <a:t>Notes topics 8-9</a:t>
            </a:r>
            <a:endParaRPr lang="en-US" dirty="0"/>
          </a:p>
        </p:txBody>
      </p:sp>
    </p:spTree>
    <p:extLst>
      <p:ext uri="{BB962C8B-B14F-4D97-AF65-F5344CB8AC3E}">
        <p14:creationId xmlns:p14="http://schemas.microsoft.com/office/powerpoint/2010/main" val="42853990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712787"/>
          </a:xfrm>
        </p:spPr>
        <p:txBody>
          <a:bodyPr/>
          <a:lstStyle/>
          <a:p>
            <a:r>
              <a:rPr lang="en-US" altLang="en-US" sz="3800"/>
              <a:t>List 2</a:t>
            </a:r>
          </a:p>
        </p:txBody>
      </p:sp>
      <p:sp>
        <p:nvSpPr>
          <p:cNvPr id="15363" name="Rectangle 3"/>
          <p:cNvSpPr>
            <a:spLocks noGrp="1" noChangeArrowheads="1"/>
          </p:cNvSpPr>
          <p:nvPr>
            <p:ph type="body" idx="1"/>
          </p:nvPr>
        </p:nvSpPr>
        <p:spPr>
          <a:xfrm>
            <a:off x="457200" y="838200"/>
            <a:ext cx="8229600" cy="5216525"/>
          </a:xfrm>
        </p:spPr>
        <p:txBody>
          <a:bodyPr>
            <a:normAutofit lnSpcReduction="10000"/>
          </a:bodyPr>
          <a:lstStyle/>
          <a:p>
            <a:pPr marL="571500" indent="-571500">
              <a:lnSpc>
                <a:spcPct val="90000"/>
              </a:lnSpc>
              <a:buFont typeface="Wingdings" panose="05000000000000000000" pitchFamily="2" charset="2"/>
              <a:buAutoNum type="arabicPeriod"/>
            </a:pPr>
            <a:r>
              <a:rPr lang="en-US" altLang="en-US"/>
              <a:t>Drone</a:t>
            </a:r>
          </a:p>
          <a:p>
            <a:pPr marL="571500" indent="-571500">
              <a:lnSpc>
                <a:spcPct val="90000"/>
              </a:lnSpc>
              <a:buFont typeface="Wingdings" panose="05000000000000000000" pitchFamily="2" charset="2"/>
              <a:buAutoNum type="arabicPeriod"/>
            </a:pPr>
            <a:r>
              <a:rPr lang="en-US" altLang="en-US"/>
              <a:t>Shrouded</a:t>
            </a:r>
          </a:p>
          <a:p>
            <a:pPr marL="571500" indent="-571500">
              <a:lnSpc>
                <a:spcPct val="90000"/>
              </a:lnSpc>
              <a:buFont typeface="Wingdings" panose="05000000000000000000" pitchFamily="2" charset="2"/>
              <a:buAutoNum type="arabicPeriod"/>
            </a:pPr>
            <a:r>
              <a:rPr lang="en-US" altLang="en-US"/>
              <a:t>Cretin</a:t>
            </a:r>
          </a:p>
          <a:p>
            <a:pPr marL="571500" indent="-571500">
              <a:lnSpc>
                <a:spcPct val="90000"/>
              </a:lnSpc>
              <a:buFont typeface="Wingdings" panose="05000000000000000000" pitchFamily="2" charset="2"/>
              <a:buAutoNum type="arabicPeriod"/>
            </a:pPr>
            <a:r>
              <a:rPr lang="en-US" altLang="en-US"/>
              <a:t>Permeate</a:t>
            </a:r>
          </a:p>
          <a:p>
            <a:pPr marL="571500" indent="-571500">
              <a:lnSpc>
                <a:spcPct val="90000"/>
              </a:lnSpc>
              <a:buFont typeface="Wingdings" panose="05000000000000000000" pitchFamily="2" charset="2"/>
              <a:buAutoNum type="arabicPeriod"/>
            </a:pPr>
            <a:r>
              <a:rPr lang="en-US" altLang="en-US"/>
              <a:t>Cardamom</a:t>
            </a:r>
          </a:p>
          <a:p>
            <a:pPr marL="571500" indent="-571500">
              <a:lnSpc>
                <a:spcPct val="90000"/>
              </a:lnSpc>
              <a:buFont typeface="Wingdings" panose="05000000000000000000" pitchFamily="2" charset="2"/>
              <a:buAutoNum type="arabicPeriod"/>
            </a:pPr>
            <a:r>
              <a:rPr lang="en-US" altLang="en-US"/>
              <a:t>Tarpaulin</a:t>
            </a:r>
          </a:p>
          <a:p>
            <a:pPr marL="571500" indent="-571500">
              <a:lnSpc>
                <a:spcPct val="90000"/>
              </a:lnSpc>
              <a:buFont typeface="Wingdings" panose="05000000000000000000" pitchFamily="2" charset="2"/>
              <a:buAutoNum type="arabicPeriod"/>
            </a:pPr>
            <a:r>
              <a:rPr lang="en-US" altLang="en-US"/>
              <a:t>Carcinoma</a:t>
            </a:r>
          </a:p>
          <a:p>
            <a:pPr marL="571500" indent="-571500">
              <a:lnSpc>
                <a:spcPct val="90000"/>
              </a:lnSpc>
              <a:buFont typeface="Wingdings" panose="05000000000000000000" pitchFamily="2" charset="2"/>
              <a:buAutoNum type="arabicPeriod"/>
            </a:pPr>
            <a:r>
              <a:rPr lang="en-US" altLang="en-US"/>
              <a:t>Palliative</a:t>
            </a:r>
          </a:p>
          <a:p>
            <a:pPr marL="571500" indent="-571500">
              <a:lnSpc>
                <a:spcPct val="90000"/>
              </a:lnSpc>
              <a:buFont typeface="Wingdings" panose="05000000000000000000" pitchFamily="2" charset="2"/>
              <a:buAutoNum type="arabicPeriod"/>
            </a:pPr>
            <a:r>
              <a:rPr lang="en-US" altLang="en-US"/>
              <a:t>Metastasized</a:t>
            </a:r>
          </a:p>
          <a:p>
            <a:pPr marL="571500" indent="-571500">
              <a:lnSpc>
                <a:spcPct val="90000"/>
              </a:lnSpc>
              <a:buFont typeface="Wingdings" panose="05000000000000000000" pitchFamily="2" charset="2"/>
              <a:buAutoNum type="arabicPeriod"/>
            </a:pPr>
            <a:r>
              <a:rPr lang="en-US" altLang="en-US"/>
              <a:t>Chastise</a:t>
            </a:r>
          </a:p>
        </p:txBody>
      </p:sp>
    </p:spTree>
    <p:extLst>
      <p:ext uri="{BB962C8B-B14F-4D97-AF65-F5344CB8AC3E}">
        <p14:creationId xmlns:p14="http://schemas.microsoft.com/office/powerpoint/2010/main" val="31743676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US" dirty="0" smtClean="0"/>
              <a:t>Journal </a:t>
            </a:r>
            <a:r>
              <a:rPr lang="en-US" dirty="0" smtClean="0"/>
              <a:t>#3 </a:t>
            </a:r>
            <a:r>
              <a:rPr lang="en-US" dirty="0" smtClean="0"/>
              <a:t>			(chapters 6-7)</a:t>
            </a:r>
          </a:p>
        </p:txBody>
      </p:sp>
      <p:sp>
        <p:nvSpPr>
          <p:cNvPr id="7171" name="Rectangle 3"/>
          <p:cNvSpPr>
            <a:spLocks noGrp="1" noChangeArrowheads="1"/>
          </p:cNvSpPr>
          <p:nvPr>
            <p:ph type="body" idx="1"/>
          </p:nvPr>
        </p:nvSpPr>
        <p:spPr>
          <a:xfrm>
            <a:off x="457200" y="1828800"/>
            <a:ext cx="8229600" cy="4800600"/>
          </a:xfrm>
        </p:spPr>
        <p:txBody>
          <a:bodyPr rtlCol="0">
            <a:normAutofit lnSpcReduction="10000"/>
          </a:bodyPr>
          <a:lstStyle/>
          <a:p>
            <a:pPr fontAlgn="auto">
              <a:lnSpc>
                <a:spcPct val="90000"/>
              </a:lnSpc>
              <a:spcAft>
                <a:spcPts val="0"/>
              </a:spcAft>
              <a:buFont typeface="Wingdings" pitchFamily="2" charset="2"/>
              <a:buNone/>
              <a:defRPr/>
            </a:pPr>
            <a:r>
              <a:rPr lang="en-US" smtClean="0"/>
              <a:t>Describe the differences in character between Amir and Baba.  How does this connect with the idea of theft?</a:t>
            </a:r>
          </a:p>
          <a:p>
            <a:pPr fontAlgn="auto">
              <a:lnSpc>
                <a:spcPct val="90000"/>
              </a:lnSpc>
              <a:spcAft>
                <a:spcPts val="0"/>
              </a:spcAft>
              <a:buFont typeface="Wingdings" pitchFamily="2" charset="2"/>
              <a:buNone/>
              <a:defRPr/>
            </a:pPr>
            <a:endParaRPr lang="en-US" smtClean="0"/>
          </a:p>
          <a:p>
            <a:pPr fontAlgn="auto">
              <a:lnSpc>
                <a:spcPct val="90000"/>
              </a:lnSpc>
              <a:spcAft>
                <a:spcPts val="0"/>
              </a:spcAft>
              <a:buFont typeface="Wingdings" pitchFamily="2" charset="2"/>
              <a:buNone/>
              <a:defRPr/>
            </a:pPr>
            <a:r>
              <a:rPr lang="en-US" smtClean="0"/>
              <a:t>What about the inability to accept responsibility?</a:t>
            </a:r>
          </a:p>
          <a:p>
            <a:pPr fontAlgn="auto">
              <a:lnSpc>
                <a:spcPct val="90000"/>
              </a:lnSpc>
              <a:spcAft>
                <a:spcPts val="0"/>
              </a:spcAft>
              <a:buFont typeface="Wingdings" pitchFamily="2" charset="2"/>
              <a:buNone/>
              <a:defRPr/>
            </a:pPr>
            <a:endParaRPr lang="en-US" smtClean="0"/>
          </a:p>
          <a:p>
            <a:pPr fontAlgn="auto">
              <a:lnSpc>
                <a:spcPct val="90000"/>
              </a:lnSpc>
              <a:spcAft>
                <a:spcPts val="0"/>
              </a:spcAft>
              <a:buFont typeface="Wingdings" pitchFamily="2" charset="2"/>
              <a:buNone/>
              <a:defRPr/>
            </a:pPr>
            <a:r>
              <a:rPr lang="en-US" smtClean="0"/>
              <a:t>What about the importance of friendship?</a:t>
            </a:r>
          </a:p>
          <a:p>
            <a:pPr fontAlgn="auto">
              <a:lnSpc>
                <a:spcPct val="90000"/>
              </a:lnSpc>
              <a:spcAft>
                <a:spcPts val="0"/>
              </a:spcAft>
              <a:buFont typeface="Wingdings" pitchFamily="2" charset="2"/>
              <a:buNone/>
              <a:defRPr/>
            </a:pPr>
            <a:endParaRPr lang="en-US" smtClean="0"/>
          </a:p>
          <a:p>
            <a:pPr fontAlgn="auto">
              <a:lnSpc>
                <a:spcPct val="90000"/>
              </a:lnSpc>
              <a:spcAft>
                <a:spcPts val="0"/>
              </a:spcAft>
              <a:buFont typeface="Wingdings" pitchFamily="2" charset="2"/>
              <a:buNone/>
              <a:defRPr/>
            </a:pPr>
            <a:r>
              <a:rPr lang="en-US" smtClean="0"/>
              <a:t>Or the bond between a parent and child?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Effect transition="in" filter="blinds(horizontal)">
                                      <p:cBhvr>
                                        <p:cTn id="7" dur="500"/>
                                        <p:tgtEl>
                                          <p:spTgt spid="717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171">
                                            <p:txEl>
                                              <p:pRg st="4" end="4"/>
                                            </p:txEl>
                                          </p:spTgt>
                                        </p:tgtEl>
                                        <p:attrNameLst>
                                          <p:attrName>style.visibility</p:attrName>
                                        </p:attrNameLst>
                                      </p:cBhvr>
                                      <p:to>
                                        <p:strVal val="visible"/>
                                      </p:to>
                                    </p:set>
                                    <p:animEffect transition="in" filter="box(in)">
                                      <p:cBhvr>
                                        <p:cTn id="12" dur="500"/>
                                        <p:tgtEl>
                                          <p:spTgt spid="717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7171">
                                            <p:txEl>
                                              <p:pRg st="6" end="6"/>
                                            </p:txEl>
                                          </p:spTgt>
                                        </p:tgtEl>
                                        <p:attrNameLst>
                                          <p:attrName>style.visibility</p:attrName>
                                        </p:attrNameLst>
                                      </p:cBhvr>
                                      <p:to>
                                        <p:strVal val="visible"/>
                                      </p:to>
                                    </p:set>
                                    <p:animEffect transition="in" filter="slide(fromBottom)">
                                      <p:cBhvr>
                                        <p:cTn id="17"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a:t>
            </a:r>
            <a:r>
              <a:rPr lang="en-US" dirty="0" smtClean="0"/>
              <a:t> 6-7 Topics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Inability to accept responsibility</a:t>
            </a:r>
          </a:p>
          <a:p>
            <a:pPr marL="514350" indent="-514350">
              <a:buFont typeface="+mj-lt"/>
              <a:buAutoNum type="arabicPeriod"/>
            </a:pPr>
            <a:endParaRPr lang="en-US" dirty="0" smtClean="0"/>
          </a:p>
          <a:p>
            <a:pPr marL="514350" indent="-514350">
              <a:buFont typeface="+mj-lt"/>
              <a:buAutoNum type="arabicPeriod"/>
            </a:pPr>
            <a:r>
              <a:rPr lang="en-US" dirty="0" smtClean="0"/>
              <a:t>Importance of friendships (bonds/rivalries)</a:t>
            </a:r>
          </a:p>
          <a:p>
            <a:pPr marL="514350" indent="-514350">
              <a:buFont typeface="+mj-lt"/>
              <a:buAutoNum type="arabicPeriod"/>
            </a:pPr>
            <a:endParaRPr lang="en-US" dirty="0" smtClean="0"/>
          </a:p>
          <a:p>
            <a:pPr marL="514350" indent="-514350">
              <a:buFont typeface="+mj-lt"/>
              <a:buAutoNum type="arabicPeriod"/>
            </a:pPr>
            <a:r>
              <a:rPr lang="en-US" dirty="0" smtClean="0"/>
              <a:t>Parent/Child relationships</a:t>
            </a:r>
          </a:p>
          <a:p>
            <a:pPr marL="514350" indent="-514350">
              <a:buFont typeface="+mj-lt"/>
              <a:buAutoNum type="arabicPeriod"/>
            </a:pPr>
            <a:endParaRPr lang="en-US" dirty="0" smtClean="0"/>
          </a:p>
          <a:p>
            <a:pPr marL="514350" indent="-514350">
              <a:buFont typeface="+mj-lt"/>
              <a:buAutoNum type="arabicPeriod"/>
            </a:pPr>
            <a:r>
              <a:rPr lang="en-US" dirty="0" smtClean="0"/>
              <a:t>Dreams</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Topics </a:t>
            </a:r>
            <a:r>
              <a:rPr lang="en-US" dirty="0" err="1" smtClean="0"/>
              <a:t>Ch</a:t>
            </a:r>
            <a:r>
              <a:rPr lang="en-US" dirty="0" smtClean="0"/>
              <a:t> 8-9</a:t>
            </a:r>
            <a:endParaRPr lang="en-US" dirty="0"/>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r>
              <a:rPr lang="en-US" dirty="0" err="1" smtClean="0"/>
              <a:t>Ch</a:t>
            </a:r>
            <a:r>
              <a:rPr lang="en-US" dirty="0" smtClean="0"/>
              <a:t> 8</a:t>
            </a:r>
          </a:p>
          <a:p>
            <a:pPr lvl="1"/>
            <a:r>
              <a:rPr lang="en-US" dirty="0" smtClean="0"/>
              <a:t>Amir’s guilt</a:t>
            </a:r>
          </a:p>
          <a:p>
            <a:pPr lvl="1"/>
            <a:r>
              <a:rPr lang="en-US" dirty="0" smtClean="0"/>
              <a:t>Hassan’s loyalty</a:t>
            </a:r>
          </a:p>
          <a:p>
            <a:pPr lvl="1"/>
            <a:r>
              <a:rPr lang="en-US" dirty="0" smtClean="0"/>
              <a:t>Amir’s b-day presents</a:t>
            </a:r>
          </a:p>
          <a:p>
            <a:pPr lvl="1"/>
            <a:r>
              <a:rPr lang="en-US" dirty="0" smtClean="0"/>
              <a:t>“In the end the world always wins”</a:t>
            </a:r>
          </a:p>
          <a:p>
            <a:r>
              <a:rPr lang="en-US" dirty="0" err="1" smtClean="0"/>
              <a:t>Ch</a:t>
            </a:r>
            <a:r>
              <a:rPr lang="en-US" dirty="0" smtClean="0"/>
              <a:t> 9</a:t>
            </a:r>
          </a:p>
          <a:p>
            <a:pPr lvl="1"/>
            <a:r>
              <a:rPr lang="en-US" dirty="0" smtClean="0"/>
              <a:t>Amir’s realization</a:t>
            </a:r>
          </a:p>
          <a:p>
            <a:pPr lvl="1"/>
            <a:r>
              <a:rPr lang="en-US" dirty="0" smtClean="0"/>
              <a:t>Ali and Hassan’s gift to Amir</a:t>
            </a:r>
          </a:p>
          <a:p>
            <a:pPr lvl="1"/>
            <a:r>
              <a:rPr lang="en-US" dirty="0" smtClean="0"/>
              <a:t>How Amir repays Hassan</a:t>
            </a:r>
          </a:p>
          <a:p>
            <a:pPr lvl="1"/>
            <a:r>
              <a:rPr lang="en-US" dirty="0" smtClean="0"/>
              <a:t>Sin</a:t>
            </a:r>
          </a:p>
          <a:p>
            <a:pPr lvl="1"/>
            <a:r>
              <a:rPr lang="en-US" dirty="0" smtClean="0"/>
              <a:t>Ali and Hassan</a:t>
            </a:r>
          </a:p>
          <a:p>
            <a:pPr lvl="1"/>
            <a:r>
              <a:rPr lang="en-US" dirty="0" smtClean="0"/>
              <a:t>Rain symbolism</a:t>
            </a:r>
            <a:endParaRPr lang="en-US" dirty="0"/>
          </a:p>
        </p:txBody>
      </p:sp>
    </p:spTree>
    <p:extLst>
      <p:ext uri="{BB962C8B-B14F-4D97-AF65-F5344CB8AC3E}">
        <p14:creationId xmlns:p14="http://schemas.microsoft.com/office/powerpoint/2010/main" val="31889078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11</a:t>
            </a:r>
            <a:endParaRPr lang="en-US" dirty="0"/>
          </a:p>
        </p:txBody>
      </p:sp>
      <p:sp>
        <p:nvSpPr>
          <p:cNvPr id="3" name="Content Placeholder 2"/>
          <p:cNvSpPr>
            <a:spLocks noGrp="1"/>
          </p:cNvSpPr>
          <p:nvPr>
            <p:ph idx="1"/>
          </p:nvPr>
        </p:nvSpPr>
        <p:spPr/>
        <p:txBody>
          <a:bodyPr/>
          <a:lstStyle/>
          <a:p>
            <a:r>
              <a:rPr lang="en-US" dirty="0" smtClean="0"/>
              <a:t>SWBAT:  understand the implications of guilt</a:t>
            </a:r>
          </a:p>
          <a:p>
            <a:endParaRPr lang="en-US" dirty="0"/>
          </a:p>
          <a:p>
            <a:r>
              <a:rPr lang="en-US" dirty="0" err="1" smtClean="0"/>
              <a:t>Ch</a:t>
            </a:r>
            <a:r>
              <a:rPr lang="en-US" dirty="0" smtClean="0"/>
              <a:t> 8-9 guilt chart</a:t>
            </a:r>
          </a:p>
          <a:p>
            <a:r>
              <a:rPr lang="en-US" dirty="0" smtClean="0"/>
              <a:t>SSR</a:t>
            </a:r>
          </a:p>
          <a:p>
            <a:endParaRPr lang="en-US" dirty="0"/>
          </a:p>
        </p:txBody>
      </p:sp>
    </p:spTree>
    <p:extLst>
      <p:ext uri="{BB962C8B-B14F-4D97-AF65-F5344CB8AC3E}">
        <p14:creationId xmlns:p14="http://schemas.microsoft.com/office/powerpoint/2010/main" val="3258184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Notes Topics </a:t>
            </a:r>
            <a:r>
              <a:rPr lang="en-US" dirty="0" err="1" smtClean="0"/>
              <a:t>Ch</a:t>
            </a:r>
            <a:r>
              <a:rPr lang="en-US" dirty="0" smtClean="0"/>
              <a:t> 10-11</a:t>
            </a:r>
            <a:endParaRPr lang="en-US" dirty="0"/>
          </a:p>
        </p:txBody>
      </p:sp>
      <p:sp>
        <p:nvSpPr>
          <p:cNvPr id="3" name="Content Placeholder 2"/>
          <p:cNvSpPr>
            <a:spLocks noGrp="1"/>
          </p:cNvSpPr>
          <p:nvPr>
            <p:ph idx="1"/>
          </p:nvPr>
        </p:nvSpPr>
        <p:spPr>
          <a:xfrm>
            <a:off x="0" y="762000"/>
            <a:ext cx="9144000" cy="5943600"/>
          </a:xfrm>
        </p:spPr>
        <p:txBody>
          <a:bodyPr>
            <a:normAutofit fontScale="85000" lnSpcReduction="20000"/>
          </a:bodyPr>
          <a:lstStyle/>
          <a:p>
            <a:r>
              <a:rPr lang="en-US" dirty="0" err="1" smtClean="0"/>
              <a:t>Ch</a:t>
            </a:r>
            <a:r>
              <a:rPr lang="en-US" dirty="0" smtClean="0"/>
              <a:t> </a:t>
            </a:r>
            <a:r>
              <a:rPr lang="en-US" dirty="0" smtClean="0"/>
              <a:t>10</a:t>
            </a:r>
            <a:endParaRPr lang="en-US" dirty="0" smtClean="0"/>
          </a:p>
          <a:p>
            <a:pPr lvl="1"/>
            <a:r>
              <a:rPr lang="en-US" dirty="0" smtClean="0"/>
              <a:t>Leaving Afghanistan</a:t>
            </a:r>
          </a:p>
          <a:p>
            <a:pPr lvl="1"/>
            <a:r>
              <a:rPr lang="en-US" dirty="0" smtClean="0"/>
              <a:t>Baba’s bravery</a:t>
            </a:r>
          </a:p>
          <a:p>
            <a:pPr lvl="1"/>
            <a:r>
              <a:rPr lang="en-US" dirty="0" smtClean="0"/>
              <a:t>Kamal and his father</a:t>
            </a:r>
          </a:p>
          <a:p>
            <a:pPr lvl="1"/>
            <a:r>
              <a:rPr lang="en-US" dirty="0" smtClean="0"/>
              <a:t>Dirt</a:t>
            </a:r>
          </a:p>
          <a:p>
            <a:r>
              <a:rPr lang="en-US" dirty="0" err="1" smtClean="0"/>
              <a:t>Ch</a:t>
            </a:r>
            <a:r>
              <a:rPr lang="en-US" dirty="0" smtClean="0"/>
              <a:t> </a:t>
            </a:r>
            <a:r>
              <a:rPr lang="en-US" dirty="0" smtClean="0"/>
              <a:t>11</a:t>
            </a:r>
            <a:endParaRPr lang="en-US" dirty="0" smtClean="0"/>
          </a:p>
          <a:p>
            <a:pPr lvl="1"/>
            <a:r>
              <a:rPr lang="en-US" dirty="0" smtClean="0"/>
              <a:t>Baba in America</a:t>
            </a:r>
          </a:p>
          <a:p>
            <a:pPr lvl="1"/>
            <a:r>
              <a:rPr lang="en-US" dirty="0" smtClean="0"/>
              <a:t>Memories</a:t>
            </a:r>
          </a:p>
          <a:p>
            <a:pPr lvl="1"/>
            <a:r>
              <a:rPr lang="en-US" dirty="0" smtClean="0"/>
              <a:t>Baba’s work ethic</a:t>
            </a:r>
          </a:p>
          <a:p>
            <a:pPr lvl="1"/>
            <a:r>
              <a:rPr lang="en-US" dirty="0" smtClean="0"/>
              <a:t>Amir’s determination for success</a:t>
            </a:r>
          </a:p>
          <a:p>
            <a:pPr lvl="1"/>
            <a:r>
              <a:rPr lang="en-US" dirty="0" smtClean="0"/>
              <a:t>Amir’s sins</a:t>
            </a:r>
          </a:p>
          <a:p>
            <a:pPr lvl="1"/>
            <a:r>
              <a:rPr lang="en-US" dirty="0" smtClean="0"/>
              <a:t>Flea market</a:t>
            </a:r>
          </a:p>
          <a:p>
            <a:pPr lvl="1"/>
            <a:r>
              <a:rPr lang="en-US" dirty="0" smtClean="0"/>
              <a:t>Soraya</a:t>
            </a:r>
          </a:p>
          <a:p>
            <a:pPr lvl="1"/>
            <a:r>
              <a:rPr lang="en-US" dirty="0" smtClean="0"/>
              <a:t>“It may be unfair, but what happens in a few days, sometimes even a single day, can change the course of a whole lifetime, Amir”</a:t>
            </a:r>
          </a:p>
        </p:txBody>
      </p:sp>
    </p:spTree>
    <p:extLst>
      <p:ext uri="{BB962C8B-B14F-4D97-AF65-F5344CB8AC3E}">
        <p14:creationId xmlns:p14="http://schemas.microsoft.com/office/powerpoint/2010/main" val="34186892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12</a:t>
            </a:r>
            <a:endParaRPr lang="en-US" dirty="0"/>
          </a:p>
        </p:txBody>
      </p:sp>
      <p:sp>
        <p:nvSpPr>
          <p:cNvPr id="3" name="Content Placeholder 2"/>
          <p:cNvSpPr>
            <a:spLocks noGrp="1"/>
          </p:cNvSpPr>
          <p:nvPr>
            <p:ph idx="1"/>
          </p:nvPr>
        </p:nvSpPr>
        <p:spPr/>
        <p:txBody>
          <a:bodyPr/>
          <a:lstStyle/>
          <a:p>
            <a:r>
              <a:rPr lang="en-US" dirty="0" smtClean="0"/>
              <a:t>SWBAT:  compare the ways that Amir handles his guilt, with that of Baba</a:t>
            </a:r>
          </a:p>
          <a:p>
            <a:endParaRPr lang="en-US" dirty="0" smtClean="0"/>
          </a:p>
          <a:p>
            <a:r>
              <a:rPr lang="en-US" dirty="0" smtClean="0"/>
              <a:t>Journal</a:t>
            </a:r>
            <a:endParaRPr lang="en-US" dirty="0"/>
          </a:p>
          <a:p>
            <a:r>
              <a:rPr lang="en-US" dirty="0" err="1" smtClean="0"/>
              <a:t>Ch</a:t>
            </a:r>
            <a:r>
              <a:rPr lang="en-US" dirty="0" smtClean="0"/>
              <a:t> 10-11 chart</a:t>
            </a:r>
          </a:p>
          <a:p>
            <a:r>
              <a:rPr lang="en-US" dirty="0" smtClean="0"/>
              <a:t>Discussion</a:t>
            </a:r>
          </a:p>
          <a:p>
            <a:r>
              <a:rPr lang="en-US" dirty="0" smtClean="0"/>
              <a:t>SSR</a:t>
            </a:r>
            <a:endParaRPr lang="en-US" dirty="0"/>
          </a:p>
        </p:txBody>
      </p:sp>
    </p:spTree>
    <p:extLst>
      <p:ext uri="{BB962C8B-B14F-4D97-AF65-F5344CB8AC3E}">
        <p14:creationId xmlns:p14="http://schemas.microsoft.com/office/powerpoint/2010/main" val="2693292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dirty="0" smtClean="0"/>
              <a:t>Journal </a:t>
            </a:r>
            <a:r>
              <a:rPr lang="en-US" dirty="0" smtClean="0"/>
              <a:t>#4</a:t>
            </a:r>
            <a:r>
              <a:rPr lang="en-US" dirty="0" smtClean="0"/>
              <a:t>		(Chapter 10-11)</a:t>
            </a:r>
          </a:p>
        </p:txBody>
      </p:sp>
      <p:sp>
        <p:nvSpPr>
          <p:cNvPr id="45058" name="Rectangle 3"/>
          <p:cNvSpPr>
            <a:spLocks noGrp="1" noChangeArrowheads="1"/>
          </p:cNvSpPr>
          <p:nvPr>
            <p:ph type="body" idx="1"/>
          </p:nvPr>
        </p:nvSpPr>
        <p:spPr/>
        <p:txBody>
          <a:bodyPr/>
          <a:lstStyle/>
          <a:p>
            <a:pPr>
              <a:buFont typeface="Wingdings" pitchFamily="2" charset="2"/>
              <a:buNone/>
            </a:pPr>
            <a:r>
              <a:rPr lang="en-US" smtClean="0"/>
              <a:t>“It may be unfair, but what happens in a few days, sometimes even a single day, can change the course of a whole lifetime, Amir.”  --pg 142</a:t>
            </a:r>
          </a:p>
          <a:p>
            <a:pPr>
              <a:buFont typeface="Wingdings" pitchFamily="2" charset="2"/>
              <a:buNone/>
            </a:pPr>
            <a:endParaRPr lang="en-US" smtClean="0"/>
          </a:p>
          <a:p>
            <a:pPr>
              <a:buFont typeface="Wingdings" pitchFamily="2" charset="2"/>
              <a:buNone/>
            </a:pPr>
            <a:r>
              <a:rPr lang="en-US" smtClean="0"/>
              <a:t>In what ways does this quote speak of Amir, Soraya, and yourself?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Topics </a:t>
            </a:r>
            <a:r>
              <a:rPr lang="en-US" dirty="0" err="1" smtClean="0"/>
              <a:t>Ch</a:t>
            </a:r>
            <a:r>
              <a:rPr lang="en-US" dirty="0" smtClean="0"/>
              <a:t> 12-13</a:t>
            </a:r>
            <a:endParaRPr lang="en-US" dirty="0"/>
          </a:p>
        </p:txBody>
      </p:sp>
      <p:sp>
        <p:nvSpPr>
          <p:cNvPr id="3" name="Content Placeholder 2"/>
          <p:cNvSpPr>
            <a:spLocks noGrp="1"/>
          </p:cNvSpPr>
          <p:nvPr>
            <p:ph idx="1"/>
          </p:nvPr>
        </p:nvSpPr>
        <p:spPr>
          <a:xfrm>
            <a:off x="457200" y="1066800"/>
            <a:ext cx="8229600" cy="5791200"/>
          </a:xfrm>
        </p:spPr>
        <p:txBody>
          <a:bodyPr>
            <a:normAutofit fontScale="92500" lnSpcReduction="20000"/>
          </a:bodyPr>
          <a:lstStyle/>
          <a:p>
            <a:r>
              <a:rPr lang="en-US" dirty="0" err="1" smtClean="0"/>
              <a:t>Ch</a:t>
            </a:r>
            <a:r>
              <a:rPr lang="en-US" dirty="0" smtClean="0"/>
              <a:t> 12</a:t>
            </a:r>
          </a:p>
          <a:p>
            <a:pPr lvl="1"/>
            <a:r>
              <a:rPr lang="en-US" dirty="0" smtClean="0"/>
              <a:t>Amir and Soraya</a:t>
            </a:r>
          </a:p>
          <a:p>
            <a:pPr lvl="1"/>
            <a:r>
              <a:rPr lang="en-US" dirty="0" smtClean="0"/>
              <a:t>Baba’s cough</a:t>
            </a:r>
          </a:p>
          <a:p>
            <a:pPr lvl="1"/>
            <a:r>
              <a:rPr lang="en-US" dirty="0" smtClean="0"/>
              <a:t>Treatment</a:t>
            </a:r>
          </a:p>
          <a:p>
            <a:pPr lvl="1"/>
            <a:r>
              <a:rPr lang="en-US" dirty="0" smtClean="0"/>
              <a:t>Engagement</a:t>
            </a:r>
          </a:p>
          <a:p>
            <a:r>
              <a:rPr lang="en-US" dirty="0" err="1" smtClean="0"/>
              <a:t>Ch</a:t>
            </a:r>
            <a:r>
              <a:rPr lang="en-US" dirty="0" smtClean="0"/>
              <a:t> 13</a:t>
            </a:r>
          </a:p>
          <a:p>
            <a:pPr lvl="1"/>
            <a:r>
              <a:rPr lang="en-US" dirty="0" err="1" smtClean="0"/>
              <a:t>Lafz</a:t>
            </a:r>
            <a:endParaRPr lang="en-US" dirty="0" smtClean="0"/>
          </a:p>
          <a:p>
            <a:pPr lvl="1"/>
            <a:r>
              <a:rPr lang="en-US" dirty="0" smtClean="0"/>
              <a:t>Wedding</a:t>
            </a:r>
          </a:p>
          <a:p>
            <a:pPr lvl="1"/>
            <a:r>
              <a:rPr lang="en-US" dirty="0" smtClean="0"/>
              <a:t>Baba and the bear</a:t>
            </a:r>
          </a:p>
          <a:p>
            <a:pPr lvl="1"/>
            <a:r>
              <a:rPr lang="en-US" dirty="0" smtClean="0"/>
              <a:t>Things Amir learned about the </a:t>
            </a:r>
            <a:r>
              <a:rPr lang="en-US" dirty="0" err="1" smtClean="0"/>
              <a:t>Taheris</a:t>
            </a:r>
            <a:endParaRPr lang="en-US" dirty="0" smtClean="0"/>
          </a:p>
          <a:p>
            <a:pPr lvl="1"/>
            <a:r>
              <a:rPr lang="en-US" dirty="0" smtClean="0"/>
              <a:t>Baby</a:t>
            </a:r>
          </a:p>
          <a:p>
            <a:pPr lvl="1"/>
            <a:r>
              <a:rPr lang="en-US" dirty="0" smtClean="0"/>
              <a:t>“Blood is a powerful thing”</a:t>
            </a:r>
          </a:p>
          <a:p>
            <a:pPr lvl="1"/>
            <a:r>
              <a:rPr lang="en-US" dirty="0" smtClean="0"/>
              <a:t>Punishment of infertility </a:t>
            </a:r>
            <a:endParaRPr lang="en-US" dirty="0"/>
          </a:p>
        </p:txBody>
      </p:sp>
    </p:spTree>
    <p:extLst>
      <p:ext uri="{BB962C8B-B14F-4D97-AF65-F5344CB8AC3E}">
        <p14:creationId xmlns:p14="http://schemas.microsoft.com/office/powerpoint/2010/main" val="1193283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Procedure</a:t>
            </a:r>
            <a:endParaRPr lang="en-US" dirty="0"/>
          </a:p>
        </p:txBody>
      </p:sp>
      <p:sp>
        <p:nvSpPr>
          <p:cNvPr id="3" name="Content Placeholder 2"/>
          <p:cNvSpPr>
            <a:spLocks noGrp="1"/>
          </p:cNvSpPr>
          <p:nvPr>
            <p:ph idx="1"/>
          </p:nvPr>
        </p:nvSpPr>
        <p:spPr>
          <a:xfrm>
            <a:off x="0" y="1143000"/>
            <a:ext cx="8991600" cy="5715000"/>
          </a:xfrm>
        </p:spPr>
        <p:txBody>
          <a:bodyPr>
            <a:normAutofit fontScale="92500" lnSpcReduction="10000"/>
          </a:bodyPr>
          <a:lstStyle/>
          <a:p>
            <a:r>
              <a:rPr lang="en-US" dirty="0" smtClean="0"/>
              <a:t>Brainstorm a list of your own personal “basic principles,” values, or rules to live by.  </a:t>
            </a:r>
            <a:endParaRPr lang="en-US" dirty="0"/>
          </a:p>
          <a:p>
            <a:r>
              <a:rPr lang="en-US" dirty="0" smtClean="0"/>
              <a:t>Next, think of a time in your life when you either did or did not intentionally follow your basic principle.</a:t>
            </a:r>
          </a:p>
          <a:p>
            <a:r>
              <a:rPr lang="en-US" dirty="0" smtClean="0"/>
              <a:t>Review your list and decide which incidents you would like to create a visual representation for (minimum of 3).</a:t>
            </a:r>
          </a:p>
          <a:p>
            <a:r>
              <a:rPr lang="en-US" dirty="0" smtClean="0"/>
              <a:t>Create your poster and make sure to label or indicate somehow which principle you either did follow, or should have followed.</a:t>
            </a:r>
          </a:p>
          <a:p>
            <a:r>
              <a:rPr lang="en-US" dirty="0" smtClean="0"/>
              <a:t>We will present these during the last 15 minutes of class.</a:t>
            </a:r>
            <a:endParaRPr lang="en-US" dirty="0"/>
          </a:p>
        </p:txBody>
      </p:sp>
    </p:spTree>
    <p:extLst>
      <p:ext uri="{BB962C8B-B14F-4D97-AF65-F5344CB8AC3E}">
        <p14:creationId xmlns:p14="http://schemas.microsoft.com/office/powerpoint/2010/main" val="7303358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13</a:t>
            </a:r>
            <a:endParaRPr lang="en-US" dirty="0"/>
          </a:p>
        </p:txBody>
      </p:sp>
      <p:sp>
        <p:nvSpPr>
          <p:cNvPr id="3" name="Content Placeholder 2"/>
          <p:cNvSpPr>
            <a:spLocks noGrp="1"/>
          </p:cNvSpPr>
          <p:nvPr>
            <p:ph idx="1"/>
          </p:nvPr>
        </p:nvSpPr>
        <p:spPr/>
        <p:txBody>
          <a:bodyPr/>
          <a:lstStyle/>
          <a:p>
            <a:r>
              <a:rPr lang="en-US" dirty="0" smtClean="0"/>
              <a:t>SWBAT:  analyze the various relationships between parents and their children.</a:t>
            </a:r>
          </a:p>
          <a:p>
            <a:endParaRPr lang="en-US" dirty="0"/>
          </a:p>
          <a:p>
            <a:r>
              <a:rPr lang="en-US" dirty="0" smtClean="0"/>
              <a:t>Venn Diagrams/Discussion</a:t>
            </a:r>
          </a:p>
          <a:p>
            <a:r>
              <a:rPr lang="en-US" dirty="0" smtClean="0"/>
              <a:t>Hand out article and organizer for Seminar</a:t>
            </a:r>
            <a:endParaRPr lang="en-US" dirty="0"/>
          </a:p>
        </p:txBody>
      </p:sp>
    </p:spTree>
    <p:extLst>
      <p:ext uri="{BB962C8B-B14F-4D97-AF65-F5344CB8AC3E}">
        <p14:creationId xmlns:p14="http://schemas.microsoft.com/office/powerpoint/2010/main" val="23832252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Venn Diagram Discussion</a:t>
            </a:r>
            <a:endParaRPr lang="en-US" dirty="0"/>
          </a:p>
        </p:txBody>
      </p:sp>
      <p:sp>
        <p:nvSpPr>
          <p:cNvPr id="3" name="Content Placeholder 2"/>
          <p:cNvSpPr>
            <a:spLocks noGrp="1"/>
          </p:cNvSpPr>
          <p:nvPr>
            <p:ph idx="1"/>
          </p:nvPr>
        </p:nvSpPr>
        <p:spPr/>
        <p:txBody>
          <a:bodyPr/>
          <a:lstStyle/>
          <a:p>
            <a:r>
              <a:rPr lang="en-US" dirty="0" smtClean="0"/>
              <a:t>Fill out Venn diagrams using specific examples from your notes and your life</a:t>
            </a:r>
          </a:p>
          <a:p>
            <a:endParaRPr lang="en-US" dirty="0"/>
          </a:p>
          <a:p>
            <a:endParaRPr lang="en-US" dirty="0" smtClean="0"/>
          </a:p>
          <a:p>
            <a:endParaRPr lang="en-US" dirty="0"/>
          </a:p>
        </p:txBody>
      </p:sp>
    </p:spTree>
    <p:extLst>
      <p:ext uri="{BB962C8B-B14F-4D97-AF65-F5344CB8AC3E}">
        <p14:creationId xmlns:p14="http://schemas.microsoft.com/office/powerpoint/2010/main" val="15824629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 for Discussion</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Last paragraph on 146-first paragraph on 147</a:t>
            </a:r>
          </a:p>
          <a:p>
            <a:pPr lvl="1"/>
            <a:r>
              <a:rPr lang="en-US" dirty="0" smtClean="0"/>
              <a:t>What is the “Afghan double standard”?  Who benefits?  What are double standards in other cultures?</a:t>
            </a:r>
          </a:p>
          <a:p>
            <a:r>
              <a:rPr lang="en-US" dirty="0" err="1" smtClean="0"/>
              <a:t>Pg</a:t>
            </a:r>
            <a:r>
              <a:rPr lang="en-US" dirty="0" smtClean="0"/>
              <a:t> 178 “Every woman needed a husband.  Even if he did silence the song in her.”</a:t>
            </a:r>
          </a:p>
          <a:p>
            <a:pPr lvl="1"/>
            <a:r>
              <a:rPr lang="en-US" dirty="0" smtClean="0"/>
              <a:t>What does this mean?  What does the song represent?  How could this change?  What would happen to the husbands if this changed?  What would happened to the men?  Who perpetuates this condition of dependency?</a:t>
            </a:r>
            <a:endParaRPr lang="en-US" dirty="0"/>
          </a:p>
        </p:txBody>
      </p:sp>
    </p:spTree>
    <p:extLst>
      <p:ext uri="{BB962C8B-B14F-4D97-AF65-F5344CB8AC3E}">
        <p14:creationId xmlns:p14="http://schemas.microsoft.com/office/powerpoint/2010/main" val="28399910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 </a:t>
            </a:r>
            <a:r>
              <a:rPr lang="en-US" dirty="0" err="1" smtClean="0"/>
              <a:t>Cont</a:t>
            </a:r>
            <a:r>
              <a:rPr lang="en-US" dirty="0" smtClean="0"/>
              <a:t>…</a:t>
            </a:r>
            <a:endParaRPr lang="en-US" dirty="0"/>
          </a:p>
        </p:txBody>
      </p:sp>
      <p:sp>
        <p:nvSpPr>
          <p:cNvPr id="3" name="Content Placeholder 2"/>
          <p:cNvSpPr>
            <a:spLocks noGrp="1"/>
          </p:cNvSpPr>
          <p:nvPr>
            <p:ph idx="1"/>
          </p:nvPr>
        </p:nvSpPr>
        <p:spPr>
          <a:xfrm>
            <a:off x="152400" y="1600200"/>
            <a:ext cx="8991600" cy="5029200"/>
          </a:xfrm>
        </p:spPr>
        <p:txBody>
          <a:bodyPr>
            <a:normAutofit fontScale="92500" lnSpcReduction="10000"/>
          </a:bodyPr>
          <a:lstStyle/>
          <a:p>
            <a:r>
              <a:rPr lang="en-US" dirty="0" err="1" smtClean="0"/>
              <a:t>Pg</a:t>
            </a:r>
            <a:r>
              <a:rPr lang="en-US" dirty="0" smtClean="0"/>
              <a:t> 182 “Successful,”  Soraya hissed.  “At least I’m not like him, sitting around while other people fight the </a:t>
            </a:r>
            <a:r>
              <a:rPr lang="en-US" dirty="0" err="1" smtClean="0"/>
              <a:t>Shorawi</a:t>
            </a:r>
            <a:r>
              <a:rPr lang="en-US" dirty="0" smtClean="0"/>
              <a:t> (Russians), waiting for when the dust settles so he can move in and reclaim his post little government position.  Teaching may not pay much, but it’s what I want to do!  It’s what I love, and it’s a whole lot better than collecting welfare, by the way.”</a:t>
            </a:r>
          </a:p>
          <a:p>
            <a:pPr lvl="1"/>
            <a:r>
              <a:rPr lang="en-US" dirty="0" smtClean="0"/>
              <a:t>What does this say about women and careers?  What careers are respected?  Is this different in the US?</a:t>
            </a:r>
          </a:p>
          <a:p>
            <a:pPr lvl="1"/>
            <a:r>
              <a:rPr lang="en-US" dirty="0" smtClean="0"/>
              <a:t>How does Soraya’s actions about teaching differ from Amir’s?  Why?</a:t>
            </a:r>
            <a:endParaRPr lang="en-US" dirty="0"/>
          </a:p>
        </p:txBody>
      </p:sp>
    </p:spTree>
    <p:extLst>
      <p:ext uri="{BB962C8B-B14F-4D97-AF65-F5344CB8AC3E}">
        <p14:creationId xmlns:p14="http://schemas.microsoft.com/office/powerpoint/2010/main" val="21808056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Pg</a:t>
            </a:r>
            <a:r>
              <a:rPr lang="en-US" dirty="0" smtClean="0"/>
              <a:t> 188 “Now if you were American, it wouldn’t matter.  People here marry for love, family name and ancestry never even into the equation.  They adopt  that way too, as long as the baby is healthy, everyone is happy.  But we are Afghans…”</a:t>
            </a:r>
          </a:p>
          <a:p>
            <a:pPr lvl="1"/>
            <a:r>
              <a:rPr lang="en-US" dirty="0" smtClean="0"/>
              <a:t>Is this an accurate view of America’s attitude regarding adoption?  Why do some people think that blood is thicker than water?  Why don’t others think it matters?  What is intrinsically valuable in a relationship?</a:t>
            </a:r>
            <a:endParaRPr lang="en-US" dirty="0"/>
          </a:p>
        </p:txBody>
      </p:sp>
    </p:spTree>
    <p:extLst>
      <p:ext uri="{BB962C8B-B14F-4D97-AF65-F5344CB8AC3E}">
        <p14:creationId xmlns:p14="http://schemas.microsoft.com/office/powerpoint/2010/main" val="11130258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45"/>
            <a:ext cx="8229600" cy="272955"/>
          </a:xfrm>
        </p:spPr>
        <p:txBody>
          <a:bodyPr>
            <a:normAutofit fontScale="90000"/>
          </a:bodyPr>
          <a:lstStyle/>
          <a:p>
            <a:r>
              <a:rPr lang="en-US" dirty="0" smtClean="0"/>
              <a:t>Notes Topics </a:t>
            </a:r>
            <a:r>
              <a:rPr lang="en-US" dirty="0" err="1" smtClean="0"/>
              <a:t>Ch</a:t>
            </a:r>
            <a:r>
              <a:rPr lang="en-US" dirty="0" smtClean="0"/>
              <a:t> 14-17</a:t>
            </a:r>
            <a:endParaRPr lang="en-US" dirty="0"/>
          </a:p>
        </p:txBody>
      </p:sp>
      <p:sp>
        <p:nvSpPr>
          <p:cNvPr id="4" name="Content Placeholder 3"/>
          <p:cNvSpPr>
            <a:spLocks noGrp="1"/>
          </p:cNvSpPr>
          <p:nvPr>
            <p:ph idx="1"/>
          </p:nvPr>
        </p:nvSpPr>
        <p:spPr>
          <a:xfrm>
            <a:off x="0" y="304800"/>
            <a:ext cx="9144000" cy="6553200"/>
          </a:xfrm>
        </p:spPr>
        <p:txBody>
          <a:bodyPr numCol="2">
            <a:normAutofit/>
          </a:bodyPr>
          <a:lstStyle/>
          <a:p>
            <a:r>
              <a:rPr lang="en-US" dirty="0" err="1" smtClean="0"/>
              <a:t>Ch</a:t>
            </a:r>
            <a:r>
              <a:rPr lang="en-US" dirty="0" smtClean="0"/>
              <a:t> 14</a:t>
            </a:r>
          </a:p>
          <a:p>
            <a:pPr lvl="1"/>
            <a:r>
              <a:rPr lang="en-US" dirty="0" smtClean="0"/>
              <a:t>Rahim Khan</a:t>
            </a:r>
          </a:p>
          <a:p>
            <a:pPr lvl="1"/>
            <a:r>
              <a:rPr lang="en-US" dirty="0" smtClean="0"/>
              <a:t>“There is a way to be good again”</a:t>
            </a:r>
          </a:p>
          <a:p>
            <a:pPr lvl="1"/>
            <a:r>
              <a:rPr lang="en-US" dirty="0" smtClean="0"/>
              <a:t>“For you a thousand times over”</a:t>
            </a:r>
          </a:p>
          <a:p>
            <a:r>
              <a:rPr lang="en-US" dirty="0" err="1" smtClean="0"/>
              <a:t>Ch</a:t>
            </a:r>
            <a:r>
              <a:rPr lang="en-US" dirty="0" smtClean="0"/>
              <a:t> 15</a:t>
            </a:r>
          </a:p>
          <a:p>
            <a:pPr lvl="1"/>
            <a:r>
              <a:rPr lang="en-US" dirty="0" smtClean="0"/>
              <a:t>Rahim Khan’s health</a:t>
            </a:r>
          </a:p>
          <a:p>
            <a:pPr lvl="1"/>
            <a:r>
              <a:rPr lang="en-US" dirty="0" smtClean="0"/>
              <a:t>Taliban</a:t>
            </a:r>
          </a:p>
          <a:p>
            <a:pPr lvl="1"/>
            <a:r>
              <a:rPr lang="en-US" dirty="0" smtClean="0"/>
              <a:t>Hassan</a:t>
            </a:r>
          </a:p>
          <a:p>
            <a:r>
              <a:rPr lang="en-US" dirty="0" err="1" smtClean="0"/>
              <a:t>Ch</a:t>
            </a:r>
            <a:r>
              <a:rPr lang="en-US" dirty="0" smtClean="0"/>
              <a:t> 16</a:t>
            </a:r>
          </a:p>
          <a:p>
            <a:pPr lvl="1"/>
            <a:r>
              <a:rPr lang="en-US" dirty="0" smtClean="0"/>
              <a:t>Hassan’s wife and family</a:t>
            </a:r>
          </a:p>
          <a:p>
            <a:pPr lvl="1"/>
            <a:r>
              <a:rPr lang="en-US" dirty="0" err="1" smtClean="0"/>
              <a:t>Sanaubar</a:t>
            </a:r>
            <a:endParaRPr lang="en-US" dirty="0" smtClean="0"/>
          </a:p>
          <a:p>
            <a:pPr lvl="1"/>
            <a:r>
              <a:rPr lang="en-US" dirty="0" err="1" smtClean="0"/>
              <a:t>Sohrab</a:t>
            </a:r>
            <a:endParaRPr lang="en-US" dirty="0" smtClean="0"/>
          </a:p>
          <a:p>
            <a:pPr lvl="1"/>
            <a:r>
              <a:rPr lang="en-US" dirty="0" smtClean="0"/>
              <a:t>1998</a:t>
            </a:r>
          </a:p>
          <a:p>
            <a:r>
              <a:rPr lang="en-US" dirty="0" err="1" smtClean="0"/>
              <a:t>Ch</a:t>
            </a:r>
            <a:r>
              <a:rPr lang="en-US" dirty="0" smtClean="0"/>
              <a:t> 17</a:t>
            </a:r>
          </a:p>
          <a:p>
            <a:pPr lvl="1"/>
            <a:r>
              <a:rPr lang="en-US" dirty="0" smtClean="0"/>
              <a:t>Letter and picture</a:t>
            </a:r>
          </a:p>
          <a:p>
            <a:pPr lvl="1"/>
            <a:r>
              <a:rPr lang="en-US" dirty="0" smtClean="0"/>
              <a:t>Hassan and </a:t>
            </a:r>
            <a:r>
              <a:rPr lang="en-US" dirty="0" err="1" smtClean="0"/>
              <a:t>Farzana</a:t>
            </a:r>
            <a:endParaRPr lang="en-US" dirty="0" smtClean="0"/>
          </a:p>
          <a:p>
            <a:pPr lvl="1"/>
            <a:r>
              <a:rPr lang="en-US" dirty="0" err="1" smtClean="0"/>
              <a:t>Sohrab</a:t>
            </a:r>
            <a:endParaRPr lang="en-US" dirty="0" smtClean="0"/>
          </a:p>
          <a:p>
            <a:pPr lvl="1"/>
            <a:r>
              <a:rPr lang="en-US" dirty="0" smtClean="0"/>
              <a:t>“Rahim, a boy who won’t stand up for himself becomes a man who can’s stand up to anything”</a:t>
            </a:r>
          </a:p>
          <a:p>
            <a:pPr lvl="1"/>
            <a:r>
              <a:rPr lang="en-US" dirty="0" smtClean="0"/>
              <a:t>Living a lie</a:t>
            </a:r>
          </a:p>
        </p:txBody>
      </p:sp>
    </p:spTree>
    <p:extLst>
      <p:ext uri="{BB962C8B-B14F-4D97-AF65-F5344CB8AC3E}">
        <p14:creationId xmlns:p14="http://schemas.microsoft.com/office/powerpoint/2010/main" val="31508765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14</a:t>
            </a:r>
            <a:endParaRPr lang="en-US" dirty="0"/>
          </a:p>
        </p:txBody>
      </p:sp>
      <p:sp>
        <p:nvSpPr>
          <p:cNvPr id="3" name="Content Placeholder 2"/>
          <p:cNvSpPr>
            <a:spLocks noGrp="1"/>
          </p:cNvSpPr>
          <p:nvPr>
            <p:ph idx="1"/>
          </p:nvPr>
        </p:nvSpPr>
        <p:spPr/>
        <p:txBody>
          <a:bodyPr/>
          <a:lstStyle/>
          <a:p>
            <a:r>
              <a:rPr lang="en-US" dirty="0" smtClean="0"/>
              <a:t>SWBAT:  discuss the values of </a:t>
            </a:r>
            <a:r>
              <a:rPr lang="en-US" dirty="0" err="1" smtClean="0"/>
              <a:t>pashtunwali</a:t>
            </a:r>
            <a:r>
              <a:rPr lang="en-US" dirty="0" smtClean="0"/>
              <a:t> and how each character fits into those beliefs</a:t>
            </a:r>
          </a:p>
          <a:p>
            <a:endParaRPr lang="en-US" dirty="0"/>
          </a:p>
          <a:p>
            <a:pPr lvl="1"/>
            <a:r>
              <a:rPr lang="en-US" dirty="0" smtClean="0"/>
              <a:t>Discussion</a:t>
            </a:r>
            <a:endParaRPr lang="en-US" dirty="0"/>
          </a:p>
        </p:txBody>
      </p:sp>
    </p:spTree>
    <p:extLst>
      <p:ext uri="{BB962C8B-B14F-4D97-AF65-F5344CB8AC3E}">
        <p14:creationId xmlns:p14="http://schemas.microsoft.com/office/powerpoint/2010/main" val="16394347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t>Pashtunwali article questions</a:t>
            </a:r>
          </a:p>
        </p:txBody>
      </p:sp>
      <p:sp>
        <p:nvSpPr>
          <p:cNvPr id="3" name="Content Placeholder 2"/>
          <p:cNvSpPr>
            <a:spLocks noGrp="1"/>
          </p:cNvSpPr>
          <p:nvPr>
            <p:ph idx="1"/>
          </p:nvPr>
        </p:nvSpPr>
        <p:spPr/>
        <p:txBody>
          <a:bodyPr/>
          <a:lstStyle/>
          <a:p>
            <a:r>
              <a:rPr lang="en-US" dirty="0" smtClean="0"/>
              <a:t>Who follows </a:t>
            </a:r>
            <a:r>
              <a:rPr lang="en-US" dirty="0" err="1" smtClean="0"/>
              <a:t>Pashtunwali</a:t>
            </a:r>
            <a:r>
              <a:rPr lang="en-US" dirty="0" smtClean="0"/>
              <a:t> teachings?</a:t>
            </a:r>
          </a:p>
          <a:p>
            <a:r>
              <a:rPr lang="en-US" dirty="0" smtClean="0"/>
              <a:t>How do others benefit?</a:t>
            </a:r>
          </a:p>
          <a:p>
            <a:r>
              <a:rPr lang="en-US" dirty="0" smtClean="0"/>
              <a:t>Is anyone harmed?</a:t>
            </a:r>
          </a:p>
          <a:p>
            <a:r>
              <a:rPr lang="en-US" dirty="0" smtClean="0"/>
              <a:t>What is the role of women?</a:t>
            </a:r>
          </a:p>
          <a:p>
            <a:r>
              <a:rPr lang="en-US" dirty="0" smtClean="0"/>
              <a:t>“There is a way to be good again.” </a:t>
            </a:r>
            <a:r>
              <a:rPr lang="en-US" dirty="0" err="1" smtClean="0"/>
              <a:t>pg</a:t>
            </a:r>
            <a:r>
              <a:rPr lang="en-US" dirty="0" smtClean="0"/>
              <a:t> 2 </a:t>
            </a:r>
          </a:p>
          <a:p>
            <a:r>
              <a:rPr lang="en-US" dirty="0" smtClean="0"/>
              <a:t>“And I’ll tell you this, Amir, </a:t>
            </a:r>
            <a:r>
              <a:rPr lang="en-US" dirty="0" err="1" smtClean="0"/>
              <a:t>jan</a:t>
            </a:r>
            <a:r>
              <a:rPr lang="en-US" dirty="0" smtClean="0"/>
              <a:t>:  In the end, the world always wins.  That’s just the way of things”  </a:t>
            </a:r>
            <a:r>
              <a:rPr lang="en-US" dirty="0" err="1" smtClean="0"/>
              <a:t>pg</a:t>
            </a:r>
            <a:r>
              <a:rPr lang="en-US" smtClean="0"/>
              <a:t> 99.</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16</a:t>
            </a:r>
            <a:endParaRPr lang="en-US" dirty="0"/>
          </a:p>
        </p:txBody>
      </p:sp>
      <p:sp>
        <p:nvSpPr>
          <p:cNvPr id="3" name="Content Placeholder 2"/>
          <p:cNvSpPr>
            <a:spLocks noGrp="1"/>
          </p:cNvSpPr>
          <p:nvPr>
            <p:ph idx="1"/>
          </p:nvPr>
        </p:nvSpPr>
        <p:spPr/>
        <p:txBody>
          <a:bodyPr/>
          <a:lstStyle/>
          <a:p>
            <a:r>
              <a:rPr lang="en-US" dirty="0" smtClean="0"/>
              <a:t>SWBAT:  understand how social and societal influences can impact a persons personal belief system.</a:t>
            </a:r>
          </a:p>
          <a:p>
            <a:endParaRPr lang="en-US" dirty="0"/>
          </a:p>
          <a:p>
            <a:r>
              <a:rPr lang="en-US" dirty="0" smtClean="0"/>
              <a:t>Chart/Discussion</a:t>
            </a:r>
            <a:endParaRPr lang="en-US" dirty="0"/>
          </a:p>
        </p:txBody>
      </p:sp>
    </p:spTree>
    <p:extLst>
      <p:ext uri="{BB962C8B-B14F-4D97-AF65-F5344CB8AC3E}">
        <p14:creationId xmlns:p14="http://schemas.microsoft.com/office/powerpoint/2010/main" val="27868429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26" name="Group 54"/>
          <p:cNvGraphicFramePr>
            <a:graphicFrameLocks noGrp="1"/>
          </p:cNvGraphicFramePr>
          <p:nvPr>
            <p:ph type="tbl" idx="1"/>
            <p:extLst>
              <p:ext uri="{D42A27DB-BD31-4B8C-83A1-F6EECF244321}">
                <p14:modId xmlns:p14="http://schemas.microsoft.com/office/powerpoint/2010/main" val="1731698686"/>
              </p:ext>
            </p:extLst>
          </p:nvPr>
        </p:nvGraphicFramePr>
        <p:xfrm>
          <a:off x="0" y="0"/>
          <a:ext cx="9144000" cy="6602413"/>
        </p:xfrm>
        <a:graphic>
          <a:graphicData uri="http://schemas.openxmlformats.org/drawingml/2006/table">
            <a:tbl>
              <a:tblPr/>
              <a:tblGrid>
                <a:gridCol w="1830388"/>
                <a:gridCol w="1827212"/>
                <a:gridCol w="1752600"/>
                <a:gridCol w="1903413"/>
                <a:gridCol w="1830387"/>
              </a:tblGrid>
              <a:tr h="1157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Group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Father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Daughter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rPr>
                        <a:t>Event/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rPr>
                        <a:t>Outcome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Arial" charset="0"/>
                        </a:rPr>
                        <a:t>Importance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011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Baba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Amir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6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Kamal’s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Father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Kamal</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Ali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Hassan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5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Hassan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charset="0"/>
                        </a:rPr>
                        <a:t>Sohrab</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7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General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Soraya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a:t>
            </a:r>
            <a:endParaRPr lang="en-US" dirty="0"/>
          </a:p>
        </p:txBody>
      </p:sp>
      <p:sp>
        <p:nvSpPr>
          <p:cNvPr id="3" name="Content Placeholder 2"/>
          <p:cNvSpPr>
            <a:spLocks noGrp="1"/>
          </p:cNvSpPr>
          <p:nvPr>
            <p:ph idx="1"/>
          </p:nvPr>
        </p:nvSpPr>
        <p:spPr/>
        <p:txBody>
          <a:bodyPr/>
          <a:lstStyle/>
          <a:p>
            <a:r>
              <a:rPr lang="en-US" dirty="0" smtClean="0"/>
              <a:t>SWBAT:  learn about the political and cultural issues that form the background of The Kite Runner.</a:t>
            </a:r>
          </a:p>
          <a:p>
            <a:pPr lvl="1"/>
            <a:r>
              <a:rPr lang="en-US" dirty="0" smtClean="0"/>
              <a:t>Concept Mapping</a:t>
            </a:r>
          </a:p>
          <a:p>
            <a:pPr lvl="1"/>
            <a:r>
              <a:rPr lang="en-US" dirty="0" smtClean="0"/>
              <a:t>Journaling</a:t>
            </a:r>
          </a:p>
          <a:p>
            <a:pPr lvl="1"/>
            <a:r>
              <a:rPr lang="en-US" dirty="0" smtClean="0"/>
              <a:t>Discussion</a:t>
            </a:r>
          </a:p>
          <a:p>
            <a:pPr marL="457200" lvl="1" indent="0">
              <a:buNone/>
            </a:pPr>
            <a:endParaRPr lang="en-US" dirty="0"/>
          </a:p>
        </p:txBody>
      </p:sp>
    </p:spTree>
    <p:extLst>
      <p:ext uri="{BB962C8B-B14F-4D97-AF65-F5344CB8AC3E}">
        <p14:creationId xmlns:p14="http://schemas.microsoft.com/office/powerpoint/2010/main" val="29896018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Topics </a:t>
            </a:r>
            <a:r>
              <a:rPr lang="en-US" dirty="0" err="1" smtClean="0"/>
              <a:t>Ch</a:t>
            </a:r>
            <a:r>
              <a:rPr lang="en-US" dirty="0" smtClean="0"/>
              <a:t> 18-20</a:t>
            </a:r>
            <a:endParaRPr lang="en-US" dirty="0"/>
          </a:p>
        </p:txBody>
      </p:sp>
      <p:sp>
        <p:nvSpPr>
          <p:cNvPr id="3" name="Content Placeholder 2"/>
          <p:cNvSpPr>
            <a:spLocks noGrp="1"/>
          </p:cNvSpPr>
          <p:nvPr>
            <p:ph idx="1"/>
          </p:nvPr>
        </p:nvSpPr>
        <p:spPr>
          <a:xfrm>
            <a:off x="457200" y="1143000"/>
            <a:ext cx="8229600" cy="5715000"/>
          </a:xfrm>
        </p:spPr>
        <p:txBody>
          <a:bodyPr>
            <a:normAutofit fontScale="92500" lnSpcReduction="10000"/>
          </a:bodyPr>
          <a:lstStyle/>
          <a:p>
            <a:r>
              <a:rPr lang="en-US" dirty="0" err="1" smtClean="0"/>
              <a:t>Ch</a:t>
            </a:r>
            <a:r>
              <a:rPr lang="en-US" dirty="0" smtClean="0"/>
              <a:t> 18</a:t>
            </a:r>
          </a:p>
          <a:p>
            <a:pPr lvl="1"/>
            <a:r>
              <a:rPr lang="en-US" dirty="0" smtClean="0"/>
              <a:t>Theft</a:t>
            </a:r>
          </a:p>
          <a:p>
            <a:pPr lvl="1"/>
            <a:r>
              <a:rPr lang="en-US" dirty="0" smtClean="0"/>
              <a:t>Hope</a:t>
            </a:r>
          </a:p>
          <a:p>
            <a:r>
              <a:rPr lang="en-US" dirty="0" err="1" smtClean="0"/>
              <a:t>Ch</a:t>
            </a:r>
            <a:r>
              <a:rPr lang="en-US" dirty="0" smtClean="0"/>
              <a:t> 19</a:t>
            </a:r>
          </a:p>
          <a:p>
            <a:pPr lvl="1"/>
            <a:r>
              <a:rPr lang="en-US" dirty="0" err="1" smtClean="0"/>
              <a:t>Farid’s</a:t>
            </a:r>
            <a:r>
              <a:rPr lang="en-US" dirty="0" smtClean="0"/>
              <a:t> assumptions</a:t>
            </a:r>
          </a:p>
          <a:p>
            <a:pPr lvl="1"/>
            <a:r>
              <a:rPr lang="en-US" dirty="0" smtClean="0"/>
              <a:t>Watch and money</a:t>
            </a:r>
          </a:p>
          <a:p>
            <a:r>
              <a:rPr lang="en-US" dirty="0" err="1" smtClean="0"/>
              <a:t>Ch</a:t>
            </a:r>
            <a:r>
              <a:rPr lang="en-US" dirty="0" smtClean="0"/>
              <a:t> 20</a:t>
            </a:r>
          </a:p>
          <a:p>
            <a:pPr lvl="1"/>
            <a:r>
              <a:rPr lang="en-US" dirty="0" smtClean="0"/>
              <a:t>Current state of Kabul</a:t>
            </a:r>
          </a:p>
          <a:p>
            <a:pPr lvl="1"/>
            <a:r>
              <a:rPr lang="en-US" dirty="0" smtClean="0"/>
              <a:t>Taliban</a:t>
            </a:r>
          </a:p>
          <a:p>
            <a:pPr lvl="1"/>
            <a:r>
              <a:rPr lang="en-US" dirty="0" smtClean="0"/>
              <a:t>Beggar</a:t>
            </a:r>
          </a:p>
          <a:p>
            <a:pPr lvl="1"/>
            <a:r>
              <a:rPr lang="en-US" dirty="0" err="1" smtClean="0"/>
              <a:t>Zamen’s</a:t>
            </a:r>
            <a:r>
              <a:rPr lang="en-US" dirty="0" smtClean="0"/>
              <a:t> news about </a:t>
            </a:r>
            <a:r>
              <a:rPr lang="en-US" dirty="0" err="1" smtClean="0"/>
              <a:t>Sohrab</a:t>
            </a:r>
            <a:endParaRPr lang="en-US" dirty="0" smtClean="0"/>
          </a:p>
          <a:p>
            <a:pPr lvl="1"/>
            <a:r>
              <a:rPr lang="en-US" dirty="0" smtClean="0"/>
              <a:t>Taliban official</a:t>
            </a:r>
            <a:endParaRPr lang="en-US" dirty="0"/>
          </a:p>
        </p:txBody>
      </p:sp>
    </p:spTree>
    <p:extLst>
      <p:ext uri="{BB962C8B-B14F-4D97-AF65-F5344CB8AC3E}">
        <p14:creationId xmlns:p14="http://schemas.microsoft.com/office/powerpoint/2010/main" val="37600350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19</a:t>
            </a:r>
            <a:endParaRPr lang="en-US" dirty="0"/>
          </a:p>
        </p:txBody>
      </p:sp>
      <p:sp>
        <p:nvSpPr>
          <p:cNvPr id="3" name="Content Placeholder 2"/>
          <p:cNvSpPr>
            <a:spLocks noGrp="1"/>
          </p:cNvSpPr>
          <p:nvPr>
            <p:ph idx="1"/>
          </p:nvPr>
        </p:nvSpPr>
        <p:spPr/>
        <p:txBody>
          <a:bodyPr/>
          <a:lstStyle/>
          <a:p>
            <a:r>
              <a:rPr lang="en-US" dirty="0" smtClean="0"/>
              <a:t>SWBAT:  utilize contextual evidence to respond to strong statements.</a:t>
            </a:r>
          </a:p>
          <a:p>
            <a:endParaRPr lang="en-US" dirty="0"/>
          </a:p>
          <a:p>
            <a:pPr lvl="1"/>
            <a:r>
              <a:rPr lang="en-US" dirty="0" smtClean="0"/>
              <a:t>Strong Statement Silent Discussion</a:t>
            </a:r>
          </a:p>
          <a:p>
            <a:pPr lvl="1"/>
            <a:r>
              <a:rPr lang="en-US" dirty="0" smtClean="0"/>
              <a:t>Debrief </a:t>
            </a:r>
            <a:endParaRPr lang="en-US" dirty="0"/>
          </a:p>
        </p:txBody>
      </p:sp>
    </p:spTree>
    <p:extLst>
      <p:ext uri="{BB962C8B-B14F-4D97-AF65-F5344CB8AC3E}">
        <p14:creationId xmlns:p14="http://schemas.microsoft.com/office/powerpoint/2010/main" val="1036965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xfrm>
            <a:off x="457200" y="0"/>
            <a:ext cx="8229600" cy="1143000"/>
          </a:xfrm>
        </p:spPr>
        <p:txBody>
          <a:bodyPr/>
          <a:lstStyle/>
          <a:p>
            <a:r>
              <a:rPr lang="en-US" dirty="0" smtClean="0"/>
              <a:t>Strong Statement Silent Discussion</a:t>
            </a:r>
          </a:p>
        </p:txBody>
      </p:sp>
      <p:sp>
        <p:nvSpPr>
          <p:cNvPr id="79875" name="Rectangle 3"/>
          <p:cNvSpPr>
            <a:spLocks noGrp="1"/>
          </p:cNvSpPr>
          <p:nvPr>
            <p:ph type="body" idx="1"/>
          </p:nvPr>
        </p:nvSpPr>
        <p:spPr>
          <a:xfrm>
            <a:off x="457200" y="1066800"/>
            <a:ext cx="8229600" cy="5638800"/>
          </a:xfrm>
        </p:spPr>
        <p:txBody>
          <a:bodyPr/>
          <a:lstStyle/>
          <a:p>
            <a:pPr>
              <a:lnSpc>
                <a:spcPct val="80000"/>
              </a:lnSpc>
            </a:pPr>
            <a:r>
              <a:rPr lang="en-US" sz="2800" dirty="0" smtClean="0"/>
              <a:t>Your objective is to respond to each of the statements found on large sheets of construction paper.  </a:t>
            </a:r>
          </a:p>
          <a:p>
            <a:pPr>
              <a:lnSpc>
                <a:spcPct val="80000"/>
              </a:lnSpc>
            </a:pPr>
            <a:r>
              <a:rPr lang="en-US" sz="2800" b="1" dirty="0" smtClean="0"/>
              <a:t>You need to respond with contextual evidence (quotes) and your own personal opinion to agree or disagree with the statements.</a:t>
            </a:r>
          </a:p>
          <a:p>
            <a:pPr>
              <a:lnSpc>
                <a:spcPct val="80000"/>
              </a:lnSpc>
            </a:pPr>
            <a:r>
              <a:rPr lang="en-US" sz="2800" dirty="0" smtClean="0"/>
              <a:t>You will have 5 minutes with each statement.</a:t>
            </a:r>
          </a:p>
          <a:p>
            <a:pPr>
              <a:lnSpc>
                <a:spcPct val="80000"/>
              </a:lnSpc>
            </a:pPr>
            <a:r>
              <a:rPr lang="en-US" sz="2800" dirty="0" smtClean="0"/>
              <a:t>Feel free to comment on each other’s opinions as long as you have contextual evidence to support it or specific personal accounts.  You cannot just say “Yep” or “I agree” or “OK” etc.  You must have a 3-4 sentence response to each comment/statement.</a:t>
            </a:r>
          </a:p>
          <a:p>
            <a:pPr>
              <a:lnSpc>
                <a:spcPct val="80000"/>
              </a:lnSpc>
            </a:pPr>
            <a:r>
              <a:rPr lang="en-US" sz="2800" dirty="0" smtClean="0"/>
              <a:t>This is a silent discussion, so even though you are in a pod, you must not have a conversation.  Failure to follow this rule will result in a lower grade.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Topics </a:t>
            </a:r>
            <a:r>
              <a:rPr lang="en-US" dirty="0" err="1" smtClean="0"/>
              <a:t>Ch</a:t>
            </a:r>
            <a:r>
              <a:rPr lang="en-US" dirty="0" smtClean="0"/>
              <a:t> 21-22</a:t>
            </a:r>
            <a:endParaRPr lang="en-US" dirty="0"/>
          </a:p>
        </p:txBody>
      </p:sp>
      <p:sp>
        <p:nvSpPr>
          <p:cNvPr id="3" name="Content Placeholder 2"/>
          <p:cNvSpPr>
            <a:spLocks noGrp="1"/>
          </p:cNvSpPr>
          <p:nvPr>
            <p:ph idx="1"/>
          </p:nvPr>
        </p:nvSpPr>
        <p:spPr>
          <a:xfrm>
            <a:off x="457200" y="1066800"/>
            <a:ext cx="8229600" cy="5562600"/>
          </a:xfrm>
        </p:spPr>
        <p:txBody>
          <a:bodyPr>
            <a:normAutofit fontScale="92500" lnSpcReduction="10000"/>
          </a:bodyPr>
          <a:lstStyle/>
          <a:p>
            <a:r>
              <a:rPr lang="en-US" dirty="0" err="1" smtClean="0"/>
              <a:t>Ch</a:t>
            </a:r>
            <a:r>
              <a:rPr lang="en-US" dirty="0" smtClean="0"/>
              <a:t> 21</a:t>
            </a:r>
          </a:p>
          <a:p>
            <a:pPr lvl="1"/>
            <a:r>
              <a:rPr lang="en-US" dirty="0" smtClean="0"/>
              <a:t>Amir’s childhood home</a:t>
            </a:r>
          </a:p>
          <a:p>
            <a:pPr lvl="1"/>
            <a:r>
              <a:rPr lang="en-US" dirty="0" smtClean="0"/>
              <a:t>Forgetting v. remembering</a:t>
            </a:r>
          </a:p>
          <a:p>
            <a:pPr lvl="1"/>
            <a:r>
              <a:rPr lang="en-US" dirty="0" smtClean="0"/>
              <a:t>Mullah stories</a:t>
            </a:r>
          </a:p>
          <a:p>
            <a:pPr lvl="1"/>
            <a:r>
              <a:rPr lang="en-US" dirty="0" smtClean="0"/>
              <a:t>Soccer events</a:t>
            </a:r>
          </a:p>
          <a:p>
            <a:r>
              <a:rPr lang="en-US" dirty="0" err="1" smtClean="0"/>
              <a:t>Ch</a:t>
            </a:r>
            <a:r>
              <a:rPr lang="en-US" dirty="0" smtClean="0"/>
              <a:t> 22</a:t>
            </a:r>
          </a:p>
          <a:p>
            <a:pPr lvl="1"/>
            <a:r>
              <a:rPr lang="en-US" dirty="0" err="1" smtClean="0"/>
              <a:t>Talib</a:t>
            </a:r>
            <a:r>
              <a:rPr lang="en-US" dirty="0" smtClean="0"/>
              <a:t> with sunglasses</a:t>
            </a:r>
          </a:p>
          <a:p>
            <a:pPr lvl="1"/>
            <a:r>
              <a:rPr lang="en-US" dirty="0" err="1" smtClean="0"/>
              <a:t>Sohrab</a:t>
            </a:r>
            <a:endParaRPr lang="en-US" dirty="0" smtClean="0"/>
          </a:p>
          <a:p>
            <a:pPr lvl="1"/>
            <a:r>
              <a:rPr lang="en-US" dirty="0" smtClean="0"/>
              <a:t>Surprise</a:t>
            </a:r>
          </a:p>
          <a:p>
            <a:pPr lvl="1"/>
            <a:r>
              <a:rPr lang="en-US" dirty="0" smtClean="0"/>
              <a:t>Unfinished business</a:t>
            </a:r>
          </a:p>
          <a:p>
            <a:pPr lvl="1"/>
            <a:r>
              <a:rPr lang="en-US" dirty="0" smtClean="0"/>
              <a:t>Peace</a:t>
            </a:r>
          </a:p>
          <a:p>
            <a:pPr lvl="1"/>
            <a:r>
              <a:rPr lang="en-US" dirty="0" err="1" smtClean="0"/>
              <a:t>Sohrab’s</a:t>
            </a:r>
            <a:r>
              <a:rPr lang="en-US" dirty="0" smtClean="0"/>
              <a:t> rescue</a:t>
            </a:r>
            <a:endParaRPr lang="en-US" dirty="0"/>
          </a:p>
        </p:txBody>
      </p:sp>
    </p:spTree>
    <p:extLst>
      <p:ext uri="{BB962C8B-B14F-4D97-AF65-F5344CB8AC3E}">
        <p14:creationId xmlns:p14="http://schemas.microsoft.com/office/powerpoint/2010/main" val="16409656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20</a:t>
            </a:r>
            <a:endParaRPr lang="en-US" dirty="0"/>
          </a:p>
        </p:txBody>
      </p:sp>
      <p:sp>
        <p:nvSpPr>
          <p:cNvPr id="3" name="Content Placeholder 2"/>
          <p:cNvSpPr>
            <a:spLocks noGrp="1"/>
          </p:cNvSpPr>
          <p:nvPr>
            <p:ph idx="1"/>
          </p:nvPr>
        </p:nvSpPr>
        <p:spPr/>
        <p:txBody>
          <a:bodyPr/>
          <a:lstStyle/>
          <a:p>
            <a:r>
              <a:rPr lang="en-US" dirty="0" smtClean="0"/>
              <a:t>Students will be able to understand the importance of nationalism and its role for Amir, </a:t>
            </a:r>
            <a:r>
              <a:rPr lang="en-US" dirty="0" err="1" smtClean="0"/>
              <a:t>Farid</a:t>
            </a:r>
            <a:r>
              <a:rPr lang="en-US" dirty="0" smtClean="0"/>
              <a:t>, and </a:t>
            </a:r>
            <a:r>
              <a:rPr lang="en-US" dirty="0" err="1" smtClean="0"/>
              <a:t>Assef</a:t>
            </a:r>
            <a:r>
              <a:rPr lang="en-US" dirty="0" smtClean="0"/>
              <a:t>.</a:t>
            </a:r>
          </a:p>
          <a:p>
            <a:pPr lvl="1"/>
            <a:r>
              <a:rPr lang="en-US" dirty="0" smtClean="0"/>
              <a:t>Journal</a:t>
            </a:r>
          </a:p>
          <a:p>
            <a:pPr lvl="1"/>
            <a:r>
              <a:rPr lang="en-US" dirty="0" smtClean="0"/>
              <a:t>Mullah Stories</a:t>
            </a:r>
            <a:endParaRPr lang="en-US" dirty="0"/>
          </a:p>
        </p:txBody>
      </p:sp>
    </p:spTree>
    <p:extLst>
      <p:ext uri="{BB962C8B-B14F-4D97-AF65-F5344CB8AC3E}">
        <p14:creationId xmlns:p14="http://schemas.microsoft.com/office/powerpoint/2010/main" val="10642175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nchor="b"/>
          <a:lstStyle/>
          <a:p>
            <a:r>
              <a:rPr lang="en-US" dirty="0" smtClean="0"/>
              <a:t>Journal </a:t>
            </a:r>
            <a:r>
              <a:rPr lang="en-US" dirty="0" smtClean="0"/>
              <a:t>#5</a:t>
            </a:r>
            <a:r>
              <a:rPr lang="en-US" dirty="0" smtClean="0"/>
              <a:t>		(Chapters 21-22)</a:t>
            </a:r>
          </a:p>
        </p:txBody>
      </p:sp>
      <p:sp>
        <p:nvSpPr>
          <p:cNvPr id="8195" name="Rectangle 3"/>
          <p:cNvSpPr>
            <a:spLocks noGrp="1" noChangeArrowheads="1"/>
          </p:cNvSpPr>
          <p:nvPr>
            <p:ph type="body" idx="4294967295"/>
          </p:nvPr>
        </p:nvSpPr>
        <p:spPr>
          <a:xfrm>
            <a:off x="304800" y="1828800"/>
            <a:ext cx="8839200" cy="5029200"/>
          </a:xfrm>
        </p:spPr>
        <p:txBody>
          <a:bodyPr/>
          <a:lstStyle/>
          <a:p>
            <a:pPr marL="469900" indent="-469900">
              <a:lnSpc>
                <a:spcPct val="90000"/>
              </a:lnSpc>
              <a:buFont typeface="Arial" charset="0"/>
              <a:buNone/>
            </a:pPr>
            <a:r>
              <a:rPr lang="en-US" sz="2800" dirty="0" smtClean="0"/>
              <a:t>What does it mean to be an American?</a:t>
            </a:r>
          </a:p>
          <a:p>
            <a:pPr marL="469900" indent="-469900">
              <a:lnSpc>
                <a:spcPct val="90000"/>
              </a:lnSpc>
              <a:buFont typeface="Arial" charset="0"/>
              <a:buNone/>
            </a:pPr>
            <a:endParaRPr lang="en-US" sz="2800" dirty="0" smtClean="0"/>
          </a:p>
          <a:p>
            <a:pPr marL="469900" indent="-469900">
              <a:lnSpc>
                <a:spcPct val="90000"/>
              </a:lnSpc>
              <a:buFont typeface="Arial" charset="0"/>
              <a:buNone/>
            </a:pPr>
            <a:r>
              <a:rPr lang="en-US" sz="2800" dirty="0" smtClean="0"/>
              <a:t>What does it mean to be Afghani?</a:t>
            </a:r>
          </a:p>
          <a:p>
            <a:pPr marL="469900" indent="-469900">
              <a:lnSpc>
                <a:spcPct val="90000"/>
              </a:lnSpc>
              <a:buFont typeface="Arial" charset="0"/>
              <a:buNone/>
            </a:pPr>
            <a:endParaRPr lang="en-US" sz="2800" dirty="0" smtClean="0"/>
          </a:p>
          <a:p>
            <a:pPr marL="469900" indent="-469900">
              <a:lnSpc>
                <a:spcPct val="90000"/>
              </a:lnSpc>
              <a:buFont typeface="Arial" charset="0"/>
              <a:buNone/>
            </a:pPr>
            <a:r>
              <a:rPr lang="en-US" sz="2800" dirty="0" smtClean="0"/>
              <a:t>Do you determine your identity by the country/origin of your birth?</a:t>
            </a:r>
          </a:p>
          <a:p>
            <a:pPr marL="469900" indent="-469900">
              <a:lnSpc>
                <a:spcPct val="90000"/>
              </a:lnSpc>
              <a:buFont typeface="Arial" charset="0"/>
              <a:buNone/>
            </a:pPr>
            <a:endParaRPr lang="en-US" sz="2800" dirty="0" smtClean="0"/>
          </a:p>
          <a:p>
            <a:pPr marL="469900" indent="-469900">
              <a:lnSpc>
                <a:spcPct val="90000"/>
              </a:lnSpc>
              <a:buFont typeface="Arial" charset="0"/>
              <a:buNone/>
            </a:pPr>
            <a:r>
              <a:rPr lang="en-US" sz="2800" dirty="0" smtClean="0"/>
              <a:t>How about your socioeconomic status?</a:t>
            </a:r>
          </a:p>
          <a:p>
            <a:pPr marL="469900" indent="-469900">
              <a:lnSpc>
                <a:spcPct val="90000"/>
              </a:lnSpc>
              <a:buFont typeface="Arial" charset="0"/>
              <a:buNone/>
            </a:pPr>
            <a:endParaRPr lang="en-US" sz="2800" dirty="0" smtClean="0"/>
          </a:p>
          <a:p>
            <a:pPr marL="469900" indent="-469900">
              <a:lnSpc>
                <a:spcPct val="90000"/>
              </a:lnSpc>
              <a:buFont typeface="Arial" charset="0"/>
              <a:buNone/>
            </a:pPr>
            <a:r>
              <a:rPr lang="en-US" sz="2800" dirty="0" smtClean="0"/>
              <a:t>Is it a combo of cultural/political </a:t>
            </a:r>
            <a:r>
              <a:rPr lang="en-US" sz="2800" dirty="0" err="1" smtClean="0"/>
              <a:t>learnings</a:t>
            </a:r>
            <a:r>
              <a:rPr lang="en-US" sz="2800" dirty="0" smtClean="0"/>
              <a:t>?</a:t>
            </a:r>
          </a:p>
          <a:p>
            <a:pPr marL="469900" indent="-469900">
              <a:lnSpc>
                <a:spcPct val="90000"/>
              </a:lnSpc>
              <a:buFont typeface="Arial" charset="0"/>
              <a:buNone/>
            </a:pPr>
            <a:endParaRPr lang="en-US" sz="2800" dirty="0" smtClean="0"/>
          </a:p>
          <a:p>
            <a:pPr marL="469900" indent="-469900">
              <a:lnSpc>
                <a:spcPct val="90000"/>
              </a:lnSpc>
              <a:buFont typeface="Arial" charset="0"/>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 calcmode="lin" valueType="num">
                                      <p:cBhvr additive="base">
                                        <p:cTn id="7"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8195">
                                            <p:txEl>
                                              <p:pRg st="4" end="4"/>
                                            </p:txEl>
                                          </p:spTgt>
                                        </p:tgtEl>
                                        <p:attrNameLst>
                                          <p:attrName>style.visibility</p:attrName>
                                        </p:attrNameLst>
                                      </p:cBhvr>
                                      <p:to>
                                        <p:strVal val="visible"/>
                                      </p:to>
                                    </p:set>
                                    <p:animEffect transition="in" filter="slide(fromBottom)">
                                      <p:cBhvr>
                                        <p:cTn id="13" dur="500"/>
                                        <p:tgtEl>
                                          <p:spTgt spid="8195">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8195">
                                            <p:txEl>
                                              <p:pRg st="6" end="6"/>
                                            </p:txEl>
                                          </p:spTgt>
                                        </p:tgtEl>
                                        <p:attrNameLst>
                                          <p:attrName>style.visibility</p:attrName>
                                        </p:attrNameLst>
                                      </p:cBhvr>
                                      <p:to>
                                        <p:strVal val="visible"/>
                                      </p:to>
                                    </p:set>
                                    <p:animEffect transition="in" filter="diamond(in)">
                                      <p:cBhvr>
                                        <p:cTn id="18" dur="2000"/>
                                        <p:tgtEl>
                                          <p:spTgt spid="8195">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8195">
                                            <p:txEl>
                                              <p:pRg st="8" end="8"/>
                                            </p:txEl>
                                          </p:spTgt>
                                        </p:tgtEl>
                                        <p:attrNameLst>
                                          <p:attrName>style.visibility</p:attrName>
                                        </p:attrNameLst>
                                      </p:cBhvr>
                                      <p:to>
                                        <p:strVal val="visible"/>
                                      </p:to>
                                    </p:set>
                                    <p:animEffect transition="in" filter="box(in)">
                                      <p:cBhvr>
                                        <p:cTn id="23" dur="500"/>
                                        <p:tgtEl>
                                          <p:spTgt spid="81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Mullah </a:t>
            </a:r>
            <a:r>
              <a:rPr lang="en-US" dirty="0" err="1" smtClean="0"/>
              <a:t>Nasrudin</a:t>
            </a:r>
            <a:r>
              <a:rPr lang="en-US" dirty="0" smtClean="0"/>
              <a:t> Stories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Mullah </a:t>
            </a:r>
            <a:r>
              <a:rPr lang="en-US" dirty="0" err="1" smtClean="0"/>
              <a:t>Nasrudin</a:t>
            </a:r>
            <a:r>
              <a:rPr lang="en-US" dirty="0" smtClean="0"/>
              <a:t> is a favorite character in stories throughout all of the Middle East.  Children in Afghanistan hear Mullah </a:t>
            </a:r>
            <a:r>
              <a:rPr lang="en-US" dirty="0" err="1" smtClean="0"/>
              <a:t>Nasrudin</a:t>
            </a:r>
            <a:r>
              <a:rPr lang="en-US" dirty="0" smtClean="0"/>
              <a:t> stories just as American children hear Mother Goose rhymes and folktales.  Many of the stories teach a lesson, while others just tell a funny story.  Many nations claim the Mullah as their own; however, the Mullah, like all mythological characters, belongs to all humanity.  The Mullah is a wise fool and his stories have many meanings on multiple levels of reality.  These stories show, among other things, that things are not always as they appear and often, logic fails us.</a:t>
            </a:r>
            <a:endParaRPr lang="en-US" dirty="0"/>
          </a:p>
        </p:txBody>
      </p:sp>
    </p:spTree>
    <p:extLst>
      <p:ext uri="{BB962C8B-B14F-4D97-AF65-F5344CB8AC3E}">
        <p14:creationId xmlns:p14="http://schemas.microsoft.com/office/powerpoint/2010/main" val="31812701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Choose a Mullah story</a:t>
            </a:r>
          </a:p>
          <a:p>
            <a:r>
              <a:rPr lang="en-US" dirty="0" smtClean="0"/>
              <a:t>Read it and determine its moral or lesson</a:t>
            </a:r>
          </a:p>
          <a:p>
            <a:r>
              <a:rPr lang="en-US" dirty="0" smtClean="0"/>
              <a:t>What was the purpose of this fable?</a:t>
            </a:r>
          </a:p>
          <a:p>
            <a:endParaRPr lang="en-US" dirty="0"/>
          </a:p>
          <a:p>
            <a:r>
              <a:rPr lang="en-US" dirty="0" smtClean="0"/>
              <a:t>Share stories and morals</a:t>
            </a:r>
          </a:p>
          <a:p>
            <a:endParaRPr lang="en-US" dirty="0"/>
          </a:p>
        </p:txBody>
      </p:sp>
    </p:spTree>
    <p:extLst>
      <p:ext uri="{BB962C8B-B14F-4D97-AF65-F5344CB8AC3E}">
        <p14:creationId xmlns:p14="http://schemas.microsoft.com/office/powerpoint/2010/main" val="12034036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82562"/>
          </a:xfrm>
        </p:spPr>
        <p:txBody>
          <a:bodyPr>
            <a:normAutofit fontScale="90000"/>
          </a:bodyPr>
          <a:lstStyle/>
          <a:p>
            <a:r>
              <a:rPr lang="en-US" dirty="0" smtClean="0"/>
              <a:t>Notes topics </a:t>
            </a:r>
            <a:r>
              <a:rPr lang="en-US" dirty="0" err="1" smtClean="0"/>
              <a:t>Ch</a:t>
            </a:r>
            <a:r>
              <a:rPr lang="en-US" dirty="0" smtClean="0"/>
              <a:t> 23-24</a:t>
            </a:r>
            <a:endParaRPr lang="en-US" dirty="0"/>
          </a:p>
        </p:txBody>
      </p:sp>
      <p:sp>
        <p:nvSpPr>
          <p:cNvPr id="3" name="Content Placeholder 2"/>
          <p:cNvSpPr>
            <a:spLocks noGrp="1"/>
          </p:cNvSpPr>
          <p:nvPr>
            <p:ph idx="1"/>
          </p:nvPr>
        </p:nvSpPr>
        <p:spPr>
          <a:xfrm>
            <a:off x="457200" y="533400"/>
            <a:ext cx="8229600" cy="6324600"/>
          </a:xfrm>
        </p:spPr>
        <p:txBody>
          <a:bodyPr>
            <a:normAutofit fontScale="92500" lnSpcReduction="20000"/>
          </a:bodyPr>
          <a:lstStyle/>
          <a:p>
            <a:r>
              <a:rPr lang="en-US" dirty="0" err="1" smtClean="0"/>
              <a:t>Ch</a:t>
            </a:r>
            <a:r>
              <a:rPr lang="en-US" dirty="0" smtClean="0"/>
              <a:t> 23</a:t>
            </a:r>
          </a:p>
          <a:p>
            <a:pPr lvl="1"/>
            <a:r>
              <a:rPr lang="en-US" dirty="0" smtClean="0"/>
              <a:t>Amir’s injuries</a:t>
            </a:r>
          </a:p>
          <a:p>
            <a:pPr lvl="1"/>
            <a:r>
              <a:rPr lang="en-US" dirty="0" smtClean="0"/>
              <a:t>Rahim’s letter</a:t>
            </a:r>
          </a:p>
          <a:p>
            <a:pPr lvl="1"/>
            <a:r>
              <a:rPr lang="en-US" dirty="0" smtClean="0"/>
              <a:t>Thomas and Betty Caldwell</a:t>
            </a:r>
          </a:p>
          <a:p>
            <a:pPr lvl="1"/>
            <a:r>
              <a:rPr lang="en-US" dirty="0" smtClean="0"/>
              <a:t>Trust </a:t>
            </a:r>
          </a:p>
          <a:p>
            <a:pPr lvl="1"/>
            <a:r>
              <a:rPr lang="en-US" dirty="0" smtClean="0"/>
              <a:t>Dreams</a:t>
            </a:r>
          </a:p>
          <a:p>
            <a:r>
              <a:rPr lang="en-US" dirty="0" err="1" smtClean="0"/>
              <a:t>Ch</a:t>
            </a:r>
            <a:r>
              <a:rPr lang="en-US" dirty="0" smtClean="0"/>
              <a:t> 24</a:t>
            </a:r>
          </a:p>
          <a:p>
            <a:pPr lvl="1"/>
            <a:r>
              <a:rPr lang="en-US" dirty="0" smtClean="0"/>
              <a:t>Mosque</a:t>
            </a:r>
          </a:p>
          <a:p>
            <a:pPr lvl="1"/>
            <a:r>
              <a:rPr lang="en-US" dirty="0" smtClean="0"/>
              <a:t>Forgetting </a:t>
            </a:r>
          </a:p>
          <a:p>
            <a:pPr lvl="1"/>
            <a:r>
              <a:rPr lang="en-US" dirty="0" smtClean="0"/>
              <a:t>Forgiveness</a:t>
            </a:r>
          </a:p>
          <a:p>
            <a:pPr lvl="1"/>
            <a:r>
              <a:rPr lang="en-US" dirty="0" smtClean="0"/>
              <a:t>Family</a:t>
            </a:r>
          </a:p>
          <a:p>
            <a:pPr lvl="1"/>
            <a:r>
              <a:rPr lang="en-US" dirty="0" err="1" smtClean="0"/>
              <a:t>Sohrab’s</a:t>
            </a:r>
            <a:r>
              <a:rPr lang="en-US" dirty="0" smtClean="0"/>
              <a:t> fears</a:t>
            </a:r>
          </a:p>
          <a:p>
            <a:pPr lvl="1"/>
            <a:r>
              <a:rPr lang="en-US" dirty="0" smtClean="0"/>
              <a:t>Soraya</a:t>
            </a:r>
          </a:p>
          <a:p>
            <a:pPr lvl="1"/>
            <a:r>
              <a:rPr lang="en-US" dirty="0" smtClean="0"/>
              <a:t>Problems with adoption</a:t>
            </a:r>
          </a:p>
          <a:p>
            <a:pPr lvl="1"/>
            <a:r>
              <a:rPr lang="en-US" dirty="0" smtClean="0"/>
              <a:t>Bathroom Screams</a:t>
            </a:r>
            <a:endParaRPr lang="en-US" dirty="0"/>
          </a:p>
        </p:txBody>
      </p:sp>
    </p:spTree>
    <p:extLst>
      <p:ext uri="{BB962C8B-B14F-4D97-AF65-F5344CB8AC3E}">
        <p14:creationId xmlns:p14="http://schemas.microsoft.com/office/powerpoint/2010/main" val="35214019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21</a:t>
            </a:r>
            <a:endParaRPr lang="en-US" dirty="0"/>
          </a:p>
        </p:txBody>
      </p:sp>
      <p:sp>
        <p:nvSpPr>
          <p:cNvPr id="3" name="Content Placeholder 2"/>
          <p:cNvSpPr>
            <a:spLocks noGrp="1"/>
          </p:cNvSpPr>
          <p:nvPr>
            <p:ph idx="1"/>
          </p:nvPr>
        </p:nvSpPr>
        <p:spPr/>
        <p:txBody>
          <a:bodyPr/>
          <a:lstStyle/>
          <a:p>
            <a:r>
              <a:rPr lang="en-US" dirty="0" smtClean="0"/>
              <a:t>SWBAT:  understand the significance of forgetting, family, and forgiveness</a:t>
            </a:r>
          </a:p>
          <a:p>
            <a:endParaRPr lang="en-US" dirty="0"/>
          </a:p>
          <a:p>
            <a:pPr lvl="1"/>
            <a:r>
              <a:rPr lang="en-US" dirty="0" smtClean="0"/>
              <a:t>Discussion</a:t>
            </a:r>
            <a:endParaRPr lang="en-US" dirty="0"/>
          </a:p>
        </p:txBody>
      </p:sp>
    </p:spTree>
    <p:extLst>
      <p:ext uri="{BB962C8B-B14F-4D97-AF65-F5344CB8AC3E}">
        <p14:creationId xmlns:p14="http://schemas.microsoft.com/office/powerpoint/2010/main" val="110611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Map</a:t>
            </a:r>
            <a:endParaRPr lang="en-US" dirty="0"/>
          </a:p>
        </p:txBody>
      </p:sp>
      <p:sp>
        <p:nvSpPr>
          <p:cNvPr id="3" name="Content Placeholder 2"/>
          <p:cNvSpPr>
            <a:spLocks noGrp="1"/>
          </p:cNvSpPr>
          <p:nvPr>
            <p:ph idx="1"/>
          </p:nvPr>
        </p:nvSpPr>
        <p:spPr/>
        <p:txBody>
          <a:bodyPr/>
          <a:lstStyle/>
          <a:p>
            <a:r>
              <a:rPr lang="en-US" dirty="0" smtClean="0"/>
              <a:t>Each student sits in own pod</a:t>
            </a:r>
          </a:p>
          <a:p>
            <a:r>
              <a:rPr lang="en-US" dirty="0" smtClean="0"/>
              <a:t>Center circle:  Mystery text title (you create your own)</a:t>
            </a:r>
          </a:p>
          <a:p>
            <a:r>
              <a:rPr lang="en-US" dirty="0" smtClean="0"/>
              <a:t>Circles surrounding:  thoughts about text, questions, understandings</a:t>
            </a:r>
          </a:p>
          <a:p>
            <a:endParaRPr lang="en-US" dirty="0"/>
          </a:p>
          <a:p>
            <a:endParaRPr lang="en-US" dirty="0"/>
          </a:p>
        </p:txBody>
      </p:sp>
    </p:spTree>
    <p:extLst>
      <p:ext uri="{BB962C8B-B14F-4D97-AF65-F5344CB8AC3E}">
        <p14:creationId xmlns:p14="http://schemas.microsoft.com/office/powerpoint/2010/main" val="218401203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Topics </a:t>
            </a:r>
            <a:r>
              <a:rPr lang="en-US" dirty="0" err="1" smtClean="0"/>
              <a:t>Ch</a:t>
            </a:r>
            <a:r>
              <a:rPr lang="en-US" dirty="0" smtClean="0"/>
              <a:t> 25</a:t>
            </a:r>
            <a:endParaRPr lang="en-US" dirty="0"/>
          </a:p>
        </p:txBody>
      </p:sp>
      <p:sp>
        <p:nvSpPr>
          <p:cNvPr id="3" name="Content Placeholder 2"/>
          <p:cNvSpPr>
            <a:spLocks noGrp="1"/>
          </p:cNvSpPr>
          <p:nvPr>
            <p:ph idx="1"/>
          </p:nvPr>
        </p:nvSpPr>
        <p:spPr>
          <a:xfrm>
            <a:off x="457200" y="1417638"/>
            <a:ext cx="8229600" cy="5440362"/>
          </a:xfrm>
        </p:spPr>
        <p:txBody>
          <a:bodyPr>
            <a:normAutofit fontScale="92500" lnSpcReduction="10000"/>
          </a:bodyPr>
          <a:lstStyle/>
          <a:p>
            <a:r>
              <a:rPr lang="en-US" dirty="0" err="1" smtClean="0"/>
              <a:t>Ch</a:t>
            </a:r>
            <a:r>
              <a:rPr lang="en-US" dirty="0" smtClean="0"/>
              <a:t> 25</a:t>
            </a:r>
          </a:p>
          <a:p>
            <a:pPr lvl="1"/>
            <a:r>
              <a:rPr lang="en-US" dirty="0" smtClean="0"/>
              <a:t>Prayer</a:t>
            </a:r>
          </a:p>
          <a:p>
            <a:pPr lvl="1"/>
            <a:r>
              <a:rPr lang="en-US" dirty="0" smtClean="0"/>
              <a:t>Vigil</a:t>
            </a:r>
          </a:p>
          <a:p>
            <a:pPr lvl="1"/>
            <a:r>
              <a:rPr lang="en-US" dirty="0" smtClean="0"/>
              <a:t>Vacant eyes</a:t>
            </a:r>
          </a:p>
          <a:p>
            <a:pPr lvl="1"/>
            <a:r>
              <a:rPr lang="en-US" dirty="0" smtClean="0"/>
              <a:t>“Tired of everything”</a:t>
            </a:r>
          </a:p>
          <a:p>
            <a:pPr lvl="1"/>
            <a:r>
              <a:rPr lang="en-US" dirty="0" smtClean="0"/>
              <a:t>Importance of a happy ending</a:t>
            </a:r>
          </a:p>
          <a:p>
            <a:pPr lvl="1"/>
            <a:r>
              <a:rPr lang="en-US" dirty="0" smtClean="0"/>
              <a:t>Amir and the General</a:t>
            </a:r>
          </a:p>
          <a:p>
            <a:pPr lvl="1"/>
            <a:r>
              <a:rPr lang="en-US" dirty="0" err="1" smtClean="0"/>
              <a:t>Sohrab</a:t>
            </a:r>
            <a:r>
              <a:rPr lang="en-US" dirty="0" smtClean="0"/>
              <a:t> and passing time</a:t>
            </a:r>
          </a:p>
          <a:p>
            <a:pPr lvl="1"/>
            <a:r>
              <a:rPr lang="en-US" dirty="0" smtClean="0"/>
              <a:t>Kites</a:t>
            </a:r>
          </a:p>
          <a:p>
            <a:pPr lvl="1"/>
            <a:r>
              <a:rPr lang="en-US" dirty="0" smtClean="0"/>
              <a:t>Back to the beginning</a:t>
            </a:r>
          </a:p>
          <a:p>
            <a:pPr lvl="1"/>
            <a:r>
              <a:rPr lang="en-US" dirty="0" smtClean="0"/>
              <a:t>Melting</a:t>
            </a:r>
          </a:p>
          <a:p>
            <a:pPr lvl="1"/>
            <a:r>
              <a:rPr lang="en-US" dirty="0" smtClean="0"/>
              <a:t>Running</a:t>
            </a:r>
            <a:endParaRPr lang="en-US" dirty="0"/>
          </a:p>
        </p:txBody>
      </p:sp>
    </p:spTree>
    <p:extLst>
      <p:ext uri="{BB962C8B-B14F-4D97-AF65-F5344CB8AC3E}">
        <p14:creationId xmlns:p14="http://schemas.microsoft.com/office/powerpoint/2010/main" val="3886179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22</a:t>
            </a:r>
            <a:endParaRPr lang="en-US" dirty="0"/>
          </a:p>
        </p:txBody>
      </p:sp>
      <p:sp>
        <p:nvSpPr>
          <p:cNvPr id="3" name="Content Placeholder 2"/>
          <p:cNvSpPr>
            <a:spLocks noGrp="1"/>
          </p:cNvSpPr>
          <p:nvPr>
            <p:ph idx="1"/>
          </p:nvPr>
        </p:nvSpPr>
        <p:spPr/>
        <p:txBody>
          <a:bodyPr/>
          <a:lstStyle/>
          <a:p>
            <a:r>
              <a:rPr lang="en-US" dirty="0" smtClean="0"/>
              <a:t>SWBAT:  decide whether Amir redeemed himself</a:t>
            </a:r>
          </a:p>
          <a:p>
            <a:endParaRPr lang="en-US" dirty="0"/>
          </a:p>
          <a:p>
            <a:pPr lvl="1"/>
            <a:r>
              <a:rPr lang="en-US" dirty="0" smtClean="0"/>
              <a:t>Journal</a:t>
            </a:r>
          </a:p>
          <a:p>
            <a:pPr lvl="1"/>
            <a:r>
              <a:rPr lang="en-US" dirty="0" smtClean="0"/>
              <a:t>Discussion</a:t>
            </a:r>
            <a:endParaRPr lang="en-US" dirty="0"/>
          </a:p>
        </p:txBody>
      </p:sp>
    </p:spTree>
    <p:extLst>
      <p:ext uri="{BB962C8B-B14F-4D97-AF65-F5344CB8AC3E}">
        <p14:creationId xmlns:p14="http://schemas.microsoft.com/office/powerpoint/2010/main" val="740674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a:t>
            </a:r>
            <a:r>
              <a:rPr lang="en-US" dirty="0" smtClean="0"/>
              <a:t>#6 </a:t>
            </a:r>
            <a:r>
              <a:rPr lang="en-US" dirty="0" smtClean="0"/>
              <a:t>(Ch. 25)</a:t>
            </a:r>
            <a:endParaRPr lang="en-US" dirty="0"/>
          </a:p>
        </p:txBody>
      </p:sp>
      <p:sp>
        <p:nvSpPr>
          <p:cNvPr id="3" name="Content Placeholder 2"/>
          <p:cNvSpPr>
            <a:spLocks noGrp="1"/>
          </p:cNvSpPr>
          <p:nvPr>
            <p:ph idx="1"/>
          </p:nvPr>
        </p:nvSpPr>
        <p:spPr/>
        <p:txBody>
          <a:bodyPr/>
          <a:lstStyle/>
          <a:p>
            <a:r>
              <a:rPr lang="en-US" dirty="0" smtClean="0"/>
              <a:t>Do you think that Amir atoned for his sins?</a:t>
            </a:r>
          </a:p>
          <a:p>
            <a:endParaRPr lang="en-US" dirty="0" smtClean="0"/>
          </a:p>
          <a:p>
            <a:r>
              <a:rPr lang="en-US" dirty="0" smtClean="0"/>
              <a:t>Why/why not?</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 major quotes</a:t>
            </a:r>
            <a:endParaRPr lang="en-US" dirty="0"/>
          </a:p>
        </p:txBody>
      </p:sp>
      <p:sp>
        <p:nvSpPr>
          <p:cNvPr id="3" name="Content Placeholder 2"/>
          <p:cNvSpPr>
            <a:spLocks noGrp="1"/>
          </p:cNvSpPr>
          <p:nvPr>
            <p:ph idx="1"/>
          </p:nvPr>
        </p:nvSpPr>
        <p:spPr/>
        <p:txBody>
          <a:bodyPr/>
          <a:lstStyle/>
          <a:p>
            <a:r>
              <a:rPr lang="en-US" dirty="0" smtClean="0"/>
              <a:t>Go back through the book/your notes and choose three quotes that mean more at the end, even though they were said in a different part of the book.  How does this element of foreshadowing make for a powerful ending?</a:t>
            </a:r>
            <a:endParaRPr lang="en-US" dirty="0"/>
          </a:p>
        </p:txBody>
      </p:sp>
    </p:spTree>
    <p:extLst>
      <p:ext uri="{BB962C8B-B14F-4D97-AF65-F5344CB8AC3E}">
        <p14:creationId xmlns:p14="http://schemas.microsoft.com/office/powerpoint/2010/main" val="202296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Map 2</a:t>
            </a:r>
            <a:endParaRPr lang="en-US" dirty="0"/>
          </a:p>
        </p:txBody>
      </p:sp>
      <p:sp>
        <p:nvSpPr>
          <p:cNvPr id="3" name="Content Placeholder 2"/>
          <p:cNvSpPr>
            <a:spLocks noGrp="1"/>
          </p:cNvSpPr>
          <p:nvPr>
            <p:ph idx="1"/>
          </p:nvPr>
        </p:nvSpPr>
        <p:spPr/>
        <p:txBody>
          <a:bodyPr/>
          <a:lstStyle/>
          <a:p>
            <a:r>
              <a:rPr lang="en-US" dirty="0" smtClean="0"/>
              <a:t>Travel around the room and continue your concept map, connecting other pictures with your original</a:t>
            </a:r>
          </a:p>
          <a:p>
            <a:r>
              <a:rPr lang="en-US" dirty="0" smtClean="0"/>
              <a:t>What common themes do you see? </a:t>
            </a:r>
            <a:endParaRPr lang="en-US" dirty="0"/>
          </a:p>
        </p:txBody>
      </p:sp>
    </p:spTree>
    <p:extLst>
      <p:ext uri="{BB962C8B-B14F-4D97-AF65-F5344CB8AC3E}">
        <p14:creationId xmlns:p14="http://schemas.microsoft.com/office/powerpoint/2010/main" val="1944613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Mystery text discussion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96115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a:t>
            </a:r>
            <a:endParaRPr lang="en-US" dirty="0"/>
          </a:p>
        </p:txBody>
      </p:sp>
      <p:sp>
        <p:nvSpPr>
          <p:cNvPr id="3" name="Content Placeholder 2"/>
          <p:cNvSpPr>
            <a:spLocks noGrp="1"/>
          </p:cNvSpPr>
          <p:nvPr>
            <p:ph idx="1"/>
          </p:nvPr>
        </p:nvSpPr>
        <p:spPr/>
        <p:txBody>
          <a:bodyPr/>
          <a:lstStyle/>
          <a:p>
            <a:r>
              <a:rPr lang="en-US" dirty="0" smtClean="0"/>
              <a:t>SWBAT:  increase their knowledge by reading a provocative text</a:t>
            </a:r>
          </a:p>
          <a:p>
            <a:pPr lvl="1"/>
            <a:r>
              <a:rPr lang="en-US" dirty="0" smtClean="0"/>
              <a:t>Text selection</a:t>
            </a:r>
          </a:p>
          <a:p>
            <a:pPr lvl="1"/>
            <a:r>
              <a:rPr lang="en-US" dirty="0" smtClean="0"/>
              <a:t>Annotation</a:t>
            </a:r>
          </a:p>
          <a:p>
            <a:pPr lvl="1"/>
            <a:r>
              <a:rPr lang="en-US" dirty="0" smtClean="0"/>
              <a:t>Concept map continuation</a:t>
            </a:r>
          </a:p>
          <a:p>
            <a:pPr lvl="1"/>
            <a:r>
              <a:rPr lang="en-US" dirty="0" smtClean="0"/>
              <a:t>Share text information</a:t>
            </a:r>
            <a:endParaRPr lang="en-US" dirty="0"/>
          </a:p>
        </p:txBody>
      </p:sp>
    </p:spTree>
    <p:extLst>
      <p:ext uri="{BB962C8B-B14F-4D97-AF65-F5344CB8AC3E}">
        <p14:creationId xmlns:p14="http://schemas.microsoft.com/office/powerpoint/2010/main" val="3146312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20844</TotalTime>
  <Words>2564</Words>
  <Application>Microsoft Office PowerPoint</Application>
  <PresentationFormat>On-screen Show (4:3)</PresentationFormat>
  <Paragraphs>437</Paragraphs>
  <Slides>63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Wingdings</vt:lpstr>
      <vt:lpstr>Office Theme</vt:lpstr>
      <vt:lpstr>KR Discussions</vt:lpstr>
      <vt:lpstr>Day 1</vt:lpstr>
      <vt:lpstr>Rationale</vt:lpstr>
      <vt:lpstr>Procedure</vt:lpstr>
      <vt:lpstr>Day 2</vt:lpstr>
      <vt:lpstr>Concept Map</vt:lpstr>
      <vt:lpstr>Concept Map 2</vt:lpstr>
      <vt:lpstr>Mystery text discussion</vt:lpstr>
      <vt:lpstr>Day 3</vt:lpstr>
      <vt:lpstr>Day 4</vt:lpstr>
      <vt:lpstr>Expert Text Jigsaw</vt:lpstr>
      <vt:lpstr>Day 5</vt:lpstr>
      <vt:lpstr>Quick Facts about Afghanistan</vt:lpstr>
      <vt:lpstr>PowerPoint Presentation</vt:lpstr>
      <vt:lpstr>PowerPoint Presentation</vt:lpstr>
      <vt:lpstr>PowerPoint Presentation</vt:lpstr>
      <vt:lpstr>Day 6</vt:lpstr>
      <vt:lpstr>List 1</vt:lpstr>
      <vt:lpstr>Day 7 </vt:lpstr>
      <vt:lpstr>Topics for Notes</vt:lpstr>
      <vt:lpstr>Day 8</vt:lpstr>
      <vt:lpstr>Journal #1</vt:lpstr>
      <vt:lpstr>Discussion </vt:lpstr>
      <vt:lpstr>Character Relationships</vt:lpstr>
      <vt:lpstr>Topics for Notes </vt:lpstr>
      <vt:lpstr>Day 9</vt:lpstr>
      <vt:lpstr>Journal #2</vt:lpstr>
      <vt:lpstr>Ch 4-5 Group Think Topics</vt:lpstr>
      <vt:lpstr>Notes Topics</vt:lpstr>
      <vt:lpstr>Day 10</vt:lpstr>
      <vt:lpstr>List 2</vt:lpstr>
      <vt:lpstr>Journal #3    (chapters 6-7)</vt:lpstr>
      <vt:lpstr>Ch 6-7 Topics</vt:lpstr>
      <vt:lpstr>Notes Topics Ch 8-9</vt:lpstr>
      <vt:lpstr>Day 11</vt:lpstr>
      <vt:lpstr>Notes Topics Ch 10-11</vt:lpstr>
      <vt:lpstr>Day 12</vt:lpstr>
      <vt:lpstr>Journal #4  (Chapter 10-11)</vt:lpstr>
      <vt:lpstr>Notes Topics Ch 12-13</vt:lpstr>
      <vt:lpstr>Day 13</vt:lpstr>
      <vt:lpstr>Venn Diagram Discussion</vt:lpstr>
      <vt:lpstr>Quotes for Discussion</vt:lpstr>
      <vt:lpstr>Quotes Cont…</vt:lpstr>
      <vt:lpstr>Quotes Cont..</vt:lpstr>
      <vt:lpstr>Notes Topics Ch 14-17</vt:lpstr>
      <vt:lpstr>Day 14</vt:lpstr>
      <vt:lpstr>Pashtunwali article questions</vt:lpstr>
      <vt:lpstr>Day 16</vt:lpstr>
      <vt:lpstr>PowerPoint Presentation</vt:lpstr>
      <vt:lpstr>Notes Topics Ch 18-20</vt:lpstr>
      <vt:lpstr>DAY 19</vt:lpstr>
      <vt:lpstr>Strong Statement Silent Discussion</vt:lpstr>
      <vt:lpstr>Notes Topics Ch 21-22</vt:lpstr>
      <vt:lpstr>Day 20</vt:lpstr>
      <vt:lpstr>Journal #5  (Chapters 21-22)</vt:lpstr>
      <vt:lpstr>Mullah Nasrudin Stories</vt:lpstr>
      <vt:lpstr>Goal</vt:lpstr>
      <vt:lpstr>Notes topics Ch 23-24</vt:lpstr>
      <vt:lpstr>Day 21</vt:lpstr>
      <vt:lpstr>Notes Topics Ch 25</vt:lpstr>
      <vt:lpstr>Day 22</vt:lpstr>
      <vt:lpstr>Journal #6 (Ch. 25)</vt:lpstr>
      <vt:lpstr>Revisit major quotes</vt:lpstr>
    </vt:vector>
  </TitlesOfParts>
  <Company>Omaha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 Discussions</dc:title>
  <dc:creator>eluehrc024</dc:creator>
  <cp:lastModifiedBy>Luehrs, Christina</cp:lastModifiedBy>
  <cp:revision>96</cp:revision>
  <cp:lastPrinted>2017-01-06T13:45:24Z</cp:lastPrinted>
  <dcterms:created xsi:type="dcterms:W3CDTF">2011-03-01T16:21:16Z</dcterms:created>
  <dcterms:modified xsi:type="dcterms:W3CDTF">2017-01-24T13:44:21Z</dcterms:modified>
</cp:coreProperties>
</file>