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7"/>
  </p:notesMasterIdLst>
  <p:sldIdLst>
    <p:sldId id="256" r:id="rId2"/>
    <p:sldId id="257" r:id="rId3"/>
    <p:sldId id="259" r:id="rId4"/>
    <p:sldId id="261" r:id="rId5"/>
    <p:sldId id="262" r:id="rId6"/>
    <p:sldId id="263" r:id="rId7"/>
    <p:sldId id="266" r:id="rId8"/>
    <p:sldId id="268" r:id="rId9"/>
    <p:sldId id="265" r:id="rId10"/>
    <p:sldId id="269" r:id="rId11"/>
    <p:sldId id="281" r:id="rId12"/>
    <p:sldId id="270" r:id="rId13"/>
    <p:sldId id="271" r:id="rId14"/>
    <p:sldId id="272" r:id="rId15"/>
    <p:sldId id="274" r:id="rId16"/>
    <p:sldId id="275" r:id="rId17"/>
    <p:sldId id="277" r:id="rId18"/>
    <p:sldId id="276" r:id="rId19"/>
    <p:sldId id="278" r:id="rId20"/>
    <p:sldId id="302" r:id="rId21"/>
    <p:sldId id="293" r:id="rId22"/>
    <p:sldId id="294" r:id="rId23"/>
    <p:sldId id="296" r:id="rId24"/>
    <p:sldId id="280" r:id="rId25"/>
    <p:sldId id="279" r:id="rId26"/>
    <p:sldId id="289" r:id="rId27"/>
    <p:sldId id="288" r:id="rId28"/>
    <p:sldId id="290" r:id="rId29"/>
    <p:sldId id="282" r:id="rId30"/>
    <p:sldId id="283" r:id="rId31"/>
    <p:sldId id="298" r:id="rId32"/>
    <p:sldId id="291" r:id="rId33"/>
    <p:sldId id="292" r:id="rId34"/>
    <p:sldId id="297" r:id="rId35"/>
    <p:sldId id="284" r:id="rId36"/>
    <p:sldId id="299" r:id="rId37"/>
    <p:sldId id="300" r:id="rId38"/>
    <p:sldId id="285" r:id="rId39"/>
    <p:sldId id="301" r:id="rId40"/>
    <p:sldId id="303" r:id="rId41"/>
    <p:sldId id="286" r:id="rId42"/>
    <p:sldId id="306" r:id="rId43"/>
    <p:sldId id="287" r:id="rId44"/>
    <p:sldId id="305" r:id="rId45"/>
    <p:sldId id="30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0884"/>
  </p:normalViewPr>
  <p:slideViewPr>
    <p:cSldViewPr snapToGrid="0" snapToObjects="1">
      <p:cViewPr varScale="1">
        <p:scale>
          <a:sx n="115" d="100"/>
          <a:sy n="115" d="100"/>
        </p:scale>
        <p:origin x="8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54F41-1886-9245-A896-51C7E61BF5FB}" type="datetimeFigureOut">
              <a:rPr lang="en-US" smtClean="0"/>
              <a:t>4/1/19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07EE0E-4FBE-8640-BF88-6A2C2074DA47}" type="slidenum">
              <a:rPr lang="en-US" smtClean="0"/>
              <a:t>‹#›</a:t>
            </a:fld>
            <a:endParaRPr lang="en-US"/>
          </a:p>
        </p:txBody>
      </p:sp>
    </p:spTree>
    <p:extLst>
      <p:ext uri="{BB962C8B-B14F-4D97-AF65-F5344CB8AC3E}">
        <p14:creationId xmlns:p14="http://schemas.microsoft.com/office/powerpoint/2010/main" val="407398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Polarization – propaganda increased the intense polarization. Germans compared Jews to plague-carrying rats.</a:t>
            </a:r>
          </a:p>
          <a:p>
            <a:r>
              <a:rPr lang="en-US" dirty="0"/>
              <a:t>Preparation – tens of thousands of people died in the Jewish ghettos from disease, starvation, and the cold.</a:t>
            </a:r>
          </a:p>
        </p:txBody>
      </p:sp>
      <p:sp>
        <p:nvSpPr>
          <p:cNvPr id="4" name="Slide Number Placeholder 3"/>
          <p:cNvSpPr>
            <a:spLocks noGrp="1"/>
          </p:cNvSpPr>
          <p:nvPr>
            <p:ph type="sldNum" sz="quarter" idx="5"/>
          </p:nvPr>
        </p:nvSpPr>
        <p:spPr/>
        <p:txBody>
          <a:bodyPr/>
          <a:lstStyle/>
          <a:p>
            <a:fld id="{AE07EE0E-4FBE-8640-BF88-6A2C2074DA47}" type="slidenum">
              <a:rPr lang="en-US" smtClean="0"/>
              <a:t>5</a:t>
            </a:fld>
            <a:endParaRPr lang="en-US"/>
          </a:p>
        </p:txBody>
      </p:sp>
    </p:spTree>
    <p:extLst>
      <p:ext uri="{BB962C8B-B14F-4D97-AF65-F5344CB8AC3E}">
        <p14:creationId xmlns:p14="http://schemas.microsoft.com/office/powerpoint/2010/main" val="299387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students understand the relationship between identity and memory, have them consider some of the factors that shape their own identity. Point out that “Who am I?” is a question almost everyone asks at one time or another. In answering, we define our identity. Our identity is a combination of many factors. It includes both the labels others place on us and the words and phrases we use to describe ourselves. Gender, ethnicity, religion, occupation, and physical characteristics are all part of one’s identity. So are ties to a particular neighborhood, school, or nation. Our values and beliefs are also a part of who we are as individuals, as are the experiences that have shaped our lives. Some of these experiences are personal and private. Others demand to be told, because they make a difference to us all.</a:t>
            </a:r>
          </a:p>
        </p:txBody>
      </p:sp>
      <p:sp>
        <p:nvSpPr>
          <p:cNvPr id="4" name="Slide Number Placeholder 3"/>
          <p:cNvSpPr>
            <a:spLocks noGrp="1"/>
          </p:cNvSpPr>
          <p:nvPr>
            <p:ph type="sldNum" sz="quarter" idx="5"/>
          </p:nvPr>
        </p:nvSpPr>
        <p:spPr/>
        <p:txBody>
          <a:bodyPr/>
          <a:lstStyle/>
          <a:p>
            <a:fld id="{AE07EE0E-4FBE-8640-BF88-6A2C2074DA47}" type="slidenum">
              <a:rPr lang="en-US" smtClean="0"/>
              <a:t>12</a:t>
            </a:fld>
            <a:endParaRPr lang="en-US"/>
          </a:p>
        </p:txBody>
      </p:sp>
    </p:spTree>
    <p:extLst>
      <p:ext uri="{BB962C8B-B14F-4D97-AF65-F5344CB8AC3E}">
        <p14:creationId xmlns:p14="http://schemas.microsoft.com/office/powerpoint/2010/main" val="350375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07EE0E-4FBE-8640-BF88-6A2C2074DA47}" type="slidenum">
              <a:rPr lang="en-US" smtClean="0"/>
              <a:t>41</a:t>
            </a:fld>
            <a:endParaRPr lang="en-US"/>
          </a:p>
        </p:txBody>
      </p:sp>
    </p:spTree>
    <p:extLst>
      <p:ext uri="{BB962C8B-B14F-4D97-AF65-F5344CB8AC3E}">
        <p14:creationId xmlns:p14="http://schemas.microsoft.com/office/powerpoint/2010/main" val="290572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3B05C09-3257-884F-A8DE-AEA5501DBD0D}" type="datetimeFigureOut">
              <a:rPr lang="en-US" smtClean="0"/>
              <a:t>4/1/19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40202145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05C09-3257-884F-A8DE-AEA5501DBD0D}"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284212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05C09-3257-884F-A8DE-AEA5501DBD0D}"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189758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05C09-3257-884F-A8DE-AEA5501DBD0D}" type="datetimeFigureOut">
              <a:rPr lang="en-US" smtClean="0"/>
              <a:t>4/1/19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291507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F3B05C09-3257-884F-A8DE-AEA5501DBD0D}" type="datetimeFigureOut">
              <a:rPr lang="en-US" smtClean="0"/>
              <a:t>4/1/19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35335656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3B05C09-3257-884F-A8DE-AEA5501DBD0D}" type="datetimeFigureOut">
              <a:rPr lang="en-US" smtClean="0"/>
              <a:t>4/1/19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390507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F3B05C09-3257-884F-A8DE-AEA5501DBD0D}" type="datetimeFigureOut">
              <a:rPr lang="en-US" smtClean="0"/>
              <a:t>4/1/19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7164A-BE6E-FC4B-B20A-7413D2423DF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6344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05C09-3257-884F-A8DE-AEA5501DBD0D}" type="datetimeFigureOut">
              <a:rPr lang="en-US" smtClean="0"/>
              <a:t>4/1/19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269990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05C09-3257-884F-A8DE-AEA5501DBD0D}" type="datetimeFigureOut">
              <a:rPr lang="en-US" smtClean="0"/>
              <a:t>4/1/19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30317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F3B05C09-3257-884F-A8DE-AEA5501DBD0D}" type="datetimeFigureOut">
              <a:rPr lang="en-US" smtClean="0"/>
              <a:t>4/1/19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626416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3B05C09-3257-884F-A8DE-AEA5501DBD0D}" type="datetimeFigureOut">
              <a:rPr lang="en-US" smtClean="0"/>
              <a:t>4/1/19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527164A-BE6E-FC4B-B20A-7413D2423DF5}" type="slidenum">
              <a:rPr lang="en-US" smtClean="0"/>
              <a:t>‹#›</a:t>
            </a:fld>
            <a:endParaRPr lang="en-US"/>
          </a:p>
        </p:txBody>
      </p:sp>
    </p:spTree>
    <p:extLst>
      <p:ext uri="{BB962C8B-B14F-4D97-AF65-F5344CB8AC3E}">
        <p14:creationId xmlns:p14="http://schemas.microsoft.com/office/powerpoint/2010/main" val="320526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3B05C09-3257-884F-A8DE-AEA5501DBD0D}" type="datetimeFigureOut">
              <a:rPr lang="en-US" smtClean="0"/>
              <a:t>4/1/19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527164A-BE6E-FC4B-B20A-7413D2423DF5}" type="slidenum">
              <a:rPr lang="en-US" smtClean="0"/>
              <a:t>‹#›</a:t>
            </a:fld>
            <a:endParaRPr lang="en-US"/>
          </a:p>
        </p:txBody>
      </p:sp>
    </p:spTree>
    <p:extLst>
      <p:ext uri="{BB962C8B-B14F-4D97-AF65-F5344CB8AC3E}">
        <p14:creationId xmlns:p14="http://schemas.microsoft.com/office/powerpoint/2010/main" val="3770760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E795-C646-324E-91CC-9D962D572233}"/>
              </a:ext>
            </a:extLst>
          </p:cNvPr>
          <p:cNvSpPr>
            <a:spLocks noGrp="1"/>
          </p:cNvSpPr>
          <p:nvPr>
            <p:ph type="ctrTitle"/>
          </p:nvPr>
        </p:nvSpPr>
        <p:spPr>
          <a:xfrm>
            <a:off x="1600200" y="2386744"/>
            <a:ext cx="8991600" cy="1645920"/>
          </a:xfrm>
        </p:spPr>
        <p:txBody>
          <a:bodyPr>
            <a:normAutofit/>
          </a:bodyPr>
          <a:lstStyle/>
          <a:p>
            <a:r>
              <a:rPr lang="en-US" sz="4800" dirty="0">
                <a:latin typeface="Cambria" panose="02040503050406030204" pitchFamily="18" charset="0"/>
              </a:rPr>
              <a:t>Night</a:t>
            </a:r>
          </a:p>
        </p:txBody>
      </p:sp>
      <p:sp>
        <p:nvSpPr>
          <p:cNvPr id="3" name="Subtitle 2">
            <a:extLst>
              <a:ext uri="{FF2B5EF4-FFF2-40B4-BE49-F238E27FC236}">
                <a16:creationId xmlns:a16="http://schemas.microsoft.com/office/drawing/2014/main" id="{78668C62-868B-0441-BDF1-D3EAD8194216}"/>
              </a:ext>
            </a:extLst>
          </p:cNvPr>
          <p:cNvSpPr>
            <a:spLocks noGrp="1"/>
          </p:cNvSpPr>
          <p:nvPr>
            <p:ph type="subTitle" idx="1"/>
          </p:nvPr>
        </p:nvSpPr>
        <p:spPr/>
        <p:txBody>
          <a:bodyPr/>
          <a:lstStyle/>
          <a:p>
            <a:r>
              <a:rPr lang="en-US" sz="2400" dirty="0">
                <a:latin typeface="Cambria" panose="02040503050406030204" pitchFamily="18" charset="0"/>
              </a:rPr>
              <a:t>ENGLISH 10</a:t>
            </a:r>
          </a:p>
          <a:p>
            <a:r>
              <a:rPr lang="en-US" sz="2400" dirty="0">
                <a:latin typeface="Cambria" panose="02040503050406030204" pitchFamily="18" charset="0"/>
              </a:rPr>
              <a:t>Ms. Quantrille</a:t>
            </a:r>
          </a:p>
          <a:p>
            <a:endParaRPr lang="en-US" dirty="0"/>
          </a:p>
        </p:txBody>
      </p:sp>
    </p:spTree>
    <p:extLst>
      <p:ext uri="{BB962C8B-B14F-4D97-AF65-F5344CB8AC3E}">
        <p14:creationId xmlns:p14="http://schemas.microsoft.com/office/powerpoint/2010/main" val="260428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6105398"/>
          </a:xfrm>
        </p:spPr>
        <p:txBody>
          <a:bodyPr>
            <a:normAutofit fontScale="92500" lnSpcReduction="10000"/>
          </a:bodyPr>
          <a:lstStyle/>
          <a:p>
            <a:pPr marL="0" indent="0">
              <a:buNone/>
            </a:pPr>
            <a:r>
              <a:rPr lang="en-US" sz="3600" dirty="0">
                <a:latin typeface="Cambria" panose="02040503050406030204" pitchFamily="18" charset="0"/>
              </a:rPr>
              <a:t>DAY 4: Sit with your </a:t>
            </a:r>
            <a:r>
              <a:rPr lang="en-US" sz="3600" dirty="0">
                <a:solidFill>
                  <a:srgbClr val="7030A0"/>
                </a:solidFill>
                <a:latin typeface="Cambria" panose="02040503050406030204" pitchFamily="18" charset="0"/>
              </a:rPr>
              <a:t>NUMBER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600" dirty="0">
              <a:latin typeface="Cambria" panose="02040503050406030204" pitchFamily="18" charset="0"/>
            </a:endParaRPr>
          </a:p>
          <a:p>
            <a:pPr marL="0" indent="0">
              <a:buNone/>
            </a:pPr>
            <a:r>
              <a:rPr lang="en-US" sz="2600" dirty="0">
                <a:latin typeface="Cambria" panose="02040503050406030204" pitchFamily="18" charset="0"/>
              </a:rPr>
              <a:t>SWBAT: </a:t>
            </a:r>
          </a:p>
          <a:p>
            <a:pPr marL="514350" indent="-514350">
              <a:buFont typeface="+mj-lt"/>
              <a:buAutoNum type="arabicPeriod"/>
            </a:pPr>
            <a:r>
              <a:rPr lang="en-US" sz="2600" dirty="0">
                <a:latin typeface="Cambria" panose="02040503050406030204" pitchFamily="18" charset="0"/>
              </a:rPr>
              <a:t>Reflect on who they are</a:t>
            </a:r>
          </a:p>
          <a:p>
            <a:pPr marL="514350" indent="-514350">
              <a:buFont typeface="+mj-lt"/>
              <a:buAutoNum type="arabicPeriod"/>
            </a:pPr>
            <a:r>
              <a:rPr lang="en-US" sz="2600" dirty="0">
                <a:latin typeface="Cambria" panose="02040503050406030204" pitchFamily="18" charset="0"/>
              </a:rPr>
              <a:t>Understand their </a:t>
            </a:r>
            <a:r>
              <a:rPr lang="en-US" sz="2600" i="1" dirty="0">
                <a:latin typeface="Cambria" panose="02040503050406030204" pitchFamily="18" charset="0"/>
              </a:rPr>
              <a:t>Night</a:t>
            </a:r>
            <a:r>
              <a:rPr lang="en-US" sz="2600" dirty="0">
                <a:latin typeface="Cambria" panose="02040503050406030204" pitchFamily="18" charset="0"/>
              </a:rPr>
              <a:t> vocabulary</a:t>
            </a:r>
          </a:p>
          <a:p>
            <a:pPr marL="0" indent="0">
              <a:buNone/>
            </a:pPr>
            <a:endParaRPr lang="en-US" sz="2600" dirty="0">
              <a:latin typeface="Cambria" panose="02040503050406030204" pitchFamily="18" charset="0"/>
            </a:endParaRPr>
          </a:p>
          <a:p>
            <a:pPr marL="0" indent="0">
              <a:buNone/>
            </a:pPr>
            <a:r>
              <a:rPr lang="en-US" sz="2600" dirty="0">
                <a:latin typeface="Cambria" panose="02040503050406030204" pitchFamily="18" charset="0"/>
              </a:rPr>
              <a:t>Agenda:</a:t>
            </a:r>
          </a:p>
          <a:p>
            <a:r>
              <a:rPr lang="en-US" sz="2600" dirty="0">
                <a:latin typeface="Cambria" panose="02040503050406030204" pitchFamily="18" charset="0"/>
              </a:rPr>
              <a:t>Journal #1</a:t>
            </a:r>
          </a:p>
          <a:p>
            <a:r>
              <a:rPr lang="en-US" sz="2600" dirty="0">
                <a:latin typeface="Cambria" panose="02040503050406030204" pitchFamily="18" charset="0"/>
              </a:rPr>
              <a:t>Shoes Activity</a:t>
            </a:r>
          </a:p>
          <a:p>
            <a:r>
              <a:rPr lang="en-US" sz="2600" dirty="0">
                <a:latin typeface="Cambria" panose="02040503050406030204" pitchFamily="18" charset="0"/>
              </a:rPr>
              <a:t>Vocabulary</a:t>
            </a:r>
          </a:p>
          <a:p>
            <a:pPr marL="0" indent="0">
              <a:buNone/>
            </a:pPr>
            <a:endParaRPr lang="en-US" sz="2600" dirty="0">
              <a:latin typeface="Cambria" panose="02040503050406030204" pitchFamily="18" charset="0"/>
            </a:endParaRPr>
          </a:p>
          <a:p>
            <a:pPr marL="0" indent="0">
              <a:buNone/>
            </a:pPr>
            <a:r>
              <a:rPr lang="en-US" sz="2600" dirty="0">
                <a:latin typeface="Cambria" panose="02040503050406030204" pitchFamily="18" charset="0"/>
              </a:rPr>
              <a:t>Reflection: After completing the shoes activity, did you learn anything new about your identity?</a:t>
            </a:r>
          </a:p>
        </p:txBody>
      </p:sp>
    </p:spTree>
    <p:extLst>
      <p:ext uri="{BB962C8B-B14F-4D97-AF65-F5344CB8AC3E}">
        <p14:creationId xmlns:p14="http://schemas.microsoft.com/office/powerpoint/2010/main" val="16311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15BEA-4902-594F-A7D9-E8F4C0E24469}"/>
              </a:ext>
            </a:extLst>
          </p:cNvPr>
          <p:cNvSpPr>
            <a:spLocks noGrp="1"/>
          </p:cNvSpPr>
          <p:nvPr>
            <p:ph idx="1"/>
          </p:nvPr>
        </p:nvSpPr>
        <p:spPr>
          <a:xfrm>
            <a:off x="978568" y="1178213"/>
            <a:ext cx="10234863" cy="4131724"/>
          </a:xfrm>
        </p:spPr>
        <p:txBody>
          <a:bodyPr>
            <a:noAutofit/>
          </a:bodyPr>
          <a:lstStyle/>
          <a:p>
            <a:pPr marL="0" indent="0" algn="ctr">
              <a:buNone/>
            </a:pPr>
            <a:r>
              <a:rPr lang="en-US" sz="3800" dirty="0">
                <a:latin typeface="Cambria" panose="02040503050406030204" pitchFamily="18" charset="0"/>
              </a:rPr>
              <a:t>JOURNAL #1</a:t>
            </a:r>
          </a:p>
          <a:p>
            <a:pPr marL="0" indent="0">
              <a:buNone/>
            </a:pPr>
            <a:endParaRPr lang="en-US" sz="3200" dirty="0">
              <a:latin typeface="Cambria" panose="02040503050406030204" pitchFamily="18" charset="0"/>
            </a:endParaRPr>
          </a:p>
          <a:p>
            <a:pPr marL="0" indent="0">
              <a:buNone/>
            </a:pPr>
            <a:r>
              <a:rPr lang="en-US" sz="3200" dirty="0">
                <a:latin typeface="Cambria" panose="02040503050406030204" pitchFamily="18" charset="0"/>
              </a:rPr>
              <a:t>What are some ways in which a person’s identity can put them at a disadvantage in today's world? What are some examples of these disadvantages you see on the news or around the community?</a:t>
            </a:r>
          </a:p>
        </p:txBody>
      </p:sp>
    </p:spTree>
    <p:extLst>
      <p:ext uri="{BB962C8B-B14F-4D97-AF65-F5344CB8AC3E}">
        <p14:creationId xmlns:p14="http://schemas.microsoft.com/office/powerpoint/2010/main" val="326005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a:bodyPr>
          <a:lstStyle/>
          <a:p>
            <a:pPr marL="0" indent="0" algn="ctr">
              <a:buNone/>
            </a:pPr>
            <a:endParaRPr lang="en-US" sz="2500" dirty="0">
              <a:latin typeface="Cambria" panose="02040503050406030204" pitchFamily="18" charset="0"/>
            </a:endParaRPr>
          </a:p>
          <a:p>
            <a:pPr marL="0" indent="0" algn="ctr">
              <a:buNone/>
            </a:pPr>
            <a:endParaRPr lang="en-US" sz="2500" dirty="0">
              <a:latin typeface="Cambria" panose="02040503050406030204" pitchFamily="18" charset="0"/>
            </a:endParaRPr>
          </a:p>
          <a:p>
            <a:pPr marL="0" indent="0" algn="ctr">
              <a:buNone/>
            </a:pPr>
            <a:endParaRPr lang="en-US" sz="2500" dirty="0">
              <a:latin typeface="Cambria" panose="02040503050406030204" pitchFamily="18" charset="0"/>
            </a:endParaRPr>
          </a:p>
          <a:p>
            <a:pPr marL="0" indent="0" algn="ctr">
              <a:buNone/>
            </a:pPr>
            <a:endParaRPr lang="en-US" sz="2500" dirty="0">
              <a:latin typeface="Cambria" panose="02040503050406030204" pitchFamily="18" charset="0"/>
            </a:endParaRPr>
          </a:p>
          <a:p>
            <a:pPr marL="0" indent="0" algn="ctr">
              <a:buNone/>
            </a:pPr>
            <a:r>
              <a:rPr lang="en-US" sz="4000" dirty="0">
                <a:latin typeface="Cambria" panose="02040503050406030204" pitchFamily="18" charset="0"/>
              </a:rPr>
              <a:t>WHO AM I? ACTIVITY</a:t>
            </a:r>
          </a:p>
        </p:txBody>
      </p:sp>
    </p:spTree>
    <p:extLst>
      <p:ext uri="{BB962C8B-B14F-4D97-AF65-F5344CB8AC3E}">
        <p14:creationId xmlns:p14="http://schemas.microsoft.com/office/powerpoint/2010/main" val="77786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lnSpcReduction="10000"/>
          </a:bodyPr>
          <a:lstStyle/>
          <a:p>
            <a:pPr marL="0" indent="0" algn="ctr">
              <a:buNone/>
            </a:pPr>
            <a:endParaRPr lang="en-US" sz="2500" dirty="0">
              <a:latin typeface="Cambria" panose="02040503050406030204" pitchFamily="18" charset="0"/>
            </a:endParaRPr>
          </a:p>
          <a:p>
            <a:pPr marL="0" indent="0">
              <a:buNone/>
            </a:pPr>
            <a:r>
              <a:rPr lang="en-US" sz="3600" dirty="0">
                <a:latin typeface="Cambria" panose="02040503050406030204" pitchFamily="18" charset="0"/>
              </a:rPr>
              <a:t>Words to Describe Me</a:t>
            </a:r>
          </a:p>
          <a:p>
            <a:pPr marL="0" indent="0">
              <a:buNone/>
            </a:pPr>
            <a:endParaRPr lang="en-US" sz="3600" dirty="0">
              <a:latin typeface="Cambria" panose="02040503050406030204" pitchFamily="18" charset="0"/>
            </a:endParaRPr>
          </a:p>
          <a:p>
            <a:pPr marL="0" indent="0">
              <a:buNone/>
            </a:pPr>
            <a:r>
              <a:rPr lang="en-US" sz="2700" dirty="0">
                <a:latin typeface="Cambria" panose="02040503050406030204" pitchFamily="18" charset="0"/>
              </a:rPr>
              <a:t>Word 1:</a:t>
            </a:r>
          </a:p>
          <a:p>
            <a:pPr marL="0" indent="0">
              <a:buNone/>
            </a:pPr>
            <a:r>
              <a:rPr lang="en-US" sz="2700" dirty="0">
                <a:latin typeface="Cambria" panose="02040503050406030204" pitchFamily="18" charset="0"/>
              </a:rPr>
              <a:t>Explanation:</a:t>
            </a:r>
          </a:p>
          <a:p>
            <a:pPr marL="0" indent="0">
              <a:buNone/>
            </a:pPr>
            <a:endParaRPr lang="en-US" sz="2700" dirty="0">
              <a:latin typeface="Cambria" panose="02040503050406030204" pitchFamily="18" charset="0"/>
            </a:endParaRPr>
          </a:p>
          <a:p>
            <a:pPr marL="0" indent="0">
              <a:buNone/>
            </a:pPr>
            <a:r>
              <a:rPr lang="en-US" sz="2700" dirty="0">
                <a:latin typeface="Cambria" panose="02040503050406030204" pitchFamily="18" charset="0"/>
              </a:rPr>
              <a:t>Word 2:</a:t>
            </a:r>
          </a:p>
          <a:p>
            <a:pPr marL="0" indent="0">
              <a:buNone/>
            </a:pPr>
            <a:r>
              <a:rPr lang="en-US" sz="2700" dirty="0">
                <a:latin typeface="Cambria" panose="02040503050406030204" pitchFamily="18" charset="0"/>
              </a:rPr>
              <a:t>Explanation:</a:t>
            </a:r>
          </a:p>
          <a:p>
            <a:pPr marL="0" indent="0">
              <a:buNone/>
            </a:pPr>
            <a:endParaRPr lang="en-US" sz="2700" dirty="0">
              <a:latin typeface="Cambria" panose="02040503050406030204" pitchFamily="18" charset="0"/>
            </a:endParaRPr>
          </a:p>
          <a:p>
            <a:pPr marL="0" indent="0">
              <a:buNone/>
            </a:pPr>
            <a:r>
              <a:rPr lang="en-US" sz="2700" dirty="0">
                <a:latin typeface="Cambria" panose="02040503050406030204" pitchFamily="18" charset="0"/>
              </a:rPr>
              <a:t>Word 3:</a:t>
            </a:r>
          </a:p>
          <a:p>
            <a:pPr marL="0" indent="0">
              <a:buNone/>
            </a:pPr>
            <a:r>
              <a:rPr lang="en-US" sz="2700" dirty="0">
                <a:latin typeface="Cambria" panose="02040503050406030204" pitchFamily="18" charset="0"/>
              </a:rPr>
              <a:t>Explanation:</a:t>
            </a:r>
          </a:p>
        </p:txBody>
      </p:sp>
    </p:spTree>
    <p:extLst>
      <p:ext uri="{BB962C8B-B14F-4D97-AF65-F5344CB8AC3E}">
        <p14:creationId xmlns:p14="http://schemas.microsoft.com/office/powerpoint/2010/main" val="170669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a:bodyPr>
          <a:lstStyle/>
          <a:p>
            <a:pPr marL="0" indent="0" algn="ctr">
              <a:buNone/>
            </a:pPr>
            <a:endParaRPr lang="en-US" sz="2500" dirty="0">
              <a:latin typeface="Cambria" panose="02040503050406030204" pitchFamily="18" charset="0"/>
            </a:endParaRPr>
          </a:p>
          <a:p>
            <a:pPr marL="0" indent="0">
              <a:buNone/>
            </a:pPr>
            <a:r>
              <a:rPr lang="en-US" sz="3600" dirty="0">
                <a:latin typeface="Cambria" panose="02040503050406030204" pitchFamily="18" charset="0"/>
              </a:rPr>
              <a:t>Words to Describe Me</a:t>
            </a:r>
          </a:p>
          <a:p>
            <a:pPr marL="0" indent="0">
              <a:buNone/>
            </a:pPr>
            <a:endParaRPr lang="en-US" sz="3600" dirty="0">
              <a:latin typeface="Cambria" panose="02040503050406030204" pitchFamily="18" charset="0"/>
            </a:endParaRPr>
          </a:p>
          <a:p>
            <a:pPr marL="0" indent="0">
              <a:buNone/>
            </a:pPr>
            <a:r>
              <a:rPr lang="en-US" sz="2700" dirty="0">
                <a:latin typeface="Cambria" panose="02040503050406030204" pitchFamily="18" charset="0"/>
              </a:rPr>
              <a:t>Word 4:</a:t>
            </a:r>
          </a:p>
          <a:p>
            <a:pPr marL="0" indent="0">
              <a:buNone/>
            </a:pPr>
            <a:r>
              <a:rPr lang="en-US" sz="2700" dirty="0">
                <a:latin typeface="Cambria" panose="02040503050406030204" pitchFamily="18" charset="0"/>
              </a:rPr>
              <a:t>Explanation:</a:t>
            </a:r>
          </a:p>
          <a:p>
            <a:pPr marL="0" indent="0">
              <a:buNone/>
            </a:pPr>
            <a:endParaRPr lang="en-US" sz="2700" dirty="0">
              <a:latin typeface="Cambria" panose="02040503050406030204" pitchFamily="18" charset="0"/>
            </a:endParaRPr>
          </a:p>
          <a:p>
            <a:pPr marL="0" indent="0">
              <a:buNone/>
            </a:pPr>
            <a:r>
              <a:rPr lang="en-US" sz="2700" dirty="0">
                <a:latin typeface="Cambria" panose="02040503050406030204" pitchFamily="18" charset="0"/>
              </a:rPr>
              <a:t>Word 5:</a:t>
            </a:r>
          </a:p>
          <a:p>
            <a:pPr marL="0" indent="0">
              <a:buNone/>
            </a:pPr>
            <a:r>
              <a:rPr lang="en-US" sz="2700" dirty="0">
                <a:latin typeface="Cambria" panose="02040503050406030204" pitchFamily="18" charset="0"/>
              </a:rPr>
              <a:t>Explanation:</a:t>
            </a:r>
          </a:p>
        </p:txBody>
      </p:sp>
    </p:spTree>
    <p:extLst>
      <p:ext uri="{BB962C8B-B14F-4D97-AF65-F5344CB8AC3E}">
        <p14:creationId xmlns:p14="http://schemas.microsoft.com/office/powerpoint/2010/main" val="3639632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a:bodyPr>
          <a:lstStyle/>
          <a:p>
            <a:pPr marL="0" indent="0" algn="ctr">
              <a:buNone/>
            </a:pPr>
            <a:endParaRPr lang="en-US" sz="2500" dirty="0">
              <a:latin typeface="Cambria" panose="02040503050406030204" pitchFamily="18" charset="0"/>
            </a:endParaRPr>
          </a:p>
          <a:p>
            <a:pPr marL="0" indent="0">
              <a:buNone/>
            </a:pPr>
            <a:r>
              <a:rPr lang="en-US" sz="3600" dirty="0">
                <a:latin typeface="Cambria" panose="02040503050406030204" pitchFamily="18" charset="0"/>
              </a:rPr>
              <a:t>Important People in My Life</a:t>
            </a:r>
          </a:p>
          <a:p>
            <a:pPr marL="0" indent="0">
              <a:buNone/>
            </a:pPr>
            <a:endParaRPr lang="en-US" sz="3600" dirty="0">
              <a:latin typeface="Cambria" panose="02040503050406030204" pitchFamily="18" charset="0"/>
            </a:endParaRPr>
          </a:p>
          <a:p>
            <a:pPr marL="0" indent="0">
              <a:buNone/>
            </a:pPr>
            <a:r>
              <a:rPr lang="en-US" sz="2700" dirty="0">
                <a:latin typeface="Cambria" panose="02040503050406030204" pitchFamily="18" charset="0"/>
              </a:rPr>
              <a:t>Name:</a:t>
            </a:r>
          </a:p>
          <a:p>
            <a:pPr marL="0" indent="0">
              <a:buNone/>
            </a:pPr>
            <a:r>
              <a:rPr lang="en-US" sz="2700" dirty="0">
                <a:latin typeface="Cambria" panose="02040503050406030204" pitchFamily="18" charset="0"/>
              </a:rPr>
              <a:t>Impact in my life:</a:t>
            </a:r>
          </a:p>
          <a:p>
            <a:pPr marL="0" indent="0">
              <a:buNone/>
            </a:pPr>
            <a:endParaRPr lang="en-US" sz="2700" dirty="0">
              <a:latin typeface="Cambria" panose="02040503050406030204" pitchFamily="18" charset="0"/>
            </a:endParaRPr>
          </a:p>
          <a:p>
            <a:pPr marL="0" indent="0">
              <a:buNone/>
            </a:pPr>
            <a:r>
              <a:rPr lang="en-US" sz="2700" dirty="0">
                <a:latin typeface="Cambria" panose="02040503050406030204" pitchFamily="18" charset="0"/>
              </a:rPr>
              <a:t>Name:</a:t>
            </a:r>
          </a:p>
          <a:p>
            <a:pPr marL="0" indent="0">
              <a:buNone/>
            </a:pPr>
            <a:r>
              <a:rPr lang="en-US" sz="2700" dirty="0">
                <a:latin typeface="Cambria" panose="02040503050406030204" pitchFamily="18" charset="0"/>
              </a:rPr>
              <a:t>Impact in my life:</a:t>
            </a:r>
          </a:p>
        </p:txBody>
      </p:sp>
    </p:spTree>
    <p:extLst>
      <p:ext uri="{BB962C8B-B14F-4D97-AF65-F5344CB8AC3E}">
        <p14:creationId xmlns:p14="http://schemas.microsoft.com/office/powerpoint/2010/main" val="1905622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a:bodyPr>
          <a:lstStyle/>
          <a:p>
            <a:pPr marL="0" indent="0" algn="ctr">
              <a:buNone/>
            </a:pPr>
            <a:endParaRPr lang="en-US" sz="2400" dirty="0">
              <a:latin typeface="Cambria" panose="02040503050406030204" pitchFamily="18" charset="0"/>
            </a:endParaRPr>
          </a:p>
          <a:p>
            <a:pPr marL="0" indent="0">
              <a:buNone/>
            </a:pPr>
            <a:r>
              <a:rPr lang="en-US" sz="3600" dirty="0">
                <a:latin typeface="Cambria" panose="02040503050406030204" pitchFamily="18" charset="0"/>
              </a:rPr>
              <a:t>Life Events that Shaped Me</a:t>
            </a:r>
          </a:p>
          <a:p>
            <a:pPr marL="0" indent="0">
              <a:buNone/>
            </a:pPr>
            <a:endParaRPr lang="en-US" sz="3600" dirty="0">
              <a:latin typeface="Cambria" panose="02040503050406030204" pitchFamily="18" charset="0"/>
            </a:endParaRPr>
          </a:p>
          <a:p>
            <a:pPr marL="0" indent="0">
              <a:buNone/>
            </a:pPr>
            <a:r>
              <a:rPr lang="en-US" sz="2700" dirty="0">
                <a:latin typeface="Cambria" panose="02040503050406030204" pitchFamily="18" charset="0"/>
              </a:rPr>
              <a:t>Event #1</a:t>
            </a:r>
          </a:p>
          <a:p>
            <a:r>
              <a:rPr lang="en-US" sz="2400" dirty="0">
                <a:latin typeface="Cambria" panose="02040503050406030204" pitchFamily="18" charset="0"/>
              </a:rPr>
              <a:t>Description of event:</a:t>
            </a:r>
          </a:p>
          <a:p>
            <a:r>
              <a:rPr lang="en-US" sz="2400" dirty="0">
                <a:latin typeface="Cambria" panose="02040503050406030204" pitchFamily="18" charset="0"/>
              </a:rPr>
              <a:t>Impact in my life:</a:t>
            </a:r>
          </a:p>
          <a:p>
            <a:pPr marL="0" indent="0">
              <a:buNone/>
            </a:pPr>
            <a:endParaRPr lang="en-US" sz="2400" dirty="0">
              <a:latin typeface="Cambria" panose="02040503050406030204" pitchFamily="18" charset="0"/>
            </a:endParaRPr>
          </a:p>
          <a:p>
            <a:pPr marL="0" indent="0">
              <a:buNone/>
            </a:pPr>
            <a:r>
              <a:rPr lang="en-US" sz="2700" dirty="0">
                <a:latin typeface="Cambria" panose="02040503050406030204" pitchFamily="18" charset="0"/>
              </a:rPr>
              <a:t>Event #2</a:t>
            </a:r>
          </a:p>
          <a:p>
            <a:r>
              <a:rPr lang="en-US" sz="2400" dirty="0">
                <a:latin typeface="Cambria" panose="02040503050406030204" pitchFamily="18" charset="0"/>
              </a:rPr>
              <a:t>Description of event:</a:t>
            </a:r>
          </a:p>
          <a:p>
            <a:r>
              <a:rPr lang="en-US" sz="2400" dirty="0">
                <a:latin typeface="Cambria" panose="02040503050406030204" pitchFamily="18" charset="0"/>
              </a:rPr>
              <a:t>Impact in my life:</a:t>
            </a:r>
          </a:p>
          <a:p>
            <a:pPr marL="0" indent="0">
              <a:buNone/>
            </a:pPr>
            <a:endParaRPr lang="en-US" sz="2700" dirty="0">
              <a:latin typeface="Cambria" panose="02040503050406030204" pitchFamily="18" charset="0"/>
            </a:endParaRPr>
          </a:p>
          <a:p>
            <a:pPr marL="0" indent="0">
              <a:buNone/>
            </a:pPr>
            <a:endParaRPr lang="en-US" sz="3600" dirty="0">
              <a:latin typeface="Cambria" panose="02040503050406030204" pitchFamily="18" charset="0"/>
            </a:endParaRPr>
          </a:p>
        </p:txBody>
      </p:sp>
    </p:spTree>
    <p:extLst>
      <p:ext uri="{BB962C8B-B14F-4D97-AF65-F5344CB8AC3E}">
        <p14:creationId xmlns:p14="http://schemas.microsoft.com/office/powerpoint/2010/main" val="131371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379010" y="315604"/>
            <a:ext cx="6387153" cy="6226792"/>
          </a:xfrm>
        </p:spPr>
        <p:txBody>
          <a:bodyPr>
            <a:normAutofit/>
          </a:bodyPr>
          <a:lstStyle/>
          <a:p>
            <a:pPr marL="0" indent="0" algn="ctr">
              <a:buNone/>
            </a:pPr>
            <a:endParaRPr lang="en-US" sz="2400" dirty="0">
              <a:latin typeface="Arial" panose="020B0604020202020204" pitchFamily="34" charset="0"/>
              <a:cs typeface="Arial" panose="020B0604020202020204" pitchFamily="34" charset="0"/>
            </a:endParaRPr>
          </a:p>
          <a:p>
            <a:pPr marL="0" indent="0">
              <a:buNone/>
            </a:pPr>
            <a:r>
              <a:rPr lang="en-US" sz="3600" dirty="0">
                <a:solidFill>
                  <a:srgbClr val="C00000"/>
                </a:solidFill>
                <a:latin typeface="Arial" panose="020B0604020202020204" pitchFamily="34" charset="0"/>
                <a:cs typeface="Arial" panose="020B0604020202020204" pitchFamily="34" charset="0"/>
              </a:rPr>
              <a:t>“We are the last witnesses”</a:t>
            </a:r>
          </a:p>
          <a:p>
            <a:pPr marL="0" indent="0">
              <a:buNone/>
            </a:pPr>
            <a:endParaRPr lang="en-US" sz="3600" dirty="0">
              <a:solidFill>
                <a:schemeClr val="tx1"/>
              </a:solidFill>
              <a:latin typeface="Arial" panose="020B0604020202020204" pitchFamily="34" charset="0"/>
              <a:cs typeface="Arial" panose="020B0604020202020204" pitchFamily="34" charset="0"/>
            </a:endParaRPr>
          </a:p>
          <a:p>
            <a:pPr marL="0" indent="0">
              <a:buNone/>
            </a:pPr>
            <a:r>
              <a:rPr lang="en-US" sz="2400" dirty="0">
                <a:solidFill>
                  <a:schemeClr val="tx1"/>
                </a:solidFill>
                <a:latin typeface="Arial" panose="020B0604020202020204" pitchFamily="34" charset="0"/>
                <a:cs typeface="Arial" panose="020B0604020202020204" pitchFamily="34" charset="0"/>
              </a:rPr>
              <a:t>“We are the shoes, we are the last witnesses.</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We are shoes from grandchildren and grandfathers.</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From Prague, Paris and Amsterdam.</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And because we are only made of stuff and leather</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And not of blood and flesh, each one of us avoided the hellfire.</a:t>
            </a: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2400" dirty="0">
                <a:solidFill>
                  <a:srgbClr val="C00000"/>
                </a:solidFill>
                <a:latin typeface="Arial" panose="020B0604020202020204" pitchFamily="34" charset="0"/>
                <a:cs typeface="Arial" panose="020B0604020202020204" pitchFamily="34" charset="0"/>
              </a:rPr>
              <a:t>-Moses Schulstein</a:t>
            </a:r>
          </a:p>
        </p:txBody>
      </p:sp>
      <p:pic>
        <p:nvPicPr>
          <p:cNvPr id="2" name="Picture 1">
            <a:extLst>
              <a:ext uri="{FF2B5EF4-FFF2-40B4-BE49-F238E27FC236}">
                <a16:creationId xmlns:a16="http://schemas.microsoft.com/office/drawing/2014/main" id="{7A276A71-EE87-114E-828D-530720E8E107}"/>
              </a:ext>
            </a:extLst>
          </p:cNvPr>
          <p:cNvPicPr>
            <a:picLocks noChangeAspect="1"/>
          </p:cNvPicPr>
          <p:nvPr/>
        </p:nvPicPr>
        <p:blipFill>
          <a:blip r:embed="rId2"/>
          <a:stretch>
            <a:fillRect/>
          </a:stretch>
        </p:blipFill>
        <p:spPr>
          <a:xfrm>
            <a:off x="7202890" y="1061492"/>
            <a:ext cx="4610100" cy="5308600"/>
          </a:xfrm>
          <a:prstGeom prst="rect">
            <a:avLst/>
          </a:prstGeom>
        </p:spPr>
      </p:pic>
      <p:sp>
        <p:nvSpPr>
          <p:cNvPr id="4" name="TextBox 3">
            <a:extLst>
              <a:ext uri="{FF2B5EF4-FFF2-40B4-BE49-F238E27FC236}">
                <a16:creationId xmlns:a16="http://schemas.microsoft.com/office/drawing/2014/main" id="{787AFBAB-2026-904B-B756-CF1CE7C4A337}"/>
              </a:ext>
            </a:extLst>
          </p:cNvPr>
          <p:cNvSpPr txBox="1"/>
          <p:nvPr/>
        </p:nvSpPr>
        <p:spPr>
          <a:xfrm>
            <a:off x="10153934" y="6542396"/>
            <a:ext cx="1787857" cy="276999"/>
          </a:xfrm>
          <a:prstGeom prst="rect">
            <a:avLst/>
          </a:prstGeom>
          <a:noFill/>
        </p:spPr>
        <p:txBody>
          <a:bodyPr wrap="square" rtlCol="0">
            <a:spAutoFit/>
          </a:bodyPr>
          <a:lstStyle/>
          <a:p>
            <a:r>
              <a:rPr lang="en-US" sz="1200" dirty="0">
                <a:latin typeface="Cambria" panose="02040503050406030204" pitchFamily="18" charset="0"/>
              </a:rPr>
              <a:t>Image via 70voices.org</a:t>
            </a:r>
          </a:p>
        </p:txBody>
      </p:sp>
    </p:spTree>
    <p:extLst>
      <p:ext uri="{BB962C8B-B14F-4D97-AF65-F5344CB8AC3E}">
        <p14:creationId xmlns:p14="http://schemas.microsoft.com/office/powerpoint/2010/main" val="355493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760623"/>
            <a:ext cx="10617958" cy="5882185"/>
          </a:xfrm>
        </p:spPr>
        <p:txBody>
          <a:bodyPr>
            <a:normAutofit/>
          </a:bodyPr>
          <a:lstStyle/>
          <a:p>
            <a:pPr marL="0" indent="0" algn="ctr">
              <a:buNone/>
            </a:pPr>
            <a:endParaRPr lang="en-US" sz="2400" dirty="0">
              <a:latin typeface="Cambria" panose="02040503050406030204" pitchFamily="18" charset="0"/>
            </a:endParaRPr>
          </a:p>
          <a:p>
            <a:r>
              <a:rPr lang="en-US" sz="2800" dirty="0">
                <a:latin typeface="Cambria" panose="02040503050406030204" pitchFamily="18" charset="0"/>
              </a:rPr>
              <a:t>Pick a shoe</a:t>
            </a:r>
          </a:p>
          <a:p>
            <a:endParaRPr lang="en-US" sz="2800" dirty="0">
              <a:latin typeface="Cambria" panose="02040503050406030204" pitchFamily="18" charset="0"/>
            </a:endParaRPr>
          </a:p>
          <a:p>
            <a:r>
              <a:rPr lang="en-US" sz="2800" dirty="0">
                <a:latin typeface="Cambria" panose="02040503050406030204" pitchFamily="18" charset="0"/>
              </a:rPr>
              <a:t>Using your </a:t>
            </a:r>
            <a:r>
              <a:rPr lang="en-US" sz="2800" i="1" dirty="0">
                <a:latin typeface="Cambria" panose="02040503050406030204" pitchFamily="18" charset="0"/>
              </a:rPr>
              <a:t>Who Am I? Activity </a:t>
            </a:r>
            <a:r>
              <a:rPr lang="en-US" sz="2800" dirty="0">
                <a:latin typeface="Cambria" panose="02040503050406030204" pitchFamily="18" charset="0"/>
              </a:rPr>
              <a:t>as a guide, write down the things you would want someone to remember you by on the shoe.</a:t>
            </a:r>
          </a:p>
          <a:p>
            <a:endParaRPr lang="en-US" sz="2800" dirty="0">
              <a:latin typeface="Cambria" panose="02040503050406030204" pitchFamily="18" charset="0"/>
            </a:endParaRPr>
          </a:p>
          <a:p>
            <a:r>
              <a:rPr lang="en-US" sz="2800" dirty="0">
                <a:latin typeface="Cambria" panose="02040503050406030204" pitchFamily="18" charset="0"/>
              </a:rPr>
              <a:t>Once you are finished, cut your shoe and hand it in to Ms. Quantrille</a:t>
            </a:r>
          </a:p>
          <a:p>
            <a:endParaRPr lang="en-US" sz="3600" dirty="0">
              <a:latin typeface="Cambria" panose="02040503050406030204" pitchFamily="18" charset="0"/>
            </a:endParaRPr>
          </a:p>
          <a:p>
            <a:pPr marL="0" indent="0">
              <a:buNone/>
            </a:pPr>
            <a:endParaRPr lang="en-US" sz="3600" dirty="0">
              <a:latin typeface="Cambria" panose="02040503050406030204" pitchFamily="18" charset="0"/>
            </a:endParaRPr>
          </a:p>
        </p:txBody>
      </p:sp>
    </p:spTree>
    <p:extLst>
      <p:ext uri="{BB962C8B-B14F-4D97-AF65-F5344CB8AC3E}">
        <p14:creationId xmlns:p14="http://schemas.microsoft.com/office/powerpoint/2010/main" val="199219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2F93F4-0264-D848-8D8D-4E66AFDAB369}"/>
              </a:ext>
            </a:extLst>
          </p:cNvPr>
          <p:cNvSpPr txBox="1"/>
          <p:nvPr/>
        </p:nvSpPr>
        <p:spPr>
          <a:xfrm>
            <a:off x="620614" y="382012"/>
            <a:ext cx="10617958" cy="6124754"/>
          </a:xfrm>
          <a:prstGeom prst="rect">
            <a:avLst/>
          </a:prstGeom>
          <a:noFill/>
        </p:spPr>
        <p:txBody>
          <a:bodyPr wrap="square" rtlCol="0">
            <a:spAutoFit/>
          </a:bodyPr>
          <a:lstStyle/>
          <a:p>
            <a:r>
              <a:rPr lang="en-US" sz="2600" dirty="0">
                <a:latin typeface="Cambria" panose="02040503050406030204" pitchFamily="18" charset="0"/>
              </a:rPr>
              <a:t>Vocabulary #1</a:t>
            </a:r>
          </a:p>
          <a:p>
            <a:endParaRPr lang="en-US" sz="2600" dirty="0">
              <a:latin typeface="Cambria" panose="02040503050406030204" pitchFamily="18" charset="0"/>
            </a:endParaRPr>
          </a:p>
          <a:p>
            <a:pPr marL="533400" indent="-533400">
              <a:buFontTx/>
              <a:buAutoNum type="arabicPeriod"/>
            </a:pPr>
            <a:r>
              <a:rPr lang="en-US" altLang="en-US" sz="3400" dirty="0">
                <a:latin typeface="Cambria" panose="02040503050406030204" pitchFamily="18" charset="0"/>
              </a:rPr>
              <a:t>Interlude	</a:t>
            </a:r>
          </a:p>
          <a:p>
            <a:pPr marL="533400" indent="-533400">
              <a:buFontTx/>
              <a:buAutoNum type="arabicPeriod"/>
            </a:pPr>
            <a:r>
              <a:rPr lang="en-US" altLang="en-US" sz="3400" dirty="0">
                <a:latin typeface="Cambria" panose="02040503050406030204" pitchFamily="18" charset="0"/>
              </a:rPr>
              <a:t>Reprieve</a:t>
            </a:r>
          </a:p>
          <a:p>
            <a:pPr marL="533400" indent="-533400">
              <a:buFontTx/>
              <a:buAutoNum type="arabicPeriod"/>
            </a:pPr>
            <a:r>
              <a:rPr lang="en-US" altLang="en-US" sz="3400" dirty="0">
                <a:latin typeface="Cambria" panose="02040503050406030204" pitchFamily="18" charset="0"/>
              </a:rPr>
              <a:t>Dysentery</a:t>
            </a:r>
          </a:p>
          <a:p>
            <a:pPr marL="533400" indent="-533400">
              <a:buFontTx/>
              <a:buAutoNum type="arabicPeriod"/>
            </a:pPr>
            <a:r>
              <a:rPr lang="en-US" altLang="en-US" sz="3400" dirty="0">
                <a:latin typeface="Cambria" panose="02040503050406030204" pitchFamily="18" charset="0"/>
              </a:rPr>
              <a:t>Robust</a:t>
            </a:r>
          </a:p>
          <a:p>
            <a:pPr marL="533400" indent="-533400">
              <a:buFontTx/>
              <a:buAutoNum type="arabicPeriod"/>
            </a:pPr>
            <a:r>
              <a:rPr lang="en-US" altLang="en-US" sz="3400" dirty="0">
                <a:latin typeface="Cambria" panose="02040503050406030204" pitchFamily="18" charset="0"/>
              </a:rPr>
              <a:t>Quarantine</a:t>
            </a:r>
          </a:p>
          <a:p>
            <a:pPr marL="533400" indent="-533400">
              <a:buFontTx/>
              <a:buAutoNum type="arabicPeriod" startAt="6"/>
            </a:pPr>
            <a:r>
              <a:rPr lang="en-US" altLang="en-US" sz="3400" dirty="0">
                <a:latin typeface="Cambria" panose="02040503050406030204" pitchFamily="18" charset="0"/>
              </a:rPr>
              <a:t>Apathy</a:t>
            </a:r>
          </a:p>
          <a:p>
            <a:pPr marL="533400" indent="-533400">
              <a:buFontTx/>
              <a:buAutoNum type="arabicPeriod" startAt="6"/>
            </a:pPr>
            <a:r>
              <a:rPr lang="en-US" altLang="en-US" sz="3400" dirty="0">
                <a:latin typeface="Cambria" panose="02040503050406030204" pitchFamily="18" charset="0"/>
              </a:rPr>
              <a:t>Humane</a:t>
            </a:r>
          </a:p>
          <a:p>
            <a:pPr marL="533400" indent="-533400">
              <a:buFontTx/>
              <a:buAutoNum type="arabicPeriod" startAt="6"/>
            </a:pPr>
            <a:r>
              <a:rPr lang="en-US" altLang="en-US" sz="3400" dirty="0">
                <a:latin typeface="Cambria" panose="02040503050406030204" pitchFamily="18" charset="0"/>
              </a:rPr>
              <a:t>Grimace</a:t>
            </a:r>
          </a:p>
          <a:p>
            <a:pPr marL="533400" indent="-533400">
              <a:buFontTx/>
              <a:buAutoNum type="arabicPeriod" startAt="6"/>
            </a:pPr>
            <a:r>
              <a:rPr lang="en-US" altLang="en-US" sz="3400" dirty="0">
                <a:latin typeface="Cambria" panose="02040503050406030204" pitchFamily="18" charset="0"/>
              </a:rPr>
              <a:t>Nocturnal</a:t>
            </a:r>
          </a:p>
          <a:p>
            <a:pPr marL="533400" indent="-533400">
              <a:buFontTx/>
              <a:buAutoNum type="arabicPeriod" startAt="6"/>
            </a:pPr>
            <a:r>
              <a:rPr lang="en-US" altLang="en-US" sz="3400" dirty="0">
                <a:latin typeface="Cambria" panose="02040503050406030204" pitchFamily="18" charset="0"/>
              </a:rPr>
              <a:t>Melancholy</a:t>
            </a:r>
            <a:endParaRPr lang="en-US" sz="3400" dirty="0">
              <a:latin typeface="Cambria" panose="02040503050406030204" pitchFamily="18" charset="0"/>
            </a:endParaRPr>
          </a:p>
        </p:txBody>
      </p:sp>
    </p:spTree>
    <p:extLst>
      <p:ext uri="{BB962C8B-B14F-4D97-AF65-F5344CB8AC3E}">
        <p14:creationId xmlns:p14="http://schemas.microsoft.com/office/powerpoint/2010/main" val="309887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875590" cy="6121440"/>
          </a:xfrm>
        </p:spPr>
        <p:txBody>
          <a:bodyPr>
            <a:normAutofit fontScale="92500" lnSpcReduction="10000"/>
          </a:bodyPr>
          <a:lstStyle/>
          <a:p>
            <a:pPr marL="0" indent="0">
              <a:buNone/>
            </a:pPr>
            <a:r>
              <a:rPr lang="en-US" sz="3600" dirty="0">
                <a:latin typeface="Cambria" panose="02040503050406030204" pitchFamily="18" charset="0"/>
              </a:rPr>
              <a:t>DAY 1: Sit with your </a:t>
            </a:r>
            <a:r>
              <a:rPr lang="en-US" sz="3600" dirty="0">
                <a:solidFill>
                  <a:srgbClr val="7030A0"/>
                </a:solidFill>
                <a:latin typeface="Cambria" panose="02040503050406030204" pitchFamily="18" charset="0"/>
              </a:rPr>
              <a:t>COLOR</a:t>
            </a:r>
            <a:r>
              <a:rPr lang="en-US" sz="3600" dirty="0">
                <a:latin typeface="Cambria" panose="02040503050406030204" pitchFamily="18" charset="0"/>
              </a:rPr>
              <a:t> groups</a:t>
            </a:r>
          </a:p>
          <a:p>
            <a:pPr marL="0" indent="0">
              <a:buNone/>
            </a:pPr>
            <a:endParaRPr lang="en-US" sz="3600" dirty="0">
              <a:latin typeface="Cambria" panose="02040503050406030204" pitchFamily="18" charset="0"/>
            </a:endParaRPr>
          </a:p>
          <a:p>
            <a:pPr marL="0" indent="0">
              <a:buNone/>
            </a:pPr>
            <a:r>
              <a:rPr lang="en-US" sz="2600" dirty="0">
                <a:latin typeface="Cambria" panose="02040503050406030204" pitchFamily="18" charset="0"/>
              </a:rPr>
              <a:t>SWBAT: </a:t>
            </a:r>
          </a:p>
          <a:p>
            <a:pPr marL="457200" indent="-457200">
              <a:buFont typeface="+mj-lt"/>
              <a:buAutoNum type="arabicPeriod"/>
            </a:pPr>
            <a:r>
              <a:rPr lang="en-US" sz="2600" dirty="0">
                <a:latin typeface="Cambria" panose="02040503050406030204" pitchFamily="18" charset="0"/>
              </a:rPr>
              <a:t>Understand the meaning of genocide</a:t>
            </a:r>
          </a:p>
          <a:p>
            <a:pPr marL="457200" indent="-457200">
              <a:buFont typeface="+mj-lt"/>
              <a:buAutoNum type="arabicPeriod"/>
            </a:pPr>
            <a:r>
              <a:rPr lang="en-US" sz="2600" dirty="0">
                <a:latin typeface="Cambria" panose="02040503050406030204" pitchFamily="18" charset="0"/>
              </a:rPr>
              <a:t>Genocides are avoidable. Each event is the result of governmental decisions, compliance of citizens, and the lack of interference from other nations</a:t>
            </a:r>
          </a:p>
          <a:p>
            <a:pPr marL="457200" indent="-457200">
              <a:buFont typeface="+mj-lt"/>
              <a:buAutoNum type="arabicPeriod"/>
            </a:pPr>
            <a:r>
              <a:rPr lang="en-US" sz="2600" dirty="0">
                <a:latin typeface="Cambria" panose="02040503050406030204" pitchFamily="18" charset="0"/>
              </a:rPr>
              <a:t>Genocides bring out the very best and very worst in humanity</a:t>
            </a:r>
          </a:p>
          <a:p>
            <a:pPr marL="0" indent="0">
              <a:buNone/>
            </a:pPr>
            <a:endParaRPr lang="en-US" sz="2600" dirty="0">
              <a:latin typeface="Cambria" panose="02040503050406030204" pitchFamily="18" charset="0"/>
            </a:endParaRPr>
          </a:p>
          <a:p>
            <a:pPr marL="0" indent="0">
              <a:buNone/>
            </a:pPr>
            <a:r>
              <a:rPr lang="en-US" sz="2600" dirty="0">
                <a:latin typeface="Cambria" panose="02040503050406030204" pitchFamily="18" charset="0"/>
              </a:rPr>
              <a:t>Agenda:</a:t>
            </a:r>
          </a:p>
          <a:p>
            <a:r>
              <a:rPr lang="en-US" sz="2600" dirty="0">
                <a:latin typeface="Cambria" panose="02040503050406030204" pitchFamily="18" charset="0"/>
              </a:rPr>
              <a:t>Notes</a:t>
            </a:r>
          </a:p>
          <a:p>
            <a:r>
              <a:rPr lang="en-US" sz="2600" dirty="0">
                <a:latin typeface="Cambria" panose="02040503050406030204" pitchFamily="18" charset="0"/>
              </a:rPr>
              <a:t>Genocide Project</a:t>
            </a:r>
          </a:p>
          <a:p>
            <a:pPr marL="0" indent="0">
              <a:buNone/>
            </a:pPr>
            <a:endParaRPr lang="en-US" sz="2600" dirty="0">
              <a:latin typeface="Cambria" panose="02040503050406030204" pitchFamily="18" charset="0"/>
            </a:endParaRPr>
          </a:p>
          <a:p>
            <a:pPr marL="0" indent="0">
              <a:buNone/>
            </a:pPr>
            <a:r>
              <a:rPr lang="en-US" sz="2200" dirty="0">
                <a:latin typeface="Cambria" panose="02040503050406030204" pitchFamily="18" charset="0"/>
              </a:rPr>
              <a:t>*No reflection today</a:t>
            </a:r>
          </a:p>
        </p:txBody>
      </p:sp>
    </p:spTree>
    <p:extLst>
      <p:ext uri="{BB962C8B-B14F-4D97-AF65-F5344CB8AC3E}">
        <p14:creationId xmlns:p14="http://schemas.microsoft.com/office/powerpoint/2010/main" val="94556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875590" cy="6121440"/>
          </a:xfrm>
        </p:spPr>
        <p:txBody>
          <a:bodyPr>
            <a:normAutofit lnSpcReduction="10000"/>
          </a:bodyPr>
          <a:lstStyle/>
          <a:p>
            <a:pPr marL="0" indent="0">
              <a:buNone/>
            </a:pPr>
            <a:r>
              <a:rPr lang="en-US" sz="3600" dirty="0">
                <a:latin typeface="Cambria" panose="02040503050406030204" pitchFamily="18" charset="0"/>
              </a:rPr>
              <a:t>Day 5: Sit with your </a:t>
            </a:r>
            <a:r>
              <a:rPr lang="en-US" sz="3600" dirty="0">
                <a:solidFill>
                  <a:srgbClr val="7030A0"/>
                </a:solidFill>
                <a:latin typeface="Cambria" panose="02040503050406030204" pitchFamily="18" charset="0"/>
              </a:rPr>
              <a:t>STICKER</a:t>
            </a:r>
            <a:r>
              <a:rPr lang="en-US" sz="3600" dirty="0">
                <a:latin typeface="Cambria" panose="02040503050406030204" pitchFamily="18" charset="0"/>
              </a:rPr>
              <a:t> groups</a:t>
            </a:r>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SWBAT: Read, annotate, and reflect on an article relating to the Holocaust</a:t>
            </a:r>
            <a:endParaRPr lang="en-US" sz="2600" dirty="0">
              <a:latin typeface="Cambria" panose="02040503050406030204" pitchFamily="18" charset="0"/>
            </a:endParaRPr>
          </a:p>
          <a:p>
            <a:pPr marL="0" indent="0">
              <a:buNone/>
            </a:pPr>
            <a:endParaRPr lang="en-US" sz="2600" dirty="0">
              <a:latin typeface="Cambria" panose="02040503050406030204" pitchFamily="18" charset="0"/>
            </a:endParaRPr>
          </a:p>
          <a:p>
            <a:pPr marL="0" indent="0">
              <a:buNone/>
            </a:pPr>
            <a:r>
              <a:rPr lang="en-US" sz="2600" dirty="0">
                <a:latin typeface="Cambria" panose="02040503050406030204" pitchFamily="18" charset="0"/>
              </a:rPr>
              <a:t>Agenda:</a:t>
            </a:r>
          </a:p>
          <a:p>
            <a:r>
              <a:rPr lang="en-US" sz="2600" dirty="0">
                <a:latin typeface="Cambria" panose="02040503050406030204" pitchFamily="18" charset="0"/>
              </a:rPr>
              <a:t>Holocaust Speaker – 3</a:t>
            </a:r>
            <a:r>
              <a:rPr lang="en-US" sz="2600" baseline="30000" dirty="0">
                <a:latin typeface="Cambria" panose="02040503050406030204" pitchFamily="18" charset="0"/>
              </a:rPr>
              <a:t>rd</a:t>
            </a:r>
            <a:r>
              <a:rPr lang="en-US" sz="2600" dirty="0">
                <a:latin typeface="Cambria" panose="02040503050406030204" pitchFamily="18" charset="0"/>
              </a:rPr>
              <a:t> period </a:t>
            </a:r>
          </a:p>
          <a:p>
            <a:r>
              <a:rPr lang="en-US" sz="2600" dirty="0">
                <a:latin typeface="Cambria" panose="02040503050406030204" pitchFamily="18" charset="0"/>
              </a:rPr>
              <a:t>AOW #1</a:t>
            </a:r>
          </a:p>
          <a:p>
            <a:pPr marL="0" indent="0">
              <a:buNone/>
            </a:pPr>
            <a:endParaRPr lang="en-US" sz="26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500" dirty="0">
                <a:latin typeface="Cambria" panose="02040503050406030204" pitchFamily="18" charset="0"/>
              </a:rPr>
              <a:t>Reflection: How do you feel about Peter Metzelaar’s story of survival? Did anything shock or surprise you? </a:t>
            </a:r>
          </a:p>
        </p:txBody>
      </p:sp>
    </p:spTree>
    <p:extLst>
      <p:ext uri="{BB962C8B-B14F-4D97-AF65-F5344CB8AC3E}">
        <p14:creationId xmlns:p14="http://schemas.microsoft.com/office/powerpoint/2010/main" val="348326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a:bodyPr>
          <a:lstStyle/>
          <a:p>
            <a:pPr marL="0" indent="0">
              <a:buNone/>
            </a:pPr>
            <a:r>
              <a:rPr lang="en-US" sz="3600" dirty="0">
                <a:latin typeface="Cambria" panose="02040503050406030204" pitchFamily="18" charset="0"/>
              </a:rPr>
              <a:t>DAY 6: Sit with your </a:t>
            </a:r>
            <a:r>
              <a:rPr lang="en-US" sz="3600" dirty="0">
                <a:solidFill>
                  <a:srgbClr val="7030A0"/>
                </a:solidFill>
                <a:latin typeface="Cambria" panose="02040503050406030204" pitchFamily="18" charset="0"/>
              </a:rPr>
              <a:t>COLOR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800" dirty="0">
                <a:latin typeface="Cambria" panose="02040503050406030204" pitchFamily="18" charset="0"/>
              </a:rPr>
              <a:t>SWBAT: Understand new concepts related to the Holocaust and </a:t>
            </a:r>
            <a:r>
              <a:rPr lang="en-US" sz="2800" i="1" dirty="0">
                <a:latin typeface="Cambria" panose="02040503050406030204" pitchFamily="18" charset="0"/>
              </a:rPr>
              <a:t>Night</a:t>
            </a:r>
            <a:endParaRPr lang="en-US" sz="28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r>
              <a:rPr lang="en-US" sz="2400" dirty="0">
                <a:latin typeface="Cambria" panose="02040503050406030204" pitchFamily="18" charset="0"/>
              </a:rPr>
              <a:t>Agenda:</a:t>
            </a:r>
          </a:p>
          <a:p>
            <a:r>
              <a:rPr lang="en-US" sz="2400" dirty="0">
                <a:latin typeface="Cambria" panose="02040503050406030204" pitchFamily="18" charset="0"/>
              </a:rPr>
              <a:t>Introductory PPT – Concepts to know</a:t>
            </a:r>
          </a:p>
          <a:p>
            <a:r>
              <a:rPr lang="en-US" sz="2400" dirty="0">
                <a:latin typeface="Cambria" panose="02040503050406030204" pitchFamily="18" charset="0"/>
              </a:rPr>
              <a:t>Notes Topics Ch. 1-3</a:t>
            </a:r>
          </a:p>
          <a:p>
            <a:r>
              <a:rPr lang="en-US" sz="2400" dirty="0">
                <a:latin typeface="Cambria" panose="02040503050406030204" pitchFamily="18" charset="0"/>
              </a:rPr>
              <a:t>Read Preface</a:t>
            </a:r>
          </a:p>
          <a:p>
            <a:pPr marL="0" indent="0">
              <a:buNone/>
            </a:pPr>
            <a:endParaRPr lang="en-US" sz="2400" dirty="0">
              <a:latin typeface="Cambria" panose="02040503050406030204" pitchFamily="18" charset="0"/>
            </a:endParaRPr>
          </a:p>
          <a:p>
            <a:pPr marL="0" indent="0">
              <a:buNone/>
            </a:pPr>
            <a:r>
              <a:rPr lang="en-US" sz="2500" dirty="0">
                <a:latin typeface="Cambria" panose="02040503050406030204" pitchFamily="18" charset="0"/>
              </a:rPr>
              <a:t>Reflection: What events can suddenly change the course of a person’s life?</a:t>
            </a:r>
          </a:p>
        </p:txBody>
      </p:sp>
    </p:spTree>
    <p:extLst>
      <p:ext uri="{BB962C8B-B14F-4D97-AF65-F5344CB8AC3E}">
        <p14:creationId xmlns:p14="http://schemas.microsoft.com/office/powerpoint/2010/main" val="225256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1F0F0-B583-764C-9F72-19C38C26E9F2}"/>
              </a:ext>
            </a:extLst>
          </p:cNvPr>
          <p:cNvSpPr txBox="1"/>
          <p:nvPr/>
        </p:nvSpPr>
        <p:spPr>
          <a:xfrm>
            <a:off x="2526030" y="380167"/>
            <a:ext cx="6164580" cy="707886"/>
          </a:xfrm>
          <a:prstGeom prst="rect">
            <a:avLst/>
          </a:prstGeom>
          <a:noFill/>
        </p:spPr>
        <p:txBody>
          <a:bodyPr wrap="square" rtlCol="0">
            <a:spAutoFit/>
          </a:bodyPr>
          <a:lstStyle/>
          <a:p>
            <a:pPr algn="ctr"/>
            <a:r>
              <a:rPr lang="en-US" sz="4000" dirty="0">
                <a:latin typeface="Cambria" panose="02040503050406030204" pitchFamily="18" charset="0"/>
              </a:rPr>
              <a:t>Notes Topics Chapters 1-2</a:t>
            </a:r>
          </a:p>
        </p:txBody>
      </p:sp>
      <p:sp>
        <p:nvSpPr>
          <p:cNvPr id="6" name="Rectangle 5">
            <a:extLst>
              <a:ext uri="{FF2B5EF4-FFF2-40B4-BE49-F238E27FC236}">
                <a16:creationId xmlns:a16="http://schemas.microsoft.com/office/drawing/2014/main" id="{29552ADE-4DF4-774B-ABAD-C174013067CB}"/>
              </a:ext>
            </a:extLst>
          </p:cNvPr>
          <p:cNvSpPr/>
          <p:nvPr/>
        </p:nvSpPr>
        <p:spPr>
          <a:xfrm>
            <a:off x="640080" y="1584186"/>
            <a:ext cx="4968240" cy="4893647"/>
          </a:xfrm>
          <a:prstGeom prst="rect">
            <a:avLst/>
          </a:prstGeom>
        </p:spPr>
        <p:txBody>
          <a:bodyPr wrap="square">
            <a:spAutoFit/>
          </a:bodyPr>
          <a:lstStyle/>
          <a:p>
            <a:pPr marL="514350" indent="-514350">
              <a:buFont typeface="+mj-lt"/>
              <a:buAutoNum type="arabicPeriod"/>
            </a:pPr>
            <a:r>
              <a:rPr lang="en-US" sz="2400" dirty="0">
                <a:latin typeface="Cambria" panose="02040503050406030204" pitchFamily="18" charset="0"/>
              </a:rPr>
              <a:t>Moishe the Beadle</a:t>
            </a:r>
          </a:p>
          <a:p>
            <a:pPr marL="514350" indent="-514350">
              <a:buFont typeface="+mj-lt"/>
              <a:buAutoNum type="arabicPeriod"/>
            </a:pPr>
            <a:r>
              <a:rPr lang="en-US" sz="2400" dirty="0">
                <a:latin typeface="Cambria" panose="02040503050406030204" pitchFamily="18" charset="0"/>
              </a:rPr>
              <a:t>Elie’s family</a:t>
            </a:r>
          </a:p>
          <a:p>
            <a:pPr marL="514350" indent="-514350">
              <a:buFont typeface="+mj-lt"/>
              <a:buAutoNum type="arabicPeriod"/>
            </a:pPr>
            <a:r>
              <a:rPr lang="en-US" sz="2400" dirty="0">
                <a:latin typeface="Cambria" panose="02040503050406030204" pitchFamily="18" charset="0"/>
              </a:rPr>
              <a:t>Moishe’s expulsion and return story</a:t>
            </a:r>
          </a:p>
          <a:p>
            <a:pPr marL="514350" indent="-514350">
              <a:buFont typeface="+mj-lt"/>
              <a:buAutoNum type="arabicPeriod"/>
            </a:pPr>
            <a:r>
              <a:rPr lang="en-US" sz="2400" dirty="0">
                <a:latin typeface="Cambria" panose="02040503050406030204" pitchFamily="18" charset="0"/>
              </a:rPr>
              <a:t>Disbelief</a:t>
            </a:r>
          </a:p>
          <a:p>
            <a:pPr marL="514350" indent="-514350">
              <a:buFont typeface="+mj-lt"/>
              <a:buAutoNum type="arabicPeriod"/>
            </a:pPr>
            <a:r>
              <a:rPr lang="en-US" sz="2400" dirty="0">
                <a:latin typeface="Cambria" panose="02040503050406030204" pitchFamily="18" charset="0"/>
              </a:rPr>
              <a:t>First impressions of Germans</a:t>
            </a:r>
          </a:p>
          <a:p>
            <a:pPr marL="514350" indent="-514350">
              <a:buFont typeface="+mj-lt"/>
              <a:buAutoNum type="arabicPeriod"/>
            </a:pPr>
            <a:r>
              <a:rPr lang="en-US" sz="2400" dirty="0">
                <a:latin typeface="Cambria" panose="02040503050406030204" pitchFamily="18" charset="0"/>
              </a:rPr>
              <a:t>Rules imposed by the Germans</a:t>
            </a:r>
          </a:p>
          <a:p>
            <a:pPr marL="514350" indent="-514350">
              <a:buFont typeface="+mj-lt"/>
              <a:buAutoNum type="arabicPeriod"/>
            </a:pPr>
            <a:r>
              <a:rPr lang="en-US" sz="2400" dirty="0">
                <a:latin typeface="Cambria" panose="02040503050406030204" pitchFamily="18" charset="0"/>
              </a:rPr>
              <a:t>Ghettos</a:t>
            </a:r>
          </a:p>
          <a:p>
            <a:pPr marL="514350" indent="-514350">
              <a:buFont typeface="+mj-lt"/>
              <a:buAutoNum type="arabicPeriod"/>
            </a:pPr>
            <a:r>
              <a:rPr lang="en-US" sz="2400" dirty="0">
                <a:latin typeface="Cambria" panose="02040503050406030204" pitchFamily="18" charset="0"/>
              </a:rPr>
              <a:t>Transports</a:t>
            </a:r>
          </a:p>
          <a:p>
            <a:pPr marL="514350" indent="-514350">
              <a:buFont typeface="+mj-lt"/>
              <a:buAutoNum type="arabicPeriod"/>
            </a:pPr>
            <a:r>
              <a:rPr lang="en-US" sz="2400" dirty="0">
                <a:latin typeface="Cambria" panose="02040503050406030204" pitchFamily="18" charset="0"/>
              </a:rPr>
              <a:t>Preparations</a:t>
            </a:r>
          </a:p>
          <a:p>
            <a:pPr marL="514350" indent="-514350">
              <a:buFont typeface="+mj-lt"/>
              <a:buAutoNum type="arabicPeriod"/>
            </a:pPr>
            <a:r>
              <a:rPr lang="en-US" sz="2400" dirty="0">
                <a:latin typeface="Cambria" panose="02040503050406030204" pitchFamily="18" charset="0"/>
              </a:rPr>
              <a:t>Tomb</a:t>
            </a:r>
          </a:p>
          <a:p>
            <a:pPr marL="514350" indent="-514350">
              <a:buFont typeface="+mj-lt"/>
              <a:buAutoNum type="arabicPeriod"/>
            </a:pPr>
            <a:r>
              <a:rPr lang="en-US" sz="2400" dirty="0">
                <a:latin typeface="Cambria" panose="02040503050406030204" pitchFamily="18" charset="0"/>
              </a:rPr>
              <a:t>Father and Tzipora</a:t>
            </a:r>
          </a:p>
          <a:p>
            <a:pPr marL="514350" indent="-514350">
              <a:buFont typeface="+mj-lt"/>
              <a:buAutoNum type="arabicPeriod"/>
            </a:pPr>
            <a:r>
              <a:rPr lang="en-US" sz="2400" dirty="0">
                <a:latin typeface="Cambria" panose="02040503050406030204" pitchFamily="18" charset="0"/>
              </a:rPr>
              <a:t>How Elie feels about the soldiers</a:t>
            </a:r>
          </a:p>
        </p:txBody>
      </p:sp>
      <p:sp>
        <p:nvSpPr>
          <p:cNvPr id="7" name="TextBox 6">
            <a:extLst>
              <a:ext uri="{FF2B5EF4-FFF2-40B4-BE49-F238E27FC236}">
                <a16:creationId xmlns:a16="http://schemas.microsoft.com/office/drawing/2014/main" id="{A4746207-1DBB-BC41-8DEC-5EC5C4B4DCF6}"/>
              </a:ext>
            </a:extLst>
          </p:cNvPr>
          <p:cNvSpPr txBox="1"/>
          <p:nvPr/>
        </p:nvSpPr>
        <p:spPr>
          <a:xfrm>
            <a:off x="6385560" y="1584186"/>
            <a:ext cx="5166360" cy="4524315"/>
          </a:xfrm>
          <a:prstGeom prst="rect">
            <a:avLst/>
          </a:prstGeom>
          <a:noFill/>
        </p:spPr>
        <p:txBody>
          <a:bodyPr wrap="square" rtlCol="0">
            <a:spAutoFit/>
          </a:bodyPr>
          <a:lstStyle/>
          <a:p>
            <a:pPr marL="457200" indent="-457200">
              <a:buFont typeface="+mj-lt"/>
              <a:buAutoNum type="arabicPeriod" startAt="13"/>
            </a:pPr>
            <a:r>
              <a:rPr lang="en-US" sz="2400" dirty="0">
                <a:latin typeface="Cambria" panose="02040503050406030204" pitchFamily="18" charset="0"/>
              </a:rPr>
              <a:t>Maid’s offer</a:t>
            </a:r>
          </a:p>
          <a:p>
            <a:pPr marL="514350" indent="-514350">
              <a:buFont typeface="+mj-lt"/>
              <a:buAutoNum type="arabicPeriod" startAt="13"/>
            </a:pPr>
            <a:r>
              <a:rPr lang="en-US" sz="2400" dirty="0">
                <a:latin typeface="Cambria" panose="02040503050406030204" pitchFamily="18" charset="0"/>
              </a:rPr>
              <a:t>Night</a:t>
            </a:r>
          </a:p>
          <a:p>
            <a:pPr marL="514350" indent="-514350">
              <a:buFont typeface="+mj-lt"/>
              <a:buAutoNum type="arabicPeriod" startAt="13"/>
            </a:pPr>
            <a:r>
              <a:rPr lang="en-US" sz="2400" dirty="0">
                <a:latin typeface="Cambria" panose="02040503050406030204" pitchFamily="18" charset="0"/>
              </a:rPr>
              <a:t>The unknown</a:t>
            </a:r>
          </a:p>
          <a:p>
            <a:pPr marL="514350" indent="-514350">
              <a:buFont typeface="+mj-lt"/>
              <a:buAutoNum type="arabicPeriod" startAt="13"/>
            </a:pPr>
            <a:r>
              <a:rPr lang="en-US" sz="2400" dirty="0">
                <a:latin typeface="Cambria" panose="02040503050406030204" pitchFamily="18" charset="0"/>
              </a:rPr>
              <a:t>Synagogue</a:t>
            </a:r>
          </a:p>
          <a:p>
            <a:pPr marL="514350" indent="-514350">
              <a:buFont typeface="+mj-lt"/>
              <a:buAutoNum type="arabicPeriod" startAt="13"/>
            </a:pPr>
            <a:r>
              <a:rPr lang="en-US" sz="2400" dirty="0">
                <a:latin typeface="Cambria" panose="02040503050406030204" pitchFamily="18" charset="0"/>
              </a:rPr>
              <a:t>Cattle cars</a:t>
            </a:r>
          </a:p>
          <a:p>
            <a:pPr marL="514350" indent="-514350">
              <a:buFont typeface="+mj-lt"/>
              <a:buAutoNum type="arabicPeriod" startAt="13"/>
            </a:pPr>
            <a:r>
              <a:rPr lang="en-US" sz="2400" dirty="0">
                <a:latin typeface="Cambria" panose="02040503050406030204" pitchFamily="18" charset="0"/>
              </a:rPr>
              <a:t>Conditions in the cars</a:t>
            </a:r>
          </a:p>
          <a:p>
            <a:pPr marL="514350" indent="-514350">
              <a:buFont typeface="+mj-lt"/>
              <a:buAutoNum type="arabicPeriod" startAt="13"/>
            </a:pPr>
            <a:r>
              <a:rPr lang="en-US" sz="2400" dirty="0">
                <a:latin typeface="Cambria" panose="02040503050406030204" pitchFamily="18" charset="0"/>
              </a:rPr>
              <a:t>Mrs. Schachter</a:t>
            </a:r>
          </a:p>
          <a:p>
            <a:pPr marL="514350" indent="-514350">
              <a:buFont typeface="+mj-lt"/>
              <a:buAutoNum type="arabicPeriod" startAt="13"/>
            </a:pPr>
            <a:r>
              <a:rPr lang="en-US" sz="2400" dirty="0">
                <a:latin typeface="Cambria" panose="02040503050406030204" pitchFamily="18" charset="0"/>
              </a:rPr>
              <a:t>How Mrs. Schachter was dealt with</a:t>
            </a:r>
          </a:p>
          <a:p>
            <a:pPr marL="514350" indent="-514350">
              <a:buFont typeface="+mj-lt"/>
              <a:buAutoNum type="arabicPeriod" startAt="13"/>
            </a:pPr>
            <a:r>
              <a:rPr lang="en-US" sz="2400" dirty="0">
                <a:latin typeface="Cambria" panose="02040503050406030204" pitchFamily="18" charset="0"/>
              </a:rPr>
              <a:t>Fire!</a:t>
            </a:r>
          </a:p>
          <a:p>
            <a:pPr marL="514350" indent="-514350">
              <a:buFont typeface="+mj-lt"/>
              <a:buAutoNum type="arabicPeriod" startAt="13"/>
            </a:pPr>
            <a:r>
              <a:rPr lang="en-US" sz="2400" dirty="0">
                <a:latin typeface="Cambria" panose="02040503050406030204" pitchFamily="18" charset="0"/>
              </a:rPr>
              <a:t>Smell</a:t>
            </a:r>
          </a:p>
          <a:p>
            <a:pPr marL="514350" indent="-514350">
              <a:buFont typeface="+mj-lt"/>
              <a:buAutoNum type="arabicPeriod" startAt="13"/>
            </a:pPr>
            <a:r>
              <a:rPr lang="en-US" sz="2400" dirty="0">
                <a:latin typeface="Cambria" panose="02040503050406030204" pitchFamily="18" charset="0"/>
              </a:rPr>
              <a:t>Arrival</a:t>
            </a:r>
          </a:p>
        </p:txBody>
      </p:sp>
    </p:spTree>
    <p:extLst>
      <p:ext uri="{BB962C8B-B14F-4D97-AF65-F5344CB8AC3E}">
        <p14:creationId xmlns:p14="http://schemas.microsoft.com/office/powerpoint/2010/main" val="1584154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61F0F0-B583-764C-9F72-19C38C26E9F2}"/>
              </a:ext>
            </a:extLst>
          </p:cNvPr>
          <p:cNvSpPr txBox="1"/>
          <p:nvPr/>
        </p:nvSpPr>
        <p:spPr>
          <a:xfrm>
            <a:off x="2278380" y="566619"/>
            <a:ext cx="6164580" cy="707886"/>
          </a:xfrm>
          <a:prstGeom prst="rect">
            <a:avLst/>
          </a:prstGeom>
          <a:noFill/>
        </p:spPr>
        <p:txBody>
          <a:bodyPr wrap="square" rtlCol="0">
            <a:spAutoFit/>
          </a:bodyPr>
          <a:lstStyle/>
          <a:p>
            <a:pPr algn="ctr"/>
            <a:r>
              <a:rPr lang="en-US" sz="4000" dirty="0">
                <a:latin typeface="Cambria" panose="02040503050406030204" pitchFamily="18" charset="0"/>
              </a:rPr>
              <a:t>Notes Topics Chapter 3</a:t>
            </a:r>
          </a:p>
        </p:txBody>
      </p:sp>
      <p:sp>
        <p:nvSpPr>
          <p:cNvPr id="6" name="Rectangle 5">
            <a:extLst>
              <a:ext uri="{FF2B5EF4-FFF2-40B4-BE49-F238E27FC236}">
                <a16:creationId xmlns:a16="http://schemas.microsoft.com/office/drawing/2014/main" id="{29552ADE-4DF4-774B-ABAD-C174013067CB}"/>
              </a:ext>
            </a:extLst>
          </p:cNvPr>
          <p:cNvSpPr/>
          <p:nvPr/>
        </p:nvSpPr>
        <p:spPr>
          <a:xfrm>
            <a:off x="1428750" y="1767066"/>
            <a:ext cx="3931920" cy="4708981"/>
          </a:xfrm>
          <a:prstGeom prst="rect">
            <a:avLst/>
          </a:prstGeom>
        </p:spPr>
        <p:txBody>
          <a:bodyPr wrap="square">
            <a:spAutoFit/>
          </a:bodyPr>
          <a:lstStyle/>
          <a:p>
            <a:pPr marL="514350" indent="-514350">
              <a:buFont typeface="+mj-lt"/>
              <a:buAutoNum type="arabicPeriod" startAt="24"/>
            </a:pPr>
            <a:r>
              <a:rPr lang="en-US" sz="2500" dirty="0">
                <a:latin typeface="Cambria" panose="02040503050406030204" pitchFamily="18" charset="0"/>
              </a:rPr>
              <a:t>Mother and Tzipora</a:t>
            </a:r>
          </a:p>
          <a:p>
            <a:pPr marL="514350" indent="-514350">
              <a:buFont typeface="+mj-lt"/>
              <a:buAutoNum type="arabicPeriod" startAt="24"/>
            </a:pPr>
            <a:r>
              <a:rPr lang="en-US" sz="2500" dirty="0">
                <a:latin typeface="Cambria" panose="02040503050406030204" pitchFamily="18" charset="0"/>
              </a:rPr>
              <a:t>Lies they told</a:t>
            </a:r>
          </a:p>
          <a:p>
            <a:pPr marL="514350" indent="-514350">
              <a:buFont typeface="+mj-lt"/>
              <a:buAutoNum type="arabicPeriod" startAt="24"/>
            </a:pPr>
            <a:r>
              <a:rPr lang="en-US" sz="2500" dirty="0">
                <a:latin typeface="Cambria" panose="02040503050406030204" pitchFamily="18" charset="0"/>
              </a:rPr>
              <a:t>Their future</a:t>
            </a:r>
          </a:p>
          <a:p>
            <a:pPr marL="514350" indent="-514350">
              <a:buFont typeface="+mj-lt"/>
              <a:buAutoNum type="arabicPeriod" startAt="24"/>
            </a:pPr>
            <a:r>
              <a:rPr lang="en-US" sz="2500" dirty="0">
                <a:latin typeface="Cambria" panose="02040503050406030204" pitchFamily="18" charset="0"/>
              </a:rPr>
              <a:t>Dr. Mengele</a:t>
            </a:r>
          </a:p>
          <a:p>
            <a:pPr marL="514350" indent="-514350">
              <a:buFont typeface="+mj-lt"/>
              <a:buAutoNum type="arabicPeriod" startAt="24"/>
            </a:pPr>
            <a:r>
              <a:rPr lang="en-US" sz="2500" dirty="0">
                <a:latin typeface="Cambria" panose="02040503050406030204" pitchFamily="18" charset="0"/>
              </a:rPr>
              <a:t>Babies</a:t>
            </a:r>
          </a:p>
          <a:p>
            <a:pPr marL="514350" indent="-514350">
              <a:buFont typeface="+mj-lt"/>
              <a:buAutoNum type="arabicPeriod" startAt="24"/>
            </a:pPr>
            <a:r>
              <a:rPr lang="en-US" sz="2500" dirty="0">
                <a:latin typeface="Cambria" panose="02040503050406030204" pitchFamily="18" charset="0"/>
              </a:rPr>
              <a:t>Thoughts of suicide</a:t>
            </a:r>
          </a:p>
          <a:p>
            <a:pPr marL="514350" indent="-514350">
              <a:buFont typeface="+mj-lt"/>
              <a:buAutoNum type="arabicPeriod" startAt="24"/>
            </a:pPr>
            <a:r>
              <a:rPr lang="en-US" sz="2500" dirty="0">
                <a:latin typeface="Cambria" panose="02040503050406030204" pitchFamily="18" charset="0"/>
              </a:rPr>
              <a:t>Night</a:t>
            </a:r>
          </a:p>
          <a:p>
            <a:pPr marL="514350" indent="-514350">
              <a:buFont typeface="+mj-lt"/>
              <a:buAutoNum type="arabicPeriod" startAt="24"/>
            </a:pPr>
            <a:r>
              <a:rPr lang="en-US" sz="2500" dirty="0">
                <a:latin typeface="Cambria" panose="02040503050406030204" pitchFamily="18" charset="0"/>
              </a:rPr>
              <a:t>Equality</a:t>
            </a:r>
          </a:p>
          <a:p>
            <a:pPr marL="514350" indent="-514350">
              <a:buFont typeface="+mj-lt"/>
              <a:buAutoNum type="arabicPeriod" startAt="24"/>
            </a:pPr>
            <a:r>
              <a:rPr lang="en-US" sz="2500" dirty="0">
                <a:latin typeface="Cambria" panose="02040503050406030204" pitchFamily="18" charset="0"/>
              </a:rPr>
              <a:t>Barber</a:t>
            </a:r>
          </a:p>
          <a:p>
            <a:pPr marL="514350" indent="-514350">
              <a:buFont typeface="+mj-lt"/>
              <a:buAutoNum type="arabicPeriod" startAt="24"/>
            </a:pPr>
            <a:r>
              <a:rPr lang="en-US" sz="2500" dirty="0">
                <a:latin typeface="Cambria" panose="02040503050406030204" pitchFamily="18" charset="0"/>
              </a:rPr>
              <a:t>Shower</a:t>
            </a:r>
          </a:p>
          <a:p>
            <a:pPr marL="514350" indent="-514350">
              <a:buFont typeface="+mj-lt"/>
              <a:buAutoNum type="arabicPeriod" startAt="24"/>
            </a:pPr>
            <a:r>
              <a:rPr lang="en-US" sz="2500" dirty="0">
                <a:latin typeface="Cambria" panose="02040503050406030204" pitchFamily="18" charset="0"/>
              </a:rPr>
              <a:t>Clothes</a:t>
            </a:r>
          </a:p>
          <a:p>
            <a:pPr marL="514350" indent="-514350">
              <a:buFont typeface="+mj-lt"/>
              <a:buAutoNum type="arabicPeriod" startAt="24"/>
            </a:pPr>
            <a:r>
              <a:rPr lang="en-US" sz="2500" dirty="0">
                <a:latin typeface="Cambria" panose="02040503050406030204" pitchFamily="18" charset="0"/>
              </a:rPr>
              <a:t>Soul</a:t>
            </a:r>
          </a:p>
        </p:txBody>
      </p:sp>
      <p:sp>
        <p:nvSpPr>
          <p:cNvPr id="7" name="TextBox 6">
            <a:extLst>
              <a:ext uri="{FF2B5EF4-FFF2-40B4-BE49-F238E27FC236}">
                <a16:creationId xmlns:a16="http://schemas.microsoft.com/office/drawing/2014/main" id="{A4746207-1DBB-BC41-8DEC-5EC5C4B4DCF6}"/>
              </a:ext>
            </a:extLst>
          </p:cNvPr>
          <p:cNvSpPr txBox="1"/>
          <p:nvPr/>
        </p:nvSpPr>
        <p:spPr>
          <a:xfrm>
            <a:off x="6617970" y="1767066"/>
            <a:ext cx="4145280" cy="3939540"/>
          </a:xfrm>
          <a:prstGeom prst="rect">
            <a:avLst/>
          </a:prstGeom>
          <a:noFill/>
        </p:spPr>
        <p:txBody>
          <a:bodyPr wrap="square" rtlCol="0">
            <a:spAutoFit/>
          </a:bodyPr>
          <a:lstStyle/>
          <a:p>
            <a:pPr marL="514350" indent="-514350">
              <a:buFont typeface="+mj-lt"/>
              <a:buAutoNum type="arabicPeriod" startAt="36"/>
            </a:pPr>
            <a:r>
              <a:rPr lang="en-US" sz="2500" dirty="0">
                <a:latin typeface="Cambria" panose="02040503050406030204" pitchFamily="18" charset="0"/>
              </a:rPr>
              <a:t>Mud</a:t>
            </a:r>
          </a:p>
          <a:p>
            <a:pPr marL="514350" indent="-514350">
              <a:buFont typeface="+mj-lt"/>
              <a:buAutoNum type="arabicPeriod" startAt="36"/>
            </a:pPr>
            <a:r>
              <a:rPr lang="en-US" sz="2500" dirty="0">
                <a:latin typeface="Cambria" panose="02040503050406030204" pitchFamily="18" charset="0"/>
              </a:rPr>
              <a:t>Choice</a:t>
            </a:r>
          </a:p>
          <a:p>
            <a:pPr marL="514350" indent="-514350">
              <a:buFont typeface="+mj-lt"/>
              <a:buAutoNum type="arabicPeriod" startAt="36"/>
            </a:pPr>
            <a:r>
              <a:rPr lang="en-US" sz="2500" dirty="0">
                <a:latin typeface="Cambria" panose="02040503050406030204" pitchFamily="18" charset="0"/>
              </a:rPr>
              <a:t>Bathroom request</a:t>
            </a:r>
          </a:p>
          <a:p>
            <a:pPr marL="514350" indent="-514350">
              <a:buFont typeface="+mj-lt"/>
              <a:buAutoNum type="arabicPeriod" startAt="36"/>
            </a:pPr>
            <a:r>
              <a:rPr lang="en-US" sz="2500" dirty="0">
                <a:latin typeface="Cambria" panose="02040503050406030204" pitchFamily="18" charset="0"/>
              </a:rPr>
              <a:t>Irony of signs</a:t>
            </a:r>
          </a:p>
          <a:p>
            <a:pPr marL="514350" indent="-514350">
              <a:buFont typeface="+mj-lt"/>
              <a:buAutoNum type="arabicPeriod" startAt="36"/>
            </a:pPr>
            <a:r>
              <a:rPr lang="en-US" sz="2500" dirty="0">
                <a:latin typeface="Cambria" panose="02040503050406030204" pitchFamily="18" charset="0"/>
              </a:rPr>
              <a:t>Worst danger</a:t>
            </a:r>
          </a:p>
          <a:p>
            <a:pPr marL="514350" indent="-514350">
              <a:buFont typeface="+mj-lt"/>
              <a:buAutoNum type="arabicPeriod" startAt="36"/>
            </a:pPr>
            <a:r>
              <a:rPr lang="en-US" sz="2500" dirty="0">
                <a:latin typeface="Cambria" panose="02040503050406030204" pitchFamily="18" charset="0"/>
              </a:rPr>
              <a:t>Tattoo</a:t>
            </a:r>
          </a:p>
          <a:p>
            <a:pPr marL="514350" indent="-514350">
              <a:buFont typeface="+mj-lt"/>
              <a:buAutoNum type="arabicPeriod" startAt="36"/>
            </a:pPr>
            <a:r>
              <a:rPr lang="en-US" sz="2500" dirty="0">
                <a:latin typeface="Cambria" panose="02040503050406030204" pitchFamily="18" charset="0"/>
              </a:rPr>
              <a:t>Routine </a:t>
            </a:r>
          </a:p>
          <a:p>
            <a:pPr marL="514350" indent="-514350">
              <a:buFont typeface="+mj-lt"/>
              <a:buAutoNum type="arabicPeriod" startAt="36"/>
            </a:pPr>
            <a:r>
              <a:rPr lang="en-US" sz="2500" dirty="0">
                <a:latin typeface="Cambria" panose="02040503050406030204" pitchFamily="18" charset="0"/>
              </a:rPr>
              <a:t>Stein</a:t>
            </a:r>
          </a:p>
          <a:p>
            <a:pPr marL="514350" indent="-514350">
              <a:buFont typeface="+mj-lt"/>
              <a:buAutoNum type="arabicPeriod" startAt="36"/>
            </a:pPr>
            <a:r>
              <a:rPr lang="en-US" sz="2500" dirty="0">
                <a:latin typeface="Cambria" panose="02040503050406030204" pitchFamily="18" charset="0"/>
              </a:rPr>
              <a:t>Job from Bible</a:t>
            </a:r>
          </a:p>
          <a:p>
            <a:pPr marL="514350" indent="-514350">
              <a:buFont typeface="+mj-lt"/>
              <a:buAutoNum type="arabicPeriod" startAt="36"/>
            </a:pPr>
            <a:r>
              <a:rPr lang="en-US" sz="2500" dirty="0">
                <a:latin typeface="Cambria" panose="02040503050406030204" pitchFamily="18" charset="0"/>
              </a:rPr>
              <a:t>New part of camp</a:t>
            </a:r>
          </a:p>
        </p:txBody>
      </p:sp>
    </p:spTree>
    <p:extLst>
      <p:ext uri="{BB962C8B-B14F-4D97-AF65-F5344CB8AC3E}">
        <p14:creationId xmlns:p14="http://schemas.microsoft.com/office/powerpoint/2010/main" val="363124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a:bodyPr>
          <a:lstStyle/>
          <a:p>
            <a:pPr marL="0" indent="0">
              <a:buNone/>
            </a:pPr>
            <a:r>
              <a:rPr lang="en-US" sz="3600" dirty="0">
                <a:latin typeface="Cambria" panose="02040503050406030204" pitchFamily="18" charset="0"/>
              </a:rPr>
              <a:t>DAY 7: Sit with your </a:t>
            </a:r>
            <a:r>
              <a:rPr lang="en-US" sz="3600" dirty="0">
                <a:solidFill>
                  <a:srgbClr val="7030A0"/>
                </a:solidFill>
                <a:latin typeface="Cambria" panose="02040503050406030204" pitchFamily="18" charset="0"/>
              </a:rPr>
              <a:t>NUMBER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800" dirty="0">
                <a:latin typeface="Cambria" panose="02040503050406030204" pitchFamily="18" charset="0"/>
              </a:rPr>
              <a:t>SWBAT: Understand the elements of Elie Wiesel’s story during his time at Auschwitz Concentration Camp</a:t>
            </a:r>
            <a:endParaRPr lang="en-US" sz="25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r>
              <a:rPr lang="en-US" sz="2400" dirty="0">
                <a:latin typeface="Cambria" panose="02040503050406030204" pitchFamily="18" charset="0"/>
              </a:rPr>
              <a:t>Agenda:</a:t>
            </a:r>
          </a:p>
          <a:p>
            <a:r>
              <a:rPr lang="en-US" sz="2400" dirty="0">
                <a:latin typeface="Cambria" panose="02040503050406030204" pitchFamily="18" charset="0"/>
              </a:rPr>
              <a:t>Elie’s timeline</a:t>
            </a:r>
          </a:p>
          <a:p>
            <a:r>
              <a:rPr lang="en-US" sz="2400" dirty="0">
                <a:latin typeface="Cambria" panose="02040503050406030204" pitchFamily="18" charset="0"/>
              </a:rPr>
              <a:t>Watch Oprah’s interview with Wiesel</a:t>
            </a:r>
          </a:p>
          <a:p>
            <a:r>
              <a:rPr lang="en-US" sz="2400" dirty="0">
                <a:latin typeface="Cambria" panose="02040503050406030204" pitchFamily="18" charset="0"/>
              </a:rPr>
              <a:t>Complete foldable</a:t>
            </a:r>
          </a:p>
          <a:p>
            <a:pPr marL="0" indent="0">
              <a:buNone/>
            </a:pPr>
            <a:endParaRPr lang="en-US" sz="2400" dirty="0">
              <a:latin typeface="Cambria" panose="02040503050406030204" pitchFamily="18" charset="0"/>
            </a:endParaRPr>
          </a:p>
          <a:p>
            <a:pPr marL="0" indent="0">
              <a:buNone/>
            </a:pPr>
            <a:r>
              <a:rPr lang="en-US" sz="2500" dirty="0">
                <a:latin typeface="Cambria" panose="02040503050406030204" pitchFamily="18" charset="0"/>
              </a:rPr>
              <a:t>Reflection: What does justice look like after genocide?</a:t>
            </a:r>
          </a:p>
        </p:txBody>
      </p:sp>
    </p:spTree>
    <p:extLst>
      <p:ext uri="{BB962C8B-B14F-4D97-AF65-F5344CB8AC3E}">
        <p14:creationId xmlns:p14="http://schemas.microsoft.com/office/powerpoint/2010/main" val="110813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lnSpcReduction="10000"/>
          </a:bodyPr>
          <a:lstStyle/>
          <a:p>
            <a:pPr marL="0" indent="0">
              <a:buNone/>
            </a:pPr>
            <a:r>
              <a:rPr lang="en-US" sz="3600" dirty="0">
                <a:latin typeface="Cambria" panose="02040503050406030204" pitchFamily="18" charset="0"/>
              </a:rPr>
              <a:t>DAY 8: Sit with your </a:t>
            </a:r>
            <a:r>
              <a:rPr lang="en-US" sz="3600" dirty="0">
                <a:solidFill>
                  <a:srgbClr val="7030A0"/>
                </a:solidFill>
                <a:latin typeface="Cambria" panose="02040503050406030204" pitchFamily="18" charset="0"/>
              </a:rPr>
              <a:t>STICKER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SWBAT: Understand the meaning of anti-Semitism and its role in history</a:t>
            </a:r>
          </a:p>
          <a:p>
            <a:pPr marL="0" indent="0">
              <a:buNone/>
            </a:pPr>
            <a:endParaRPr lang="en-US" sz="2400" dirty="0">
              <a:latin typeface="Cambria" panose="02040503050406030204" pitchFamily="18" charset="0"/>
            </a:endParaRPr>
          </a:p>
          <a:p>
            <a:pPr marL="0" indent="0">
              <a:buNone/>
            </a:pPr>
            <a:r>
              <a:rPr lang="en-US" sz="2400" dirty="0">
                <a:latin typeface="Cambria" panose="02040503050406030204" pitchFamily="18" charset="0"/>
              </a:rPr>
              <a:t>Agenda:</a:t>
            </a:r>
          </a:p>
          <a:p>
            <a:r>
              <a:rPr lang="en-US" sz="2400" dirty="0">
                <a:latin typeface="Cambria" panose="02040503050406030204" pitchFamily="18" charset="0"/>
              </a:rPr>
              <a:t>Define anti-Semitism</a:t>
            </a:r>
          </a:p>
          <a:p>
            <a:r>
              <a:rPr lang="en-US" sz="2400" dirty="0">
                <a:latin typeface="Cambria" panose="02040503050406030204" pitchFamily="18" charset="0"/>
              </a:rPr>
              <a:t>View/discuss pictures</a:t>
            </a:r>
          </a:p>
          <a:p>
            <a:r>
              <a:rPr lang="en-US" sz="2400" dirty="0">
                <a:latin typeface="Cambria" panose="02040503050406030204" pitchFamily="18" charset="0"/>
              </a:rPr>
              <a:t>Look at data from the ADL</a:t>
            </a: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500" dirty="0">
                <a:latin typeface="Cambria" panose="02040503050406030204" pitchFamily="18" charset="0"/>
              </a:rPr>
              <a:t>Reflection: How has anti-Semitism affected Jews in the past and today?</a:t>
            </a:r>
          </a:p>
        </p:txBody>
      </p:sp>
    </p:spTree>
    <p:extLst>
      <p:ext uri="{BB962C8B-B14F-4D97-AF65-F5344CB8AC3E}">
        <p14:creationId xmlns:p14="http://schemas.microsoft.com/office/powerpoint/2010/main" val="1776843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A83B4C-70C8-1A44-9DE2-B74CEBF42F6B}"/>
              </a:ext>
            </a:extLst>
          </p:cNvPr>
          <p:cNvSpPr txBox="1"/>
          <p:nvPr/>
        </p:nvSpPr>
        <p:spPr>
          <a:xfrm>
            <a:off x="983796" y="1213008"/>
            <a:ext cx="10135961" cy="4154984"/>
          </a:xfrm>
          <a:prstGeom prst="rect">
            <a:avLst/>
          </a:prstGeom>
          <a:noFill/>
        </p:spPr>
        <p:txBody>
          <a:bodyPr wrap="square" rtlCol="0">
            <a:spAutoFit/>
          </a:bodyPr>
          <a:lstStyle/>
          <a:p>
            <a:r>
              <a:rPr lang="en-US" sz="2900" dirty="0">
                <a:latin typeface="Cambria" panose="02040503050406030204" pitchFamily="18" charset="0"/>
              </a:rPr>
              <a:t>Anti-Semitism: the term for hatred of Jews as a group or a concept</a:t>
            </a:r>
          </a:p>
          <a:p>
            <a:endParaRPr lang="en-US" sz="2900" dirty="0">
              <a:latin typeface="Cambria" panose="02040503050406030204" pitchFamily="18" charset="0"/>
            </a:endParaRPr>
          </a:p>
          <a:p>
            <a:pPr marL="457200" indent="-457200">
              <a:buFont typeface="Wingdings" pitchFamily="2" charset="2"/>
              <a:buChar char="Ø"/>
            </a:pPr>
            <a:r>
              <a:rPr lang="en-US" sz="2900" dirty="0">
                <a:latin typeface="Cambria" panose="02040503050406030204" pitchFamily="18" charset="0"/>
              </a:rPr>
              <a:t>Associated with the devil</a:t>
            </a:r>
          </a:p>
          <a:p>
            <a:pPr marL="457200" indent="-457200">
              <a:buFont typeface="Wingdings" pitchFamily="2" charset="2"/>
              <a:buChar char="Ø"/>
            </a:pPr>
            <a:r>
              <a:rPr lang="en-US" sz="2900" dirty="0">
                <a:latin typeface="Cambria" panose="02040503050406030204" pitchFamily="18" charset="0"/>
              </a:rPr>
              <a:t>Treason and treachery (always up to no good)</a:t>
            </a:r>
          </a:p>
          <a:p>
            <a:pPr marL="457200" indent="-457200">
              <a:buFont typeface="Wingdings" pitchFamily="2" charset="2"/>
              <a:buChar char="Ø"/>
            </a:pPr>
            <a:r>
              <a:rPr lang="en-US" sz="2900" dirty="0">
                <a:latin typeface="Cambria" panose="02040503050406030204" pitchFamily="18" charset="0"/>
              </a:rPr>
              <a:t>Blamed for betraying Jesus to the Romans</a:t>
            </a:r>
          </a:p>
          <a:p>
            <a:endParaRPr lang="en-US"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2630946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A sign on the side of the street&#13;&#10;&#13;&#10;Description automatically generated">
            <a:extLst>
              <a:ext uri="{FF2B5EF4-FFF2-40B4-BE49-F238E27FC236}">
                <a16:creationId xmlns:a16="http://schemas.microsoft.com/office/drawing/2014/main" id="{B8F5BF83-7D77-2F49-9F5B-B1B267B2247E}"/>
              </a:ext>
            </a:extLst>
          </p:cNvPr>
          <p:cNvPicPr>
            <a:picLocks noChangeAspect="1"/>
          </p:cNvPicPr>
          <p:nvPr/>
        </p:nvPicPr>
        <p:blipFill rotWithShape="1">
          <a:blip r:embed="rId2"/>
          <a:srcRect t="11822" r="-1" b="-1"/>
          <a:stretch/>
        </p:blipFill>
        <p:spPr>
          <a:xfrm>
            <a:off x="804334" y="804334"/>
            <a:ext cx="10583332" cy="5249332"/>
          </a:xfrm>
          <a:prstGeom prst="rect">
            <a:avLst/>
          </a:prstGeom>
        </p:spPr>
      </p:pic>
      <p:sp>
        <p:nvSpPr>
          <p:cNvPr id="5" name="TextBox 4">
            <a:extLst>
              <a:ext uri="{FF2B5EF4-FFF2-40B4-BE49-F238E27FC236}">
                <a16:creationId xmlns:a16="http://schemas.microsoft.com/office/drawing/2014/main" id="{2441A89F-3A63-CE40-8D93-1A9FD1AE7F67}"/>
              </a:ext>
            </a:extLst>
          </p:cNvPr>
          <p:cNvSpPr txBox="1"/>
          <p:nvPr/>
        </p:nvSpPr>
        <p:spPr>
          <a:xfrm>
            <a:off x="602116" y="6237515"/>
            <a:ext cx="10987768" cy="369332"/>
          </a:xfrm>
          <a:prstGeom prst="rect">
            <a:avLst/>
          </a:prstGeom>
          <a:noFill/>
        </p:spPr>
        <p:txBody>
          <a:bodyPr wrap="square" rtlCol="0">
            <a:spAutoFit/>
          </a:bodyPr>
          <a:lstStyle/>
          <a:p>
            <a:r>
              <a:rPr lang="en-US" dirty="0">
                <a:latin typeface="PT Serif" panose="020A0603040505020204" pitchFamily="18" charset="77"/>
              </a:rPr>
              <a:t>Graffiti scrawled on a fence behind a Jewish-owned plumbing business in Van Nuys, California, May 2014. </a:t>
            </a:r>
          </a:p>
        </p:txBody>
      </p:sp>
    </p:spTree>
    <p:extLst>
      <p:ext uri="{BB962C8B-B14F-4D97-AF65-F5344CB8AC3E}">
        <p14:creationId xmlns:p14="http://schemas.microsoft.com/office/powerpoint/2010/main" val="2773619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descr="A person standing in front of a building&#13;&#10;&#13;&#10;Description automatically generated">
            <a:extLst>
              <a:ext uri="{FF2B5EF4-FFF2-40B4-BE49-F238E27FC236}">
                <a16:creationId xmlns:a16="http://schemas.microsoft.com/office/drawing/2014/main" id="{9BA15D29-5177-7542-B93E-15A06FAE9582}"/>
              </a:ext>
            </a:extLst>
          </p:cNvPr>
          <p:cNvPicPr>
            <a:picLocks noChangeAspect="1"/>
          </p:cNvPicPr>
          <p:nvPr/>
        </p:nvPicPr>
        <p:blipFill>
          <a:blip r:embed="rId2"/>
          <a:stretch>
            <a:fillRect/>
          </a:stretch>
        </p:blipFill>
        <p:spPr>
          <a:xfrm>
            <a:off x="1221145" y="425639"/>
            <a:ext cx="9749701" cy="5484207"/>
          </a:xfrm>
          <a:prstGeom prst="rect">
            <a:avLst/>
          </a:prstGeom>
        </p:spPr>
      </p:pic>
      <p:sp>
        <p:nvSpPr>
          <p:cNvPr id="3" name="Rectangle 2">
            <a:extLst>
              <a:ext uri="{FF2B5EF4-FFF2-40B4-BE49-F238E27FC236}">
                <a16:creationId xmlns:a16="http://schemas.microsoft.com/office/drawing/2014/main" id="{B4CA026C-7A54-0D46-8ADC-A7BE94E87338}"/>
              </a:ext>
            </a:extLst>
          </p:cNvPr>
          <p:cNvSpPr/>
          <p:nvPr/>
        </p:nvSpPr>
        <p:spPr>
          <a:xfrm>
            <a:off x="2800590" y="6024146"/>
            <a:ext cx="6590813" cy="646331"/>
          </a:xfrm>
          <a:prstGeom prst="rect">
            <a:avLst/>
          </a:prstGeom>
        </p:spPr>
        <p:txBody>
          <a:bodyPr wrap="square">
            <a:spAutoFit/>
          </a:bodyPr>
          <a:lstStyle/>
          <a:p>
            <a:r>
              <a:rPr lang="en-US" dirty="0">
                <a:latin typeface="PT Serif" panose="020A0603040505020204" pitchFamily="18" charset="77"/>
              </a:rPr>
              <a:t>A woman reacts at a makeshift memorial outside the Tree of Life synagogue following the October 2018 attack.</a:t>
            </a:r>
          </a:p>
        </p:txBody>
      </p:sp>
    </p:spTree>
    <p:extLst>
      <p:ext uri="{BB962C8B-B14F-4D97-AF65-F5344CB8AC3E}">
        <p14:creationId xmlns:p14="http://schemas.microsoft.com/office/powerpoint/2010/main" val="3472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6137745"/>
          </a:xfrm>
        </p:spPr>
        <p:txBody>
          <a:bodyPr>
            <a:normAutofit fontScale="92500" lnSpcReduction="20000"/>
          </a:bodyPr>
          <a:lstStyle/>
          <a:p>
            <a:pPr marL="0" indent="0">
              <a:buNone/>
            </a:pPr>
            <a:r>
              <a:rPr lang="en-US" sz="3300" dirty="0">
                <a:latin typeface="Cambria" panose="02040503050406030204" pitchFamily="18" charset="0"/>
              </a:rPr>
              <a:t>DAY 9: Sit with your </a:t>
            </a:r>
            <a:r>
              <a:rPr lang="en-US" sz="3300" dirty="0">
                <a:solidFill>
                  <a:srgbClr val="7030A0"/>
                </a:solidFill>
                <a:latin typeface="Cambria" panose="02040503050406030204" pitchFamily="18" charset="0"/>
              </a:rPr>
              <a:t>COLOR</a:t>
            </a:r>
            <a:r>
              <a:rPr lang="en-US" sz="3300" dirty="0">
                <a:latin typeface="Cambria" panose="02040503050406030204" pitchFamily="18" charset="0"/>
              </a:rPr>
              <a:t> groups</a:t>
            </a:r>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SWBAT:</a:t>
            </a:r>
          </a:p>
          <a:p>
            <a:pPr marL="514350" indent="-514350">
              <a:buFont typeface="+mj-lt"/>
              <a:buAutoNum type="arabicPeriod"/>
            </a:pPr>
            <a:r>
              <a:rPr lang="en-US" sz="2800" dirty="0">
                <a:latin typeface="Cambria" panose="02040503050406030204" pitchFamily="18" charset="0"/>
              </a:rPr>
              <a:t>Understand theme and thematic statements</a:t>
            </a:r>
          </a:p>
          <a:p>
            <a:pPr marL="514350" indent="-514350">
              <a:buFont typeface="+mj-lt"/>
              <a:buAutoNum type="arabicPeriod"/>
            </a:pPr>
            <a:r>
              <a:rPr lang="en-US" sz="2800" dirty="0">
                <a:latin typeface="Cambria" panose="02040503050406030204" pitchFamily="18" charset="0"/>
              </a:rPr>
              <a:t>Create their own thematic statements</a:t>
            </a:r>
            <a:endParaRPr lang="en-US" sz="2400" dirty="0">
              <a:latin typeface="Cambria" panose="02040503050406030204" pitchFamily="18" charset="0"/>
            </a:endParaRPr>
          </a:p>
          <a:p>
            <a:pPr marL="0" indent="0">
              <a:buNone/>
            </a:pPr>
            <a:endParaRPr lang="en-US" sz="2400" dirty="0">
              <a:latin typeface="Cambria" panose="02040503050406030204" pitchFamily="18" charset="0"/>
            </a:endParaRPr>
          </a:p>
          <a:p>
            <a:pPr marL="0" indent="0">
              <a:buNone/>
            </a:pPr>
            <a:r>
              <a:rPr lang="en-US" sz="2600" dirty="0">
                <a:latin typeface="Cambria" panose="02040503050406030204" pitchFamily="18" charset="0"/>
              </a:rPr>
              <a:t>Agenda:</a:t>
            </a:r>
          </a:p>
          <a:p>
            <a:r>
              <a:rPr lang="en-US" sz="2600" dirty="0">
                <a:latin typeface="Cambria" panose="02040503050406030204" pitchFamily="18" charset="0"/>
              </a:rPr>
              <a:t>Reading quiz #1</a:t>
            </a:r>
          </a:p>
          <a:p>
            <a:r>
              <a:rPr lang="en-US" sz="2600" dirty="0">
                <a:latin typeface="Cambria" panose="02040503050406030204" pitchFamily="18" charset="0"/>
              </a:rPr>
              <a:t>Theme PPT</a:t>
            </a:r>
          </a:p>
          <a:p>
            <a:r>
              <a:rPr lang="en-US" sz="2600" dirty="0">
                <a:latin typeface="Cambria" panose="02040503050406030204" pitchFamily="18" charset="0"/>
              </a:rPr>
              <a:t>Children’s books</a:t>
            </a:r>
          </a:p>
          <a:p>
            <a:pPr marL="0" indent="0">
              <a:buNone/>
            </a:pPr>
            <a:endParaRPr lang="en-US" sz="2500" dirty="0">
              <a:latin typeface="Cambria" panose="02040503050406030204" pitchFamily="18" charset="0"/>
            </a:endParaRPr>
          </a:p>
          <a:p>
            <a:pPr marL="0" indent="0">
              <a:buNone/>
            </a:pPr>
            <a:r>
              <a:rPr lang="en-US" sz="2700" dirty="0">
                <a:latin typeface="Cambria" panose="02040503050406030204" pitchFamily="18" charset="0"/>
              </a:rPr>
              <a:t>Reflection: What was your favorite part of using children’s books to create thematic statements? Do you think they are a good tool for high school students?</a:t>
            </a:r>
          </a:p>
        </p:txBody>
      </p:sp>
    </p:spTree>
    <p:extLst>
      <p:ext uri="{BB962C8B-B14F-4D97-AF65-F5344CB8AC3E}">
        <p14:creationId xmlns:p14="http://schemas.microsoft.com/office/powerpoint/2010/main" val="17660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995013" y="665328"/>
            <a:ext cx="10201974" cy="5527343"/>
          </a:xfrm>
        </p:spPr>
        <p:txBody>
          <a:bodyPr>
            <a:normAutofit/>
          </a:bodyPr>
          <a:lstStyle/>
          <a:p>
            <a:pPr marL="0" indent="0">
              <a:buNone/>
            </a:pPr>
            <a:r>
              <a:rPr lang="en-US" sz="3600" dirty="0">
                <a:latin typeface="Cambria" panose="02040503050406030204" pitchFamily="18" charset="0"/>
              </a:rPr>
              <a:t>What is genocide?</a:t>
            </a:r>
          </a:p>
          <a:p>
            <a:pPr marL="0" indent="0">
              <a:buNone/>
            </a:pPr>
            <a:endParaRPr lang="en-US" sz="3600" dirty="0">
              <a:latin typeface="Cambria" panose="02040503050406030204" pitchFamily="18" charset="0"/>
            </a:endParaRPr>
          </a:p>
          <a:p>
            <a:r>
              <a:rPr lang="en-US" sz="2500" dirty="0">
                <a:latin typeface="Cambria" panose="02040503050406030204" pitchFamily="18" charset="0"/>
              </a:rPr>
              <a:t>Deliberate and systematic destruction of an ethnic, racial, religious, or national group</a:t>
            </a:r>
          </a:p>
          <a:p>
            <a:pPr marL="0" indent="0">
              <a:buNone/>
            </a:pPr>
            <a:endParaRPr lang="en-US" sz="2500" dirty="0">
              <a:latin typeface="Cambria" panose="02040503050406030204" pitchFamily="18" charset="0"/>
            </a:endParaRPr>
          </a:p>
          <a:p>
            <a:r>
              <a:rPr lang="en-US" sz="2500" dirty="0">
                <a:latin typeface="Cambria" panose="02040503050406030204" pitchFamily="18" charset="0"/>
              </a:rPr>
              <a:t>The term did not exist until 1944 – near the end of WWII</a:t>
            </a:r>
          </a:p>
          <a:p>
            <a:pPr marL="0" indent="0">
              <a:buNone/>
            </a:pPr>
            <a:endParaRPr lang="en-US" sz="2500" dirty="0">
              <a:latin typeface="Cambria" panose="02040503050406030204" pitchFamily="18" charset="0"/>
            </a:endParaRPr>
          </a:p>
          <a:p>
            <a:r>
              <a:rPr lang="en-US" sz="2500" dirty="0">
                <a:latin typeface="Cambria" panose="02040503050406030204" pitchFamily="18" charset="0"/>
              </a:rPr>
              <a:t>There are eight stages that every genocide goes through</a:t>
            </a:r>
          </a:p>
          <a:p>
            <a:endParaRPr lang="en-US" sz="2400" dirty="0">
              <a:latin typeface="Cambria" panose="02040503050406030204" pitchFamily="18" charset="0"/>
            </a:endParaRPr>
          </a:p>
        </p:txBody>
      </p:sp>
    </p:spTree>
    <p:extLst>
      <p:ext uri="{BB962C8B-B14F-4D97-AF65-F5344CB8AC3E}">
        <p14:creationId xmlns:p14="http://schemas.microsoft.com/office/powerpoint/2010/main" val="768749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fontScale="92500" lnSpcReduction="10000"/>
          </a:bodyPr>
          <a:lstStyle/>
          <a:p>
            <a:pPr marL="0" indent="0">
              <a:buNone/>
            </a:pPr>
            <a:r>
              <a:rPr lang="en-US" sz="3600" dirty="0">
                <a:latin typeface="Cambria" panose="02040503050406030204" pitchFamily="18" charset="0"/>
              </a:rPr>
              <a:t>DAY 10: Sit with your </a:t>
            </a:r>
            <a:r>
              <a:rPr lang="en-US" sz="3600" dirty="0">
                <a:solidFill>
                  <a:srgbClr val="7030A0"/>
                </a:solidFill>
                <a:latin typeface="Cambria" panose="02040503050406030204" pitchFamily="18" charset="0"/>
              </a:rPr>
              <a:t>NUMBER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SWBAT: Demonstrate their knowledge of the text and compare it to a poem about the Holocaust</a:t>
            </a:r>
          </a:p>
          <a:p>
            <a:pPr marL="0" indent="0">
              <a:buNone/>
            </a:pPr>
            <a:endParaRPr lang="en-US" sz="2600" dirty="0">
              <a:latin typeface="Cambria" panose="02040503050406030204" pitchFamily="18" charset="0"/>
            </a:endParaRPr>
          </a:p>
          <a:p>
            <a:pPr marL="0" indent="0">
              <a:buNone/>
            </a:pPr>
            <a:r>
              <a:rPr lang="en-US" sz="2600" dirty="0">
                <a:latin typeface="Cambria" panose="02040503050406030204" pitchFamily="18" charset="0"/>
              </a:rPr>
              <a:t>Agenda:</a:t>
            </a:r>
          </a:p>
          <a:p>
            <a:r>
              <a:rPr lang="en-US" sz="2600" dirty="0">
                <a:latin typeface="Cambria" panose="02040503050406030204" pitchFamily="18" charset="0"/>
              </a:rPr>
              <a:t>Journal #2</a:t>
            </a:r>
          </a:p>
          <a:p>
            <a:r>
              <a:rPr lang="en-US" sz="2600" dirty="0">
                <a:latin typeface="Cambria" panose="02040503050406030204" pitchFamily="18" charset="0"/>
              </a:rPr>
              <a:t>Poem/</a:t>
            </a:r>
            <a:r>
              <a:rPr lang="en-US" sz="2600" i="1" dirty="0">
                <a:latin typeface="Cambria" panose="02040503050406030204" pitchFamily="18" charset="0"/>
              </a:rPr>
              <a:t>Night</a:t>
            </a:r>
            <a:r>
              <a:rPr lang="en-US" sz="2600" dirty="0">
                <a:latin typeface="Cambria" panose="02040503050406030204" pitchFamily="18" charset="0"/>
              </a:rPr>
              <a:t> connection chart</a:t>
            </a:r>
          </a:p>
          <a:p>
            <a:pPr marL="0" indent="0">
              <a:buNone/>
            </a:pPr>
            <a:endParaRPr lang="en-US" sz="2500" dirty="0">
              <a:latin typeface="Cambria" panose="02040503050406030204" pitchFamily="18" charset="0"/>
            </a:endParaRPr>
          </a:p>
          <a:p>
            <a:pPr marL="0" indent="0">
              <a:buNone/>
            </a:pPr>
            <a:r>
              <a:rPr lang="en-US" sz="2700" dirty="0">
                <a:latin typeface="Cambria" panose="02040503050406030204" pitchFamily="18" charset="0"/>
              </a:rPr>
              <a:t>Reflection: A cruel absurdity of human injustice is revealed in both the poster and the poem. The photo was taken to show how the Jews were rounded up and terminated, and was supposed to be sent to Adolf Hitler for his birthday. How is that an unspeakably cruel irony?</a:t>
            </a:r>
          </a:p>
        </p:txBody>
      </p:sp>
    </p:spTree>
    <p:extLst>
      <p:ext uri="{BB962C8B-B14F-4D97-AF65-F5344CB8AC3E}">
        <p14:creationId xmlns:p14="http://schemas.microsoft.com/office/powerpoint/2010/main" val="73601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15BEA-4902-594F-A7D9-E8F4C0E24469}"/>
              </a:ext>
            </a:extLst>
          </p:cNvPr>
          <p:cNvSpPr>
            <a:spLocks noGrp="1"/>
          </p:cNvSpPr>
          <p:nvPr>
            <p:ph idx="1"/>
          </p:nvPr>
        </p:nvSpPr>
        <p:spPr>
          <a:xfrm>
            <a:off x="978568" y="1178213"/>
            <a:ext cx="10234863" cy="4131724"/>
          </a:xfrm>
        </p:spPr>
        <p:txBody>
          <a:bodyPr>
            <a:noAutofit/>
          </a:bodyPr>
          <a:lstStyle/>
          <a:p>
            <a:pPr marL="0" indent="0" algn="ctr">
              <a:buNone/>
            </a:pPr>
            <a:r>
              <a:rPr lang="en-US" sz="3800" dirty="0">
                <a:latin typeface="Cambria" panose="02040503050406030204" pitchFamily="18" charset="0"/>
              </a:rPr>
              <a:t>JOURNAL #2</a:t>
            </a:r>
          </a:p>
          <a:p>
            <a:pPr marL="0" indent="0">
              <a:buNone/>
            </a:pPr>
            <a:endParaRPr lang="en-US" sz="3200" dirty="0">
              <a:latin typeface="Cambria" panose="02040503050406030204" pitchFamily="18" charset="0"/>
            </a:endParaRPr>
          </a:p>
          <a:p>
            <a:pPr marL="0" indent="0">
              <a:buNone/>
            </a:pPr>
            <a:r>
              <a:rPr lang="en-US" sz="3200" dirty="0">
                <a:latin typeface="Cambria" panose="02040503050406030204" pitchFamily="18" charset="0"/>
              </a:rPr>
              <a:t>How do different societies determine what is good or evil?  How do we determine this?  What has history taught us?</a:t>
            </a:r>
          </a:p>
          <a:p>
            <a:pPr marL="0" indent="0">
              <a:buNone/>
            </a:pPr>
            <a:endParaRPr lang="en-US" sz="3200" dirty="0">
              <a:latin typeface="Cambria" panose="02040503050406030204" pitchFamily="18" charset="0"/>
            </a:endParaRPr>
          </a:p>
        </p:txBody>
      </p:sp>
    </p:spTree>
    <p:extLst>
      <p:ext uri="{BB962C8B-B14F-4D97-AF65-F5344CB8AC3E}">
        <p14:creationId xmlns:p14="http://schemas.microsoft.com/office/powerpoint/2010/main" val="2824755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BAC1A9-878F-C644-A8CD-2E09C16AC3C7}"/>
              </a:ext>
            </a:extLst>
          </p:cNvPr>
          <p:cNvPicPr>
            <a:picLocks noChangeAspect="1"/>
          </p:cNvPicPr>
          <p:nvPr/>
        </p:nvPicPr>
        <p:blipFill>
          <a:blip r:embed="rId2"/>
          <a:stretch>
            <a:fillRect/>
          </a:stretch>
        </p:blipFill>
        <p:spPr>
          <a:xfrm>
            <a:off x="287866" y="309034"/>
            <a:ext cx="9207173" cy="5984663"/>
          </a:xfrm>
          <a:prstGeom prst="rect">
            <a:avLst/>
          </a:prstGeom>
        </p:spPr>
      </p:pic>
      <p:sp>
        <p:nvSpPr>
          <p:cNvPr id="7" name="TextBox 6">
            <a:extLst>
              <a:ext uri="{FF2B5EF4-FFF2-40B4-BE49-F238E27FC236}">
                <a16:creationId xmlns:a16="http://schemas.microsoft.com/office/drawing/2014/main" id="{03AC78B3-DD01-5941-8163-4524B62B6FA7}"/>
              </a:ext>
            </a:extLst>
          </p:cNvPr>
          <p:cNvSpPr txBox="1"/>
          <p:nvPr/>
        </p:nvSpPr>
        <p:spPr>
          <a:xfrm>
            <a:off x="9632883" y="2890391"/>
            <a:ext cx="2271251" cy="1077218"/>
          </a:xfrm>
          <a:prstGeom prst="rect">
            <a:avLst/>
          </a:prstGeom>
          <a:noFill/>
        </p:spPr>
        <p:txBody>
          <a:bodyPr wrap="square" rtlCol="0">
            <a:spAutoFit/>
          </a:bodyPr>
          <a:lstStyle/>
          <a:p>
            <a:r>
              <a:rPr lang="en-US" sz="1600" dirty="0">
                <a:latin typeface="PT Serif" panose="020A0603040505020204" pitchFamily="18" charset="77"/>
              </a:rPr>
              <a:t>Picture of a small boy captured during the April-May 1943 Warsaw Revolt</a:t>
            </a:r>
          </a:p>
        </p:txBody>
      </p:sp>
    </p:spTree>
    <p:extLst>
      <p:ext uri="{BB962C8B-B14F-4D97-AF65-F5344CB8AC3E}">
        <p14:creationId xmlns:p14="http://schemas.microsoft.com/office/powerpoint/2010/main" val="2728102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CB744A-B676-1646-AE3A-9D872FA510E6}"/>
              </a:ext>
            </a:extLst>
          </p:cNvPr>
          <p:cNvSpPr/>
          <p:nvPr/>
        </p:nvSpPr>
        <p:spPr>
          <a:xfrm>
            <a:off x="822960" y="254615"/>
            <a:ext cx="10728960" cy="1384995"/>
          </a:xfrm>
          <a:prstGeom prst="rect">
            <a:avLst/>
          </a:prstGeom>
        </p:spPr>
        <p:txBody>
          <a:bodyPr wrap="square">
            <a:spAutoFit/>
          </a:bodyPr>
          <a:lstStyle/>
          <a:p>
            <a:pPr algn="ctr"/>
            <a:r>
              <a:rPr lang="en-US" sz="2800" b="1" dirty="0">
                <a:latin typeface="Cambria" panose="02040503050406030204" pitchFamily="18" charset="0"/>
              </a:rPr>
              <a:t>“To the Little Polish Boy With His Arms Up”</a:t>
            </a:r>
          </a:p>
          <a:p>
            <a:pPr algn="ctr"/>
            <a:endParaRPr lang="en-US" b="1" dirty="0">
              <a:latin typeface="Cambria" panose="02040503050406030204" pitchFamily="18" charset="0"/>
            </a:endParaRPr>
          </a:p>
          <a:p>
            <a:pPr algn="ctr"/>
            <a:endParaRPr lang="en-US" dirty="0">
              <a:latin typeface="Cambria" panose="02040503050406030204" pitchFamily="18" charset="0"/>
            </a:endParaRPr>
          </a:p>
          <a:p>
            <a:r>
              <a:rPr lang="en-US" sz="2000" dirty="0">
                <a:latin typeface="Cambria" panose="02040503050406030204" pitchFamily="18" charset="0"/>
              </a:rPr>
              <a:t>              “Poem Quote”				     “Book Quote” (ch1-3)			  Connection/Analysis</a:t>
            </a:r>
          </a:p>
        </p:txBody>
      </p:sp>
      <p:graphicFrame>
        <p:nvGraphicFramePr>
          <p:cNvPr id="3" name="Table 2">
            <a:extLst>
              <a:ext uri="{FF2B5EF4-FFF2-40B4-BE49-F238E27FC236}">
                <a16:creationId xmlns:a16="http://schemas.microsoft.com/office/drawing/2014/main" id="{710C3D4F-B8D5-4342-8937-E60F85C91404}"/>
              </a:ext>
            </a:extLst>
          </p:cNvPr>
          <p:cNvGraphicFramePr>
            <a:graphicFrameLocks noGrp="1"/>
          </p:cNvGraphicFramePr>
          <p:nvPr>
            <p:extLst>
              <p:ext uri="{D42A27DB-BD31-4B8C-83A1-F6EECF244321}">
                <p14:modId xmlns:p14="http://schemas.microsoft.com/office/powerpoint/2010/main" val="1674903349"/>
              </p:ext>
            </p:extLst>
          </p:nvPr>
        </p:nvGraphicFramePr>
        <p:xfrm>
          <a:off x="822960" y="1763316"/>
          <a:ext cx="10393680" cy="4754880"/>
        </p:xfrm>
        <a:graphic>
          <a:graphicData uri="http://schemas.openxmlformats.org/drawingml/2006/table">
            <a:tbl>
              <a:tblPr firstRow="1" bandRow="1">
                <a:tableStyleId>{5C22544A-7EE6-4342-B048-85BDC9FD1C3A}</a:tableStyleId>
              </a:tblPr>
              <a:tblGrid>
                <a:gridCol w="3464560">
                  <a:extLst>
                    <a:ext uri="{9D8B030D-6E8A-4147-A177-3AD203B41FA5}">
                      <a16:colId xmlns:a16="http://schemas.microsoft.com/office/drawing/2014/main" val="1512978348"/>
                    </a:ext>
                  </a:extLst>
                </a:gridCol>
                <a:gridCol w="3464560">
                  <a:extLst>
                    <a:ext uri="{9D8B030D-6E8A-4147-A177-3AD203B41FA5}">
                      <a16:colId xmlns:a16="http://schemas.microsoft.com/office/drawing/2014/main" val="3595945591"/>
                    </a:ext>
                  </a:extLst>
                </a:gridCol>
                <a:gridCol w="3464560">
                  <a:extLst>
                    <a:ext uri="{9D8B030D-6E8A-4147-A177-3AD203B41FA5}">
                      <a16:colId xmlns:a16="http://schemas.microsoft.com/office/drawing/2014/main" val="679020609"/>
                    </a:ext>
                  </a:extLst>
                </a:gridCol>
              </a:tblGrid>
              <a:tr h="370840">
                <a:tc>
                  <a:txBody>
                    <a:bodyPr/>
                    <a:lstStyle/>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cap="none" spc="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latin typeface="Cambria" panose="02040503050406030204" pitchFamily="18" charset="0"/>
                        </a:rPr>
                        <a:t>These lines connected because…  They are important because they show that both…</a:t>
                      </a:r>
                      <a:endParaRPr lang="en-US" sz="2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0878316"/>
                  </a:ext>
                </a:extLst>
              </a:tr>
              <a:tr h="370840">
                <a:tc>
                  <a:txBody>
                    <a:bodyPr/>
                    <a:lstStyle/>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cap="none" spc="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860730"/>
                  </a:ext>
                </a:extLst>
              </a:tr>
              <a:tr h="370840">
                <a:tc>
                  <a:txBody>
                    <a:bodyPr/>
                    <a:lstStyle/>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cap="none" spc="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cap="none" spc="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5824630"/>
                  </a:ext>
                </a:extLst>
              </a:tr>
              <a:tr h="370840">
                <a:tc>
                  <a:txBody>
                    <a:bodyPr/>
                    <a:lstStyle/>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p>
                      <a:endParaRPr lang="en-US"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cap="none" spc="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5315310"/>
                  </a:ext>
                </a:extLst>
              </a:tr>
            </a:tbl>
          </a:graphicData>
        </a:graphic>
      </p:graphicFrame>
    </p:spTree>
    <p:extLst>
      <p:ext uri="{BB962C8B-B14F-4D97-AF65-F5344CB8AC3E}">
        <p14:creationId xmlns:p14="http://schemas.microsoft.com/office/powerpoint/2010/main" val="3266345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D8CD1-10D2-5B4B-94A0-367CAAC4E7B5}"/>
              </a:ext>
            </a:extLst>
          </p:cNvPr>
          <p:cNvSpPr/>
          <p:nvPr/>
        </p:nvSpPr>
        <p:spPr>
          <a:xfrm>
            <a:off x="1264169" y="1829358"/>
            <a:ext cx="4057338" cy="4708981"/>
          </a:xfrm>
          <a:prstGeom prst="rect">
            <a:avLst/>
          </a:prstGeom>
        </p:spPr>
        <p:txBody>
          <a:bodyPr wrap="square">
            <a:spAutoFit/>
          </a:bodyPr>
          <a:lstStyle/>
          <a:p>
            <a:pPr marL="514350" indent="-514350">
              <a:buFont typeface="+mj-lt"/>
              <a:buAutoNum type="arabicPeriod" startAt="46"/>
            </a:pPr>
            <a:r>
              <a:rPr lang="en-US" sz="2500" dirty="0">
                <a:latin typeface="Cambria" panose="02040503050406030204" pitchFamily="18" charset="0"/>
              </a:rPr>
              <a:t>Danger for children</a:t>
            </a:r>
          </a:p>
          <a:p>
            <a:pPr marL="514350" indent="-514350">
              <a:buFont typeface="+mj-lt"/>
              <a:buAutoNum type="arabicPeriod" startAt="46"/>
            </a:pPr>
            <a:r>
              <a:rPr lang="en-US" sz="2500" dirty="0">
                <a:latin typeface="Cambria" panose="02040503050406030204" pitchFamily="18" charset="0"/>
              </a:rPr>
              <a:t>Juliek</a:t>
            </a:r>
          </a:p>
          <a:p>
            <a:pPr marL="514350" indent="-514350">
              <a:buFont typeface="+mj-lt"/>
              <a:buAutoNum type="arabicPeriod" startAt="46"/>
            </a:pPr>
            <a:r>
              <a:rPr lang="en-US" sz="2500" dirty="0">
                <a:latin typeface="Cambria" panose="02040503050406030204" pitchFamily="18" charset="0"/>
              </a:rPr>
              <a:t>Idek</a:t>
            </a:r>
          </a:p>
          <a:p>
            <a:pPr marL="514350" indent="-514350">
              <a:buFont typeface="+mj-lt"/>
              <a:buAutoNum type="arabicPeriod" startAt="46"/>
            </a:pPr>
            <a:r>
              <a:rPr lang="en-US" sz="2500" dirty="0">
                <a:latin typeface="Cambria" panose="02040503050406030204" pitchFamily="18" charset="0"/>
              </a:rPr>
              <a:t>Elie’s gold tooth</a:t>
            </a:r>
          </a:p>
          <a:p>
            <a:pPr marL="514350" indent="-514350">
              <a:buFont typeface="+mj-lt"/>
              <a:buAutoNum type="arabicPeriod" startAt="46"/>
            </a:pPr>
            <a:r>
              <a:rPr lang="en-US" sz="2500" dirty="0">
                <a:latin typeface="Cambria" panose="02040503050406030204" pitchFamily="18" charset="0"/>
              </a:rPr>
              <a:t>Only thing that mattered</a:t>
            </a:r>
          </a:p>
          <a:p>
            <a:pPr marL="514350" indent="-514350">
              <a:buFont typeface="+mj-lt"/>
              <a:buAutoNum type="arabicPeriod" startAt="46"/>
            </a:pPr>
            <a:r>
              <a:rPr lang="en-US" sz="2500" dirty="0">
                <a:latin typeface="Cambria" panose="02040503050406030204" pitchFamily="18" charset="0"/>
              </a:rPr>
              <a:t>Elie’s trouble</a:t>
            </a:r>
          </a:p>
          <a:p>
            <a:pPr marL="514350" indent="-514350">
              <a:buFont typeface="+mj-lt"/>
              <a:buAutoNum type="arabicPeriod" startAt="46"/>
            </a:pPr>
            <a:r>
              <a:rPr lang="en-US" sz="2500" dirty="0">
                <a:latin typeface="Cambria" panose="02040503050406030204" pitchFamily="18" charset="0"/>
              </a:rPr>
              <a:t>French girl</a:t>
            </a:r>
          </a:p>
          <a:p>
            <a:pPr marL="514350" indent="-514350">
              <a:buFont typeface="+mj-lt"/>
              <a:buAutoNum type="arabicPeriod" startAt="46"/>
            </a:pPr>
            <a:r>
              <a:rPr lang="en-US" sz="2500" dirty="0">
                <a:latin typeface="Cambria" panose="02040503050406030204" pitchFamily="18" charset="0"/>
              </a:rPr>
              <a:t>Elie’s beating</a:t>
            </a:r>
          </a:p>
          <a:p>
            <a:pPr marL="514350" indent="-514350">
              <a:buFont typeface="+mj-lt"/>
              <a:buAutoNum type="arabicPeriod" startAt="46"/>
            </a:pPr>
            <a:r>
              <a:rPr lang="en-US" sz="2500" dirty="0">
                <a:latin typeface="Cambria" panose="02040503050406030204" pitchFamily="18" charset="0"/>
              </a:rPr>
              <a:t>Abandoned soup</a:t>
            </a:r>
          </a:p>
          <a:p>
            <a:pPr marL="514350" indent="-514350">
              <a:buFont typeface="+mj-lt"/>
              <a:buAutoNum type="arabicPeriod" startAt="46"/>
            </a:pPr>
            <a:r>
              <a:rPr lang="en-US" sz="2500" dirty="0">
                <a:latin typeface="Cambria" panose="02040503050406030204" pitchFamily="18" charset="0"/>
              </a:rPr>
              <a:t>Bombing</a:t>
            </a:r>
          </a:p>
          <a:p>
            <a:pPr marL="514350" indent="-514350">
              <a:buFont typeface="+mj-lt"/>
              <a:buAutoNum type="arabicPeriod" startAt="46"/>
            </a:pPr>
            <a:r>
              <a:rPr lang="en-US" sz="2500" dirty="0">
                <a:latin typeface="Cambria" panose="02040503050406030204" pitchFamily="18" charset="0"/>
              </a:rPr>
              <a:t>Differences between the hangings</a:t>
            </a:r>
          </a:p>
        </p:txBody>
      </p:sp>
      <p:sp>
        <p:nvSpPr>
          <p:cNvPr id="3" name="Rectangle 2">
            <a:extLst>
              <a:ext uri="{FF2B5EF4-FFF2-40B4-BE49-F238E27FC236}">
                <a16:creationId xmlns:a16="http://schemas.microsoft.com/office/drawing/2014/main" id="{54CF4C8C-5FCA-5844-9E7A-FD079C4B0F26}"/>
              </a:ext>
            </a:extLst>
          </p:cNvPr>
          <p:cNvSpPr/>
          <p:nvPr/>
        </p:nvSpPr>
        <p:spPr>
          <a:xfrm>
            <a:off x="2746003" y="735159"/>
            <a:ext cx="5890523" cy="707886"/>
          </a:xfrm>
          <a:prstGeom prst="rect">
            <a:avLst/>
          </a:prstGeom>
        </p:spPr>
        <p:txBody>
          <a:bodyPr wrap="none">
            <a:spAutoFit/>
          </a:bodyPr>
          <a:lstStyle/>
          <a:p>
            <a:pPr algn="ctr"/>
            <a:r>
              <a:rPr lang="en-US" sz="4000" dirty="0">
                <a:latin typeface="Cambria" panose="02040503050406030204" pitchFamily="18" charset="0"/>
              </a:rPr>
              <a:t>Notes Topics Chapters 4-5</a:t>
            </a:r>
          </a:p>
        </p:txBody>
      </p:sp>
      <p:sp>
        <p:nvSpPr>
          <p:cNvPr id="4" name="Rectangle 3">
            <a:extLst>
              <a:ext uri="{FF2B5EF4-FFF2-40B4-BE49-F238E27FC236}">
                <a16:creationId xmlns:a16="http://schemas.microsoft.com/office/drawing/2014/main" id="{8643448A-0E31-D841-B198-0AE66AFAC9A0}"/>
              </a:ext>
            </a:extLst>
          </p:cNvPr>
          <p:cNvSpPr/>
          <p:nvPr/>
        </p:nvSpPr>
        <p:spPr>
          <a:xfrm>
            <a:off x="7012596" y="1829358"/>
            <a:ext cx="3915235" cy="3939540"/>
          </a:xfrm>
          <a:prstGeom prst="rect">
            <a:avLst/>
          </a:prstGeom>
        </p:spPr>
        <p:txBody>
          <a:bodyPr wrap="square">
            <a:spAutoFit/>
          </a:bodyPr>
          <a:lstStyle/>
          <a:p>
            <a:pPr marL="514350" indent="-514350">
              <a:buFont typeface="+mj-lt"/>
              <a:buAutoNum type="arabicPeriod" startAt="57"/>
            </a:pPr>
            <a:r>
              <a:rPr lang="en-US" sz="2500" dirty="0">
                <a:latin typeface="Cambria" panose="02040503050406030204" pitchFamily="18" charset="0"/>
              </a:rPr>
              <a:t>Sad-eyed Angel</a:t>
            </a:r>
          </a:p>
          <a:p>
            <a:pPr marL="514350" indent="-514350">
              <a:buFont typeface="+mj-lt"/>
              <a:buAutoNum type="arabicPeriod" startAt="57"/>
            </a:pPr>
            <a:r>
              <a:rPr lang="en-US" sz="2500" dirty="0">
                <a:latin typeface="Cambria" panose="02040503050406030204" pitchFamily="18" charset="0"/>
              </a:rPr>
              <a:t>Rosh Hashana</a:t>
            </a:r>
          </a:p>
          <a:p>
            <a:pPr marL="514350" indent="-514350">
              <a:buFont typeface="+mj-lt"/>
              <a:buAutoNum type="arabicPeriod" startAt="57"/>
            </a:pPr>
            <a:r>
              <a:rPr lang="en-US" sz="2500" dirty="0">
                <a:latin typeface="Cambria" panose="02040503050406030204" pitchFamily="18" charset="0"/>
              </a:rPr>
              <a:t>Changes in Elie’s faith</a:t>
            </a:r>
          </a:p>
          <a:p>
            <a:pPr marL="514350" indent="-514350">
              <a:buFont typeface="+mj-lt"/>
              <a:buAutoNum type="arabicPeriod" startAt="57"/>
            </a:pPr>
            <a:r>
              <a:rPr lang="en-US" sz="2500" dirty="0">
                <a:latin typeface="Cambria" panose="02040503050406030204" pitchFamily="18" charset="0"/>
              </a:rPr>
              <a:t>Selection</a:t>
            </a:r>
          </a:p>
          <a:p>
            <a:pPr marL="514350" indent="-514350">
              <a:buFont typeface="+mj-lt"/>
              <a:buAutoNum type="arabicPeriod" startAt="57"/>
            </a:pPr>
            <a:r>
              <a:rPr lang="en-US" sz="2500" dirty="0">
                <a:latin typeface="Cambria" panose="02040503050406030204" pitchFamily="18" charset="0"/>
              </a:rPr>
              <a:t>Elie’s inheritance</a:t>
            </a:r>
          </a:p>
          <a:p>
            <a:pPr marL="514350" indent="-514350">
              <a:buFont typeface="+mj-lt"/>
              <a:buAutoNum type="arabicPeriod" startAt="57"/>
            </a:pPr>
            <a:r>
              <a:rPr lang="en-US" sz="2500" dirty="0">
                <a:latin typeface="Cambria" panose="02040503050406030204" pitchFamily="18" charset="0"/>
              </a:rPr>
              <a:t>God’s mercy?</a:t>
            </a:r>
          </a:p>
          <a:p>
            <a:pPr marL="514350" indent="-514350">
              <a:buFont typeface="+mj-lt"/>
              <a:buAutoNum type="arabicPeriod" startAt="57"/>
            </a:pPr>
            <a:r>
              <a:rPr lang="en-US" sz="2500" dirty="0">
                <a:latin typeface="Cambria" panose="02040503050406030204" pitchFamily="18" charset="0"/>
              </a:rPr>
              <a:t>Elie’s injury</a:t>
            </a:r>
          </a:p>
          <a:p>
            <a:pPr marL="514350" indent="-514350">
              <a:buFont typeface="+mj-lt"/>
              <a:buAutoNum type="arabicPeriod" startAt="57"/>
            </a:pPr>
            <a:r>
              <a:rPr lang="en-US" sz="2500" dirty="0">
                <a:latin typeface="Cambria" panose="02040503050406030204" pitchFamily="18" charset="0"/>
              </a:rPr>
              <a:t>Rumor</a:t>
            </a:r>
          </a:p>
          <a:p>
            <a:pPr marL="514350" indent="-514350">
              <a:buFont typeface="+mj-lt"/>
              <a:buAutoNum type="arabicPeriod" startAt="57"/>
            </a:pPr>
            <a:r>
              <a:rPr lang="en-US" sz="2500" dirty="0">
                <a:latin typeface="Cambria" panose="02040503050406030204" pitchFamily="18" charset="0"/>
              </a:rPr>
              <a:t>Elie’s choice</a:t>
            </a:r>
          </a:p>
          <a:p>
            <a:pPr marL="514350" indent="-514350">
              <a:buFont typeface="+mj-lt"/>
              <a:buAutoNum type="arabicPeriod" startAt="57"/>
            </a:pPr>
            <a:r>
              <a:rPr lang="en-US" sz="2500" dirty="0">
                <a:latin typeface="Cambria" panose="02040503050406030204" pitchFamily="18" charset="0"/>
              </a:rPr>
              <a:t>Irony of block cleaning </a:t>
            </a:r>
          </a:p>
        </p:txBody>
      </p:sp>
    </p:spTree>
    <p:extLst>
      <p:ext uri="{BB962C8B-B14F-4D97-AF65-F5344CB8AC3E}">
        <p14:creationId xmlns:p14="http://schemas.microsoft.com/office/powerpoint/2010/main" val="335981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552866" y="1461331"/>
            <a:ext cx="5543134" cy="5209292"/>
          </a:xfrm>
        </p:spPr>
        <p:txBody>
          <a:bodyPr>
            <a:normAutofit fontScale="85000" lnSpcReduction="20000"/>
          </a:bodyPr>
          <a:lstStyle/>
          <a:p>
            <a:pPr marL="0" indent="0">
              <a:buNone/>
            </a:pPr>
            <a:endParaRPr lang="en-US" sz="2800" dirty="0">
              <a:latin typeface="Cambria" panose="02040503050406030204" pitchFamily="18" charset="0"/>
            </a:endParaRPr>
          </a:p>
          <a:p>
            <a:pPr marL="0" indent="0">
              <a:buNone/>
            </a:pPr>
            <a:r>
              <a:rPr lang="en-US" sz="3000" dirty="0">
                <a:latin typeface="Cambria" panose="02040503050406030204" pitchFamily="18" charset="0"/>
              </a:rPr>
              <a:t>SWBAT: understand the importance of religion to Elie and compare his life with that of Job from the Bible.</a:t>
            </a:r>
          </a:p>
          <a:p>
            <a:pPr marL="0" indent="0">
              <a:buNone/>
            </a:pPr>
            <a:endParaRPr lang="en-US" sz="2600" dirty="0">
              <a:latin typeface="Cambria" panose="02040503050406030204" pitchFamily="18" charset="0"/>
            </a:endParaRPr>
          </a:p>
          <a:p>
            <a:pPr marL="0" indent="0">
              <a:buNone/>
            </a:pPr>
            <a:r>
              <a:rPr lang="en-US" sz="2600" dirty="0">
                <a:latin typeface="Cambria" panose="02040503050406030204" pitchFamily="18" charset="0"/>
              </a:rPr>
              <a:t>Agenda:</a:t>
            </a:r>
          </a:p>
          <a:p>
            <a:r>
              <a:rPr lang="en-US" sz="2600" dirty="0">
                <a:latin typeface="Cambria" panose="02040503050406030204" pitchFamily="18" charset="0"/>
              </a:rPr>
              <a:t>Reading quiz #2</a:t>
            </a:r>
          </a:p>
          <a:p>
            <a:r>
              <a:rPr lang="en-US" sz="2600" dirty="0">
                <a:latin typeface="Cambria" panose="02040503050406030204" pitchFamily="18" charset="0"/>
              </a:rPr>
              <a:t>Job close reading</a:t>
            </a:r>
          </a:p>
          <a:p>
            <a:pPr marL="0" indent="0">
              <a:buNone/>
            </a:pPr>
            <a:endParaRPr lang="en-US" sz="2600" dirty="0">
              <a:latin typeface="Cambria" panose="02040503050406030204" pitchFamily="18" charset="0"/>
            </a:endParaRPr>
          </a:p>
          <a:p>
            <a:pPr marL="0" indent="0">
              <a:buNone/>
            </a:pPr>
            <a:r>
              <a:rPr lang="en-US" sz="2600" dirty="0">
                <a:latin typeface="Cambria" panose="02040503050406030204" pitchFamily="18" charset="0"/>
              </a:rPr>
              <a:t>Reflection: What were the specific connections that you made between Job and Elie?  Do you think that he is struggling like Job did?  What do you think will happen to Elie’s faith?</a:t>
            </a:r>
          </a:p>
        </p:txBody>
      </p:sp>
      <p:pic>
        <p:nvPicPr>
          <p:cNvPr id="2" name="Picture 1">
            <a:extLst>
              <a:ext uri="{FF2B5EF4-FFF2-40B4-BE49-F238E27FC236}">
                <a16:creationId xmlns:a16="http://schemas.microsoft.com/office/drawing/2014/main" id="{DF1B0D4B-CCEE-5F48-8658-B88E90E1F684}"/>
              </a:ext>
            </a:extLst>
          </p:cNvPr>
          <p:cNvPicPr>
            <a:picLocks noChangeAspect="1"/>
          </p:cNvPicPr>
          <p:nvPr/>
        </p:nvPicPr>
        <p:blipFill>
          <a:blip r:embed="rId2"/>
          <a:stretch>
            <a:fillRect/>
          </a:stretch>
        </p:blipFill>
        <p:spPr>
          <a:xfrm>
            <a:off x="6698834" y="2162018"/>
            <a:ext cx="4940300" cy="3530600"/>
          </a:xfrm>
          <a:prstGeom prst="rect">
            <a:avLst/>
          </a:prstGeom>
        </p:spPr>
      </p:pic>
      <p:sp>
        <p:nvSpPr>
          <p:cNvPr id="4" name="TextBox 3">
            <a:extLst>
              <a:ext uri="{FF2B5EF4-FFF2-40B4-BE49-F238E27FC236}">
                <a16:creationId xmlns:a16="http://schemas.microsoft.com/office/drawing/2014/main" id="{533C7CDF-2B79-C84B-98CB-686A7360E156}"/>
              </a:ext>
            </a:extLst>
          </p:cNvPr>
          <p:cNvSpPr txBox="1"/>
          <p:nvPr/>
        </p:nvSpPr>
        <p:spPr>
          <a:xfrm>
            <a:off x="757040" y="471912"/>
            <a:ext cx="7262698" cy="600164"/>
          </a:xfrm>
          <a:prstGeom prst="rect">
            <a:avLst/>
          </a:prstGeom>
          <a:noFill/>
        </p:spPr>
        <p:txBody>
          <a:bodyPr wrap="square" rtlCol="0">
            <a:spAutoFit/>
          </a:bodyPr>
          <a:lstStyle/>
          <a:p>
            <a:r>
              <a:rPr lang="en-US" sz="3300" dirty="0">
                <a:latin typeface="Cambria" panose="02040503050406030204" pitchFamily="18" charset="0"/>
              </a:rPr>
              <a:t>DAY 11: Sit with your </a:t>
            </a:r>
            <a:r>
              <a:rPr lang="en-US" sz="3300" dirty="0">
                <a:solidFill>
                  <a:srgbClr val="7030A0"/>
                </a:solidFill>
                <a:latin typeface="Cambria" panose="02040503050406030204" pitchFamily="18" charset="0"/>
              </a:rPr>
              <a:t>STICKER</a:t>
            </a:r>
            <a:r>
              <a:rPr lang="en-US" sz="3300" dirty="0">
                <a:latin typeface="Cambria" panose="02040503050406030204" pitchFamily="18" charset="0"/>
              </a:rPr>
              <a:t> groups</a:t>
            </a:r>
          </a:p>
        </p:txBody>
      </p:sp>
      <p:sp>
        <p:nvSpPr>
          <p:cNvPr id="6" name="Rectangle 5">
            <a:extLst>
              <a:ext uri="{FF2B5EF4-FFF2-40B4-BE49-F238E27FC236}">
                <a16:creationId xmlns:a16="http://schemas.microsoft.com/office/drawing/2014/main" id="{CC5AF004-84B7-ED4A-BEE2-A93012A6EDE6}"/>
              </a:ext>
            </a:extLst>
          </p:cNvPr>
          <p:cNvSpPr/>
          <p:nvPr/>
        </p:nvSpPr>
        <p:spPr>
          <a:xfrm>
            <a:off x="6969002" y="5862868"/>
            <a:ext cx="4399963" cy="523220"/>
          </a:xfrm>
          <a:prstGeom prst="rect">
            <a:avLst/>
          </a:prstGeom>
        </p:spPr>
        <p:txBody>
          <a:bodyPr wrap="square">
            <a:spAutoFit/>
          </a:bodyPr>
          <a:lstStyle/>
          <a:p>
            <a:r>
              <a:rPr lang="en-US" sz="1400" dirty="0">
                <a:latin typeface="PT Serif" panose="020A0603040505020204" pitchFamily="18" charset="77"/>
              </a:rPr>
              <a:t>Gonzalo Carrasco, Job on the Dunghill. Oil on canvas, 1881. Museo Nacional</a:t>
            </a:r>
          </a:p>
        </p:txBody>
      </p:sp>
    </p:spTree>
    <p:extLst>
      <p:ext uri="{BB962C8B-B14F-4D97-AF65-F5344CB8AC3E}">
        <p14:creationId xmlns:p14="http://schemas.microsoft.com/office/powerpoint/2010/main" val="1464340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2C4986-74A1-E34F-B1C0-EA8C8CC23A71}"/>
              </a:ext>
            </a:extLst>
          </p:cNvPr>
          <p:cNvSpPr/>
          <p:nvPr/>
        </p:nvSpPr>
        <p:spPr>
          <a:xfrm>
            <a:off x="389744" y="428178"/>
            <a:ext cx="10568066" cy="6001643"/>
          </a:xfrm>
          <a:prstGeom prst="rect">
            <a:avLst/>
          </a:prstGeom>
        </p:spPr>
        <p:txBody>
          <a:bodyPr wrap="square">
            <a:spAutoFit/>
          </a:bodyPr>
          <a:lstStyle/>
          <a:p>
            <a:r>
              <a:rPr lang="en-US" sz="2400" dirty="0">
                <a:solidFill>
                  <a:srgbClr val="FF0000"/>
                </a:solidFill>
                <a:latin typeface="Cambria" panose="02040503050406030204" pitchFamily="18" charset="0"/>
              </a:rPr>
              <a:t>Theme:  God’s justice in the face of human suffering</a:t>
            </a:r>
          </a:p>
          <a:p>
            <a:r>
              <a:rPr lang="en-US" sz="2400" dirty="0">
                <a:solidFill>
                  <a:srgbClr val="FF0000"/>
                </a:solidFill>
                <a:latin typeface="Cambria" panose="02040503050406030204" pitchFamily="18" charset="0"/>
              </a:rPr>
              <a:t>“The Lord giveth and the Lord taketh away…”</a:t>
            </a:r>
          </a:p>
          <a:p>
            <a:endParaRPr lang="en-US" sz="2400" dirty="0">
              <a:latin typeface="Cambria" panose="02040503050406030204" pitchFamily="18" charset="0"/>
            </a:endParaRPr>
          </a:p>
          <a:p>
            <a:r>
              <a:rPr lang="en-US" sz="2400" u="sng" dirty="0">
                <a:latin typeface="Cambria" panose="02040503050406030204" pitchFamily="18" charset="0"/>
              </a:rPr>
              <a:t>Basis of the story</a:t>
            </a:r>
          </a:p>
          <a:p>
            <a:pPr marL="342900" indent="-342900">
              <a:buFont typeface="Arial" panose="020B0604020202020204" pitchFamily="34" charset="0"/>
              <a:buChar char="•"/>
            </a:pPr>
            <a:r>
              <a:rPr lang="en-US" sz="2400" dirty="0">
                <a:latin typeface="Cambria" panose="02040503050406030204" pitchFamily="18" charset="0"/>
              </a:rPr>
              <a:t>Job is blessed, and Satan challenges God by saying that Job would not be so pious if he didn’t have the blessings of wealth and success</a:t>
            </a:r>
          </a:p>
          <a:p>
            <a:pPr marL="342900" indent="-342900">
              <a:buFont typeface="Arial" panose="020B0604020202020204" pitchFamily="34" charset="0"/>
              <a:buChar char="•"/>
            </a:pPr>
            <a:r>
              <a:rPr lang="en-US" sz="2400" dirty="0">
                <a:latin typeface="Cambria" panose="02040503050406030204" pitchFamily="18" charset="0"/>
              </a:rPr>
              <a:t>Job is stripped of wealth and family (everyone he loves is killed), and he is inflicted with a skin disease, but Job refuses to follow the advice of his wife and curse God and be healed</a:t>
            </a:r>
          </a:p>
          <a:p>
            <a:pPr marL="342900" indent="-342900">
              <a:buFont typeface="Arial" panose="020B0604020202020204" pitchFamily="34" charset="0"/>
              <a:buChar char="•"/>
            </a:pPr>
            <a:r>
              <a:rPr lang="en-US" sz="2400" dirty="0">
                <a:latin typeface="Cambria" panose="02040503050406030204" pitchFamily="18" charset="0"/>
              </a:rPr>
              <a:t>Job wants to die and doesn’t understand why his god allows him to suffer</a:t>
            </a:r>
          </a:p>
          <a:p>
            <a:pPr marL="342900" indent="-342900">
              <a:buFont typeface="Arial" panose="020B0604020202020204" pitchFamily="34" charset="0"/>
              <a:buChar char="•"/>
            </a:pPr>
            <a:r>
              <a:rPr lang="en-US" sz="2400" dirty="0">
                <a:latin typeface="Cambria" panose="02040503050406030204" pitchFamily="18" charset="0"/>
              </a:rPr>
              <a:t>Job then demands that God answer his cries for help, and he is told that his answers will come in the form of visions</a:t>
            </a:r>
          </a:p>
          <a:p>
            <a:pPr marL="342900" indent="-342900">
              <a:buFont typeface="Arial" panose="020B0604020202020204" pitchFamily="34" charset="0"/>
              <a:buChar char="•"/>
            </a:pPr>
            <a:r>
              <a:rPr lang="en-US" sz="2400" dirty="0">
                <a:latin typeface="Cambria" panose="02040503050406030204" pitchFamily="18" charset="0"/>
              </a:rPr>
              <a:t>God speaks to Job.  At first Job only heard what was being told to him, but then he saw what he could become and he repents in “dust and ashes”</a:t>
            </a:r>
          </a:p>
          <a:p>
            <a:pPr marL="342900" indent="-342900">
              <a:buFont typeface="Arial" panose="020B0604020202020204" pitchFamily="34" charset="0"/>
              <a:buChar char="•"/>
            </a:pPr>
            <a:r>
              <a:rPr lang="en-US" sz="2400" dirty="0">
                <a:latin typeface="Cambria" panose="02040503050406030204" pitchFamily="18" charset="0"/>
              </a:rPr>
              <a:t>Job makes a burnt offering and all is restored to the way it was before the challenge.  Job lives to be a very old man…</a:t>
            </a:r>
          </a:p>
        </p:txBody>
      </p:sp>
    </p:spTree>
    <p:extLst>
      <p:ext uri="{BB962C8B-B14F-4D97-AF65-F5344CB8AC3E}">
        <p14:creationId xmlns:p14="http://schemas.microsoft.com/office/powerpoint/2010/main" val="3836446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66D7DE-7FD4-B74A-A367-F48BA7DF955A}"/>
              </a:ext>
            </a:extLst>
          </p:cNvPr>
          <p:cNvSpPr/>
          <p:nvPr/>
        </p:nvSpPr>
        <p:spPr>
          <a:xfrm>
            <a:off x="946879" y="1653703"/>
            <a:ext cx="10298241" cy="4093428"/>
          </a:xfrm>
          <a:prstGeom prst="rect">
            <a:avLst/>
          </a:prstGeom>
        </p:spPr>
        <p:txBody>
          <a:bodyPr wrap="square">
            <a:spAutoFit/>
          </a:bodyPr>
          <a:lstStyle/>
          <a:p>
            <a:r>
              <a:rPr lang="en-US" sz="2600" dirty="0">
                <a:latin typeface="Cambria" panose="02040503050406030204" pitchFamily="18" charset="0"/>
              </a:rPr>
              <a:t>Turn to page 45.  Let’s read the final section where Elie relates his struggle with that of Job.</a:t>
            </a:r>
          </a:p>
          <a:p>
            <a:endParaRPr lang="en-US" sz="2600" dirty="0">
              <a:latin typeface="Cambria" panose="02040503050406030204" pitchFamily="18" charset="0"/>
            </a:endParaRPr>
          </a:p>
          <a:p>
            <a:r>
              <a:rPr lang="en-US" sz="2600" dirty="0">
                <a:latin typeface="Cambria" panose="02040503050406030204" pitchFamily="18" charset="0"/>
              </a:rPr>
              <a:t>Judaism is very important to Elie.  In order to fully understand the struggle that he is facing, we must revisit Job’s story.</a:t>
            </a:r>
          </a:p>
          <a:p>
            <a:endParaRPr lang="en-US" sz="2600" dirty="0">
              <a:latin typeface="Cambria" panose="02040503050406030204" pitchFamily="18" charset="0"/>
            </a:endParaRPr>
          </a:p>
          <a:p>
            <a:r>
              <a:rPr lang="en-US" sz="2600" dirty="0">
                <a:latin typeface="Cambria" panose="02040503050406030204" pitchFamily="18" charset="0"/>
              </a:rPr>
              <a:t>Handout:  “Excerpts from the Book of Job”</a:t>
            </a:r>
          </a:p>
          <a:p>
            <a:r>
              <a:rPr lang="en-US" sz="2600" dirty="0">
                <a:latin typeface="Cambria" panose="02040503050406030204" pitchFamily="18" charset="0"/>
              </a:rPr>
              <a:t>Read the passage and fill in the Guiding Questions/Annotations/Summary section in the space provided on the handout.</a:t>
            </a:r>
          </a:p>
        </p:txBody>
      </p:sp>
      <p:sp>
        <p:nvSpPr>
          <p:cNvPr id="4" name="TextBox 3">
            <a:extLst>
              <a:ext uri="{FF2B5EF4-FFF2-40B4-BE49-F238E27FC236}">
                <a16:creationId xmlns:a16="http://schemas.microsoft.com/office/drawing/2014/main" id="{8CB4C091-31FD-BD4A-9D7F-85DD820CD6CC}"/>
              </a:ext>
            </a:extLst>
          </p:cNvPr>
          <p:cNvSpPr txBox="1"/>
          <p:nvPr/>
        </p:nvSpPr>
        <p:spPr>
          <a:xfrm>
            <a:off x="946879" y="550492"/>
            <a:ext cx="4661941" cy="584775"/>
          </a:xfrm>
          <a:prstGeom prst="rect">
            <a:avLst/>
          </a:prstGeom>
          <a:noFill/>
        </p:spPr>
        <p:txBody>
          <a:bodyPr wrap="square" rtlCol="0">
            <a:spAutoFit/>
          </a:bodyPr>
          <a:lstStyle/>
          <a:p>
            <a:r>
              <a:rPr lang="en-US" sz="3200" dirty="0">
                <a:latin typeface="Cambria" panose="02040503050406030204" pitchFamily="18" charset="0"/>
              </a:rPr>
              <a:t>The story of Job revisited</a:t>
            </a:r>
          </a:p>
        </p:txBody>
      </p:sp>
    </p:spTree>
    <p:extLst>
      <p:ext uri="{BB962C8B-B14F-4D97-AF65-F5344CB8AC3E}">
        <p14:creationId xmlns:p14="http://schemas.microsoft.com/office/powerpoint/2010/main" val="2185235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lnSpcReduction="10000"/>
          </a:bodyPr>
          <a:lstStyle/>
          <a:p>
            <a:pPr marL="0" indent="0">
              <a:buNone/>
            </a:pPr>
            <a:r>
              <a:rPr lang="en-US" sz="3600" dirty="0">
                <a:latin typeface="Cambria" panose="02040503050406030204" pitchFamily="18" charset="0"/>
              </a:rPr>
              <a:t>DAY 12: Sit with your </a:t>
            </a:r>
            <a:r>
              <a:rPr lang="en-US" sz="3600" dirty="0">
                <a:solidFill>
                  <a:srgbClr val="7030A0"/>
                </a:solidFill>
                <a:latin typeface="Cambria" panose="02040503050406030204" pitchFamily="18" charset="0"/>
              </a:rPr>
              <a:t>COLOR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SWBAT: Demonstrate their understanding of the text by finding passages that have a strong visual impact</a:t>
            </a: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500" dirty="0">
                <a:latin typeface="Cambria" panose="02040503050406030204" pitchFamily="18" charset="0"/>
              </a:rPr>
              <a:t>Agenda:</a:t>
            </a:r>
          </a:p>
          <a:p>
            <a:r>
              <a:rPr lang="en-US" sz="2500" dirty="0">
                <a:latin typeface="Cambria" panose="02040503050406030204" pitchFamily="18" charset="0"/>
              </a:rPr>
              <a:t>Reading quiz #3</a:t>
            </a:r>
          </a:p>
          <a:p>
            <a:r>
              <a:rPr lang="en-US" sz="2500" dirty="0">
                <a:latin typeface="Cambria" panose="02040503050406030204" pitchFamily="18" charset="0"/>
              </a:rPr>
              <a:t>Journal #3</a:t>
            </a:r>
          </a:p>
          <a:p>
            <a:r>
              <a:rPr lang="en-US" sz="2500" dirty="0">
                <a:latin typeface="Cambria" panose="02040503050406030204" pitchFamily="18" charset="0"/>
              </a:rPr>
              <a:t>Notes Topics Chapters 6-9</a:t>
            </a:r>
          </a:p>
          <a:p>
            <a:r>
              <a:rPr lang="en-US" sz="2500" dirty="0">
                <a:latin typeface="Cambria" panose="02040503050406030204" pitchFamily="18" charset="0"/>
              </a:rPr>
              <a:t>Imagery foldable</a:t>
            </a:r>
          </a:p>
          <a:p>
            <a:pPr marL="0" indent="0">
              <a:buNone/>
            </a:pPr>
            <a:endParaRPr lang="en-US" sz="2500" dirty="0">
              <a:latin typeface="Cambria" panose="02040503050406030204" pitchFamily="18" charset="0"/>
            </a:endParaRPr>
          </a:p>
          <a:p>
            <a:pPr marL="0" indent="0">
              <a:buNone/>
            </a:pPr>
            <a:r>
              <a:rPr lang="en-US" sz="2500" dirty="0">
                <a:latin typeface="Cambria" panose="02040503050406030204" pitchFamily="18" charset="0"/>
              </a:rPr>
              <a:t>Reflection: What quote/visual image struck you the most? Why?</a:t>
            </a:r>
          </a:p>
        </p:txBody>
      </p:sp>
    </p:spTree>
    <p:extLst>
      <p:ext uri="{BB962C8B-B14F-4D97-AF65-F5344CB8AC3E}">
        <p14:creationId xmlns:p14="http://schemas.microsoft.com/office/powerpoint/2010/main" val="927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15BEA-4902-594F-A7D9-E8F4C0E24469}"/>
              </a:ext>
            </a:extLst>
          </p:cNvPr>
          <p:cNvSpPr>
            <a:spLocks noGrp="1"/>
          </p:cNvSpPr>
          <p:nvPr>
            <p:ph idx="1"/>
          </p:nvPr>
        </p:nvSpPr>
        <p:spPr>
          <a:xfrm>
            <a:off x="978568" y="1178213"/>
            <a:ext cx="10234863" cy="4131724"/>
          </a:xfrm>
        </p:spPr>
        <p:txBody>
          <a:bodyPr>
            <a:noAutofit/>
          </a:bodyPr>
          <a:lstStyle/>
          <a:p>
            <a:pPr marL="0" indent="0" algn="ctr">
              <a:buNone/>
            </a:pPr>
            <a:r>
              <a:rPr lang="en-US" sz="3800" dirty="0">
                <a:latin typeface="Cambria" panose="02040503050406030204" pitchFamily="18" charset="0"/>
              </a:rPr>
              <a:t>JOURNAL #3</a:t>
            </a:r>
          </a:p>
          <a:p>
            <a:pPr marL="0" indent="0" algn="ctr">
              <a:buNone/>
            </a:pPr>
            <a:endParaRPr lang="en-US" sz="3200" dirty="0">
              <a:latin typeface="Cambria" panose="02040503050406030204" pitchFamily="18" charset="0"/>
            </a:endParaRPr>
          </a:p>
          <a:p>
            <a:pPr marL="0" indent="0">
              <a:buNone/>
            </a:pPr>
            <a:r>
              <a:rPr lang="en-US" sz="3200" dirty="0">
                <a:latin typeface="Cambria" panose="02040503050406030204" pitchFamily="18" charset="0"/>
              </a:rPr>
              <a:t>Can faith get us through the hardest times in our lives? Why or why not?</a:t>
            </a:r>
          </a:p>
        </p:txBody>
      </p:sp>
    </p:spTree>
    <p:extLst>
      <p:ext uri="{BB962C8B-B14F-4D97-AF65-F5344CB8AC3E}">
        <p14:creationId xmlns:p14="http://schemas.microsoft.com/office/powerpoint/2010/main" val="286382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975542" y="655093"/>
            <a:ext cx="8700721" cy="5527343"/>
          </a:xfrm>
        </p:spPr>
        <p:txBody>
          <a:bodyPr>
            <a:normAutofit fontScale="92500" lnSpcReduction="10000"/>
          </a:bodyPr>
          <a:lstStyle/>
          <a:p>
            <a:pPr marL="0" indent="0">
              <a:buNone/>
            </a:pPr>
            <a:r>
              <a:rPr lang="en-US" sz="3600" dirty="0">
                <a:latin typeface="Cambria" panose="02040503050406030204" pitchFamily="18" charset="0"/>
              </a:rPr>
              <a:t>EIGHT STAGES</a:t>
            </a:r>
          </a:p>
          <a:p>
            <a:pPr marL="0" indent="0">
              <a:buNone/>
            </a:pPr>
            <a:endParaRPr lang="en-US" sz="3600" dirty="0">
              <a:latin typeface="Cambria" panose="02040503050406030204" pitchFamily="18" charset="0"/>
            </a:endParaRPr>
          </a:p>
          <a:p>
            <a:pPr marL="742950" indent="-742950">
              <a:buFont typeface="+mj-lt"/>
              <a:buAutoNum type="arabicPeriod"/>
            </a:pPr>
            <a:r>
              <a:rPr lang="en-US" sz="2700" dirty="0">
                <a:latin typeface="Cambria" panose="02040503050406030204" pitchFamily="18" charset="0"/>
              </a:rPr>
              <a:t>Classification – “us” v. “them.” Classified by ethnicity, race, religion, or nationality.</a:t>
            </a:r>
          </a:p>
          <a:p>
            <a:pPr marL="742950" indent="-742950">
              <a:buFont typeface="+mj-lt"/>
              <a:buAutoNum type="arabicPeriod"/>
            </a:pPr>
            <a:endParaRPr lang="en-US" sz="2700" dirty="0">
              <a:latin typeface="Cambria" panose="02040503050406030204" pitchFamily="18" charset="0"/>
            </a:endParaRPr>
          </a:p>
          <a:p>
            <a:pPr marL="742950" indent="-742950">
              <a:buFont typeface="+mj-lt"/>
              <a:buAutoNum type="arabicPeriod"/>
            </a:pPr>
            <a:r>
              <a:rPr lang="en-US" sz="2700" dirty="0">
                <a:latin typeface="Cambria" panose="02040503050406030204" pitchFamily="18" charset="0"/>
              </a:rPr>
              <a:t>Symbolization – Words or symbols are applied to “them.”  During the Holocaust, the yellow star of David was a symbol of a Jewish person.</a:t>
            </a:r>
          </a:p>
          <a:p>
            <a:pPr marL="742950" indent="-742950">
              <a:buFont typeface="+mj-lt"/>
              <a:buAutoNum type="arabicPeriod"/>
            </a:pPr>
            <a:endParaRPr lang="en-US" sz="2700" dirty="0">
              <a:latin typeface="Cambria" panose="02040503050406030204" pitchFamily="18" charset="0"/>
            </a:endParaRPr>
          </a:p>
          <a:p>
            <a:pPr marL="742950" indent="-742950">
              <a:buFont typeface="+mj-lt"/>
              <a:buAutoNum type="arabicPeriod"/>
            </a:pPr>
            <a:r>
              <a:rPr lang="en-US" sz="2700" dirty="0">
                <a:latin typeface="Cambria" panose="02040503050406030204" pitchFamily="18" charset="0"/>
              </a:rPr>
              <a:t>Dehumanization – The “them” become less than human, as animals or a kind of disease.  Dehumanizing terms, like the “N-word,” belong here.</a:t>
            </a:r>
          </a:p>
          <a:p>
            <a:pPr marL="742950" indent="-742950">
              <a:buFont typeface="+mj-lt"/>
              <a:buAutoNum type="arabicPeriod"/>
            </a:pPr>
            <a:endParaRPr lang="en-US" sz="2400" dirty="0">
              <a:latin typeface="Cambria" panose="02040503050406030204" pitchFamily="18" charset="0"/>
            </a:endParaRPr>
          </a:p>
        </p:txBody>
      </p:sp>
      <p:pic>
        <p:nvPicPr>
          <p:cNvPr id="2" name="Picture 1">
            <a:extLst>
              <a:ext uri="{FF2B5EF4-FFF2-40B4-BE49-F238E27FC236}">
                <a16:creationId xmlns:a16="http://schemas.microsoft.com/office/drawing/2014/main" id="{E4DAC2E2-12D1-1F48-B809-7229879690AB}"/>
              </a:ext>
            </a:extLst>
          </p:cNvPr>
          <p:cNvPicPr>
            <a:picLocks noChangeAspect="1"/>
          </p:cNvPicPr>
          <p:nvPr/>
        </p:nvPicPr>
        <p:blipFill>
          <a:blip r:embed="rId2"/>
          <a:stretch>
            <a:fillRect/>
          </a:stretch>
        </p:blipFill>
        <p:spPr>
          <a:xfrm>
            <a:off x="9905621" y="2814187"/>
            <a:ext cx="1879600" cy="1993900"/>
          </a:xfrm>
          <a:prstGeom prst="rect">
            <a:avLst/>
          </a:prstGeom>
        </p:spPr>
      </p:pic>
      <p:sp>
        <p:nvSpPr>
          <p:cNvPr id="3" name="TextBox 2">
            <a:extLst>
              <a:ext uri="{FF2B5EF4-FFF2-40B4-BE49-F238E27FC236}">
                <a16:creationId xmlns:a16="http://schemas.microsoft.com/office/drawing/2014/main" id="{875CB653-BDAF-0A49-A170-4C8ECA3210E9}"/>
              </a:ext>
            </a:extLst>
          </p:cNvPr>
          <p:cNvSpPr txBox="1"/>
          <p:nvPr/>
        </p:nvSpPr>
        <p:spPr>
          <a:xfrm>
            <a:off x="10049303" y="6581001"/>
            <a:ext cx="2142697" cy="276999"/>
          </a:xfrm>
          <a:prstGeom prst="rect">
            <a:avLst/>
          </a:prstGeom>
          <a:noFill/>
        </p:spPr>
        <p:txBody>
          <a:bodyPr wrap="square" rtlCol="0">
            <a:spAutoFit/>
          </a:bodyPr>
          <a:lstStyle/>
          <a:p>
            <a:r>
              <a:rPr lang="en-US" sz="1200" dirty="0">
                <a:latin typeface="Cambria" panose="02040503050406030204" pitchFamily="18" charset="0"/>
              </a:rPr>
              <a:t>Image via holocaustcenter.org</a:t>
            </a:r>
          </a:p>
        </p:txBody>
      </p:sp>
    </p:spTree>
    <p:extLst>
      <p:ext uri="{BB962C8B-B14F-4D97-AF65-F5344CB8AC3E}">
        <p14:creationId xmlns:p14="http://schemas.microsoft.com/office/powerpoint/2010/main" val="3863860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A312B-BFE3-B941-8B4E-0B6656E34F58}"/>
              </a:ext>
            </a:extLst>
          </p:cNvPr>
          <p:cNvSpPr/>
          <p:nvPr/>
        </p:nvSpPr>
        <p:spPr>
          <a:xfrm>
            <a:off x="2955865" y="689389"/>
            <a:ext cx="5890523" cy="707886"/>
          </a:xfrm>
          <a:prstGeom prst="rect">
            <a:avLst/>
          </a:prstGeom>
        </p:spPr>
        <p:txBody>
          <a:bodyPr wrap="none">
            <a:spAutoFit/>
          </a:bodyPr>
          <a:lstStyle/>
          <a:p>
            <a:pPr algn="ctr"/>
            <a:r>
              <a:rPr lang="en-US" sz="4000" dirty="0">
                <a:latin typeface="Cambria" panose="02040503050406030204" pitchFamily="18" charset="0"/>
              </a:rPr>
              <a:t>Notes Topics Chapters 6-9</a:t>
            </a:r>
          </a:p>
        </p:txBody>
      </p:sp>
      <p:sp>
        <p:nvSpPr>
          <p:cNvPr id="5" name="Rectangle 4">
            <a:extLst>
              <a:ext uri="{FF2B5EF4-FFF2-40B4-BE49-F238E27FC236}">
                <a16:creationId xmlns:a16="http://schemas.microsoft.com/office/drawing/2014/main" id="{43F0389E-4F5F-4347-B63A-2DA2F16209EB}"/>
              </a:ext>
            </a:extLst>
          </p:cNvPr>
          <p:cNvSpPr/>
          <p:nvPr/>
        </p:nvSpPr>
        <p:spPr>
          <a:xfrm>
            <a:off x="1501821" y="1889880"/>
            <a:ext cx="4731895" cy="4708981"/>
          </a:xfrm>
          <a:prstGeom prst="rect">
            <a:avLst/>
          </a:prstGeom>
        </p:spPr>
        <p:txBody>
          <a:bodyPr wrap="square">
            <a:spAutoFit/>
          </a:bodyPr>
          <a:lstStyle/>
          <a:p>
            <a:pPr marL="514350" indent="-514350">
              <a:buFont typeface="+mj-lt"/>
              <a:buAutoNum type="arabicPeriod" startAt="67"/>
            </a:pPr>
            <a:r>
              <a:rPr lang="en-US" sz="2500" dirty="0">
                <a:latin typeface="Cambria" panose="02040503050406030204" pitchFamily="18" charset="0"/>
              </a:rPr>
              <a:t>Elie’s body</a:t>
            </a:r>
          </a:p>
          <a:p>
            <a:pPr marL="514350" indent="-514350">
              <a:buFont typeface="+mj-lt"/>
              <a:buAutoNum type="arabicPeriod" startAt="67"/>
            </a:pPr>
            <a:r>
              <a:rPr lang="en-US" sz="2500" dirty="0">
                <a:latin typeface="Cambria" panose="02040503050406030204" pitchFamily="18" charset="0"/>
              </a:rPr>
              <a:t>Suffocation</a:t>
            </a:r>
          </a:p>
          <a:p>
            <a:pPr marL="514350" indent="-514350">
              <a:buFont typeface="+mj-lt"/>
              <a:buAutoNum type="arabicPeriod" startAt="67"/>
            </a:pPr>
            <a:r>
              <a:rPr lang="en-US" sz="2500" dirty="0">
                <a:latin typeface="Cambria" panose="02040503050406030204" pitchFamily="18" charset="0"/>
              </a:rPr>
              <a:t>Only reason to go on</a:t>
            </a:r>
          </a:p>
          <a:p>
            <a:pPr marL="514350" indent="-514350">
              <a:buFont typeface="+mj-lt"/>
              <a:buAutoNum type="arabicPeriod" startAt="67"/>
            </a:pPr>
            <a:r>
              <a:rPr lang="en-US" sz="2500" dirty="0">
                <a:latin typeface="Cambria" panose="02040503050406030204" pitchFamily="18" charset="0"/>
              </a:rPr>
              <a:t>Danger of sleeping</a:t>
            </a:r>
          </a:p>
          <a:p>
            <a:pPr marL="514350" indent="-514350">
              <a:buFont typeface="+mj-lt"/>
              <a:buAutoNum type="arabicPeriod" startAt="67"/>
            </a:pPr>
            <a:r>
              <a:rPr lang="en-US" sz="2500" dirty="0">
                <a:latin typeface="Cambria" panose="02040503050406030204" pitchFamily="18" charset="0"/>
              </a:rPr>
              <a:t>Rabbi and his son</a:t>
            </a:r>
          </a:p>
          <a:p>
            <a:pPr marL="514350" indent="-514350">
              <a:buFont typeface="+mj-lt"/>
              <a:buAutoNum type="arabicPeriod" startAt="67"/>
            </a:pPr>
            <a:r>
              <a:rPr lang="en-US" sz="2500" dirty="0">
                <a:latin typeface="Cambria" panose="02040503050406030204" pitchFamily="18" charset="0"/>
              </a:rPr>
              <a:t>Bodies in the snow</a:t>
            </a:r>
          </a:p>
          <a:p>
            <a:pPr marL="514350" indent="-514350">
              <a:buFont typeface="+mj-lt"/>
              <a:buAutoNum type="arabicPeriod" startAt="67"/>
            </a:pPr>
            <a:r>
              <a:rPr lang="en-US" sz="2500" dirty="0">
                <a:latin typeface="Cambria" panose="02040503050406030204" pitchFamily="18" charset="0"/>
              </a:rPr>
              <a:t>Juliek and his last stand</a:t>
            </a:r>
          </a:p>
          <a:p>
            <a:pPr marL="514350" indent="-514350">
              <a:buFont typeface="+mj-lt"/>
              <a:buAutoNum type="arabicPeriod" startAt="67"/>
            </a:pPr>
            <a:r>
              <a:rPr lang="en-US" sz="2500" dirty="0">
                <a:latin typeface="Cambria" panose="02040503050406030204" pitchFamily="18" charset="0"/>
              </a:rPr>
              <a:t>How Elie saves his father’s life</a:t>
            </a:r>
          </a:p>
          <a:p>
            <a:pPr marL="514350" indent="-514350">
              <a:buFont typeface="+mj-lt"/>
              <a:buAutoNum type="arabicPeriod" startAt="67"/>
            </a:pPr>
            <a:r>
              <a:rPr lang="en-US" sz="2500" dirty="0">
                <a:latin typeface="Cambria" panose="02040503050406030204" pitchFamily="18" charset="0"/>
              </a:rPr>
              <a:t>Cattle car</a:t>
            </a:r>
          </a:p>
          <a:p>
            <a:pPr marL="514350" indent="-514350">
              <a:buFont typeface="+mj-lt"/>
              <a:buAutoNum type="arabicPeriod" startAt="67"/>
            </a:pPr>
            <a:r>
              <a:rPr lang="en-US" sz="2500" dirty="0">
                <a:latin typeface="Cambria" panose="02040503050406030204" pitchFamily="18" charset="0"/>
              </a:rPr>
              <a:t>Hopelessness</a:t>
            </a:r>
          </a:p>
          <a:p>
            <a:pPr marL="514350" indent="-514350">
              <a:buFont typeface="+mj-lt"/>
              <a:buAutoNum type="arabicPeriod" startAt="67"/>
            </a:pPr>
            <a:r>
              <a:rPr lang="en-US" sz="2500" dirty="0">
                <a:latin typeface="Cambria" panose="02040503050406030204" pitchFamily="18" charset="0"/>
              </a:rPr>
              <a:t>Bread</a:t>
            </a:r>
          </a:p>
        </p:txBody>
      </p:sp>
      <p:sp>
        <p:nvSpPr>
          <p:cNvPr id="6" name="Rectangle 5">
            <a:extLst>
              <a:ext uri="{FF2B5EF4-FFF2-40B4-BE49-F238E27FC236}">
                <a16:creationId xmlns:a16="http://schemas.microsoft.com/office/drawing/2014/main" id="{FDCC54D3-742E-A140-93FF-5DF8F2083CB5}"/>
              </a:ext>
            </a:extLst>
          </p:cNvPr>
          <p:cNvSpPr/>
          <p:nvPr/>
        </p:nvSpPr>
        <p:spPr>
          <a:xfrm>
            <a:off x="7080048" y="1889880"/>
            <a:ext cx="3952407" cy="4324261"/>
          </a:xfrm>
          <a:prstGeom prst="rect">
            <a:avLst/>
          </a:prstGeom>
        </p:spPr>
        <p:txBody>
          <a:bodyPr wrap="square">
            <a:spAutoFit/>
          </a:bodyPr>
          <a:lstStyle/>
          <a:p>
            <a:pPr marL="514350" indent="-514350">
              <a:buFont typeface="+mj-lt"/>
              <a:buAutoNum type="arabicPeriod" startAt="78"/>
            </a:pPr>
            <a:r>
              <a:rPr lang="en-US" sz="2500" dirty="0">
                <a:latin typeface="Cambria" panose="02040503050406030204" pitchFamily="18" charset="0"/>
              </a:rPr>
              <a:t>Cries</a:t>
            </a:r>
          </a:p>
          <a:p>
            <a:pPr marL="514350" indent="-514350">
              <a:buFont typeface="+mj-lt"/>
              <a:buAutoNum type="arabicPeriod" startAt="78"/>
            </a:pPr>
            <a:r>
              <a:rPr lang="en-US" sz="2500" dirty="0">
                <a:latin typeface="Cambria" panose="02040503050406030204" pitchFamily="18" charset="0"/>
              </a:rPr>
              <a:t>Number alive</a:t>
            </a:r>
          </a:p>
          <a:p>
            <a:pPr marL="514350" indent="-514350">
              <a:buFont typeface="+mj-lt"/>
              <a:buAutoNum type="arabicPeriod" startAt="78"/>
            </a:pPr>
            <a:r>
              <a:rPr lang="en-US" sz="2500" dirty="0">
                <a:latin typeface="Cambria" panose="02040503050406030204" pitchFamily="18" charset="0"/>
              </a:rPr>
              <a:t>Elie’s anger with his father</a:t>
            </a:r>
          </a:p>
          <a:p>
            <a:pPr marL="514350" indent="-514350">
              <a:buFont typeface="+mj-lt"/>
              <a:buAutoNum type="arabicPeriod" startAt="78"/>
            </a:pPr>
            <a:r>
              <a:rPr lang="en-US" sz="2500" dirty="0">
                <a:latin typeface="Cambria" panose="02040503050406030204" pitchFamily="18" charset="0"/>
              </a:rPr>
              <a:t>Sickness</a:t>
            </a:r>
          </a:p>
          <a:p>
            <a:pPr marL="514350" indent="-514350">
              <a:buFont typeface="+mj-lt"/>
              <a:buAutoNum type="arabicPeriod" startAt="78"/>
            </a:pPr>
            <a:r>
              <a:rPr lang="en-US" sz="2500" dirty="0">
                <a:latin typeface="Cambria" panose="02040503050406030204" pitchFamily="18" charset="0"/>
              </a:rPr>
              <a:t>Elie’s dilemma</a:t>
            </a:r>
          </a:p>
          <a:p>
            <a:pPr marL="514350" indent="-514350">
              <a:buFont typeface="+mj-lt"/>
              <a:buAutoNum type="arabicPeriod" startAt="78"/>
            </a:pPr>
            <a:r>
              <a:rPr lang="en-US" sz="2500" dirty="0">
                <a:latin typeface="Cambria" panose="02040503050406030204" pitchFamily="18" charset="0"/>
              </a:rPr>
              <a:t>January 28-29</a:t>
            </a:r>
          </a:p>
          <a:p>
            <a:pPr marL="514350" indent="-514350">
              <a:buFont typeface="+mj-lt"/>
              <a:buAutoNum type="arabicPeriod" startAt="78"/>
            </a:pPr>
            <a:r>
              <a:rPr lang="en-US" sz="2500" dirty="0">
                <a:latin typeface="Cambria" panose="02040503050406030204" pitchFamily="18" charset="0"/>
              </a:rPr>
              <a:t>April 5</a:t>
            </a:r>
          </a:p>
          <a:p>
            <a:pPr marL="514350" indent="-514350">
              <a:buFont typeface="+mj-lt"/>
              <a:buAutoNum type="arabicPeriod" startAt="78"/>
            </a:pPr>
            <a:r>
              <a:rPr lang="en-US" sz="2500" dirty="0">
                <a:latin typeface="Cambria" panose="02040503050406030204" pitchFamily="18" charset="0"/>
              </a:rPr>
              <a:t>Resistance</a:t>
            </a:r>
          </a:p>
          <a:p>
            <a:pPr marL="514350" indent="-514350">
              <a:buFont typeface="+mj-lt"/>
              <a:buAutoNum type="arabicPeriod" startAt="78"/>
            </a:pPr>
            <a:r>
              <a:rPr lang="en-US" sz="2500" dirty="0">
                <a:latin typeface="Cambria" panose="02040503050406030204" pitchFamily="18" charset="0"/>
              </a:rPr>
              <a:t>First act of freedom</a:t>
            </a:r>
          </a:p>
          <a:p>
            <a:pPr marL="514350" indent="-514350">
              <a:buFont typeface="+mj-lt"/>
              <a:buAutoNum type="arabicPeriod" startAt="78"/>
            </a:pPr>
            <a:r>
              <a:rPr lang="en-US" sz="2500" dirty="0">
                <a:latin typeface="Cambria" panose="02040503050406030204" pitchFamily="18" charset="0"/>
              </a:rPr>
              <a:t>Corpse </a:t>
            </a:r>
          </a:p>
        </p:txBody>
      </p:sp>
    </p:spTree>
    <p:extLst>
      <p:ext uri="{BB962C8B-B14F-4D97-AF65-F5344CB8AC3E}">
        <p14:creationId xmlns:p14="http://schemas.microsoft.com/office/powerpoint/2010/main" val="1541220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a:bodyPr>
          <a:lstStyle/>
          <a:p>
            <a:pPr marL="0" indent="0">
              <a:buNone/>
            </a:pPr>
            <a:r>
              <a:rPr lang="en-US" sz="3600" dirty="0">
                <a:latin typeface="Cambria" panose="02040503050406030204" pitchFamily="18" charset="0"/>
              </a:rPr>
              <a:t>DAY 13: Sit with your </a:t>
            </a:r>
            <a:r>
              <a:rPr lang="en-US" sz="3600" dirty="0">
                <a:solidFill>
                  <a:srgbClr val="7030A0"/>
                </a:solidFill>
                <a:latin typeface="Cambria" panose="02040503050406030204" pitchFamily="18" charset="0"/>
              </a:rPr>
              <a:t>NUMBER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SWBAT: Compare our language to Elie’s during the Holocaust</a:t>
            </a:r>
          </a:p>
          <a:p>
            <a:pPr marL="0" indent="0">
              <a:buNone/>
            </a:pPr>
            <a:endParaRPr lang="en-US" sz="2400" dirty="0">
              <a:latin typeface="Cambria" panose="02040503050406030204" pitchFamily="18" charset="0"/>
            </a:endParaRPr>
          </a:p>
          <a:p>
            <a:pPr marL="0" indent="0">
              <a:buNone/>
            </a:pPr>
            <a:r>
              <a:rPr lang="en-US" sz="2400" dirty="0">
                <a:latin typeface="Cambria" panose="02040503050406030204" pitchFamily="18" charset="0"/>
              </a:rPr>
              <a:t>Agenda:</a:t>
            </a:r>
          </a:p>
          <a:p>
            <a:r>
              <a:rPr lang="en-US" sz="2400" dirty="0">
                <a:latin typeface="Cambria" panose="02040503050406030204" pitchFamily="18" charset="0"/>
              </a:rPr>
              <a:t>Reading quiz #4</a:t>
            </a:r>
          </a:p>
          <a:p>
            <a:r>
              <a:rPr lang="en-US" sz="2400" dirty="0">
                <a:latin typeface="Cambria" panose="02040503050406030204" pitchFamily="18" charset="0"/>
              </a:rPr>
              <a:t>“Free Words” activity</a:t>
            </a:r>
          </a:p>
          <a:p>
            <a:pPr marL="0" indent="0">
              <a:buNone/>
            </a:pPr>
            <a:endParaRPr lang="en-US" sz="2400" dirty="0">
              <a:latin typeface="Cambria" panose="02040503050406030204" pitchFamily="18" charset="0"/>
            </a:endParaRPr>
          </a:p>
          <a:p>
            <a:pPr marL="0" indent="0">
              <a:buNone/>
            </a:pPr>
            <a:endParaRPr lang="en-US" sz="2400" dirty="0">
              <a:latin typeface="Cambria" panose="02040503050406030204" pitchFamily="18" charset="0"/>
            </a:endParaRPr>
          </a:p>
          <a:p>
            <a:pPr marL="0" indent="0">
              <a:buNone/>
            </a:pPr>
            <a:endParaRPr lang="en-US" sz="2400" dirty="0">
              <a:latin typeface="Cambria" panose="02040503050406030204" pitchFamily="18" charset="0"/>
            </a:endParaRPr>
          </a:p>
          <a:p>
            <a:pPr marL="0" indent="0">
              <a:buNone/>
            </a:pPr>
            <a:r>
              <a:rPr lang="en-US" sz="2500" dirty="0">
                <a:latin typeface="Cambria" panose="02040503050406030204" pitchFamily="18" charset="0"/>
              </a:rPr>
              <a:t>Reflection: Which word’s meaning changed the most for Elie?</a:t>
            </a:r>
          </a:p>
        </p:txBody>
      </p:sp>
    </p:spTree>
    <p:extLst>
      <p:ext uri="{BB962C8B-B14F-4D97-AF65-F5344CB8AC3E}">
        <p14:creationId xmlns:p14="http://schemas.microsoft.com/office/powerpoint/2010/main" val="919180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937464-3199-F643-A897-36421D71150F}"/>
              </a:ext>
            </a:extLst>
          </p:cNvPr>
          <p:cNvSpPr/>
          <p:nvPr/>
        </p:nvSpPr>
        <p:spPr>
          <a:xfrm>
            <a:off x="1236688" y="1243387"/>
            <a:ext cx="9718623" cy="3970318"/>
          </a:xfrm>
          <a:prstGeom prst="rect">
            <a:avLst/>
          </a:prstGeom>
        </p:spPr>
        <p:txBody>
          <a:bodyPr wrap="square">
            <a:spAutoFit/>
          </a:bodyPr>
          <a:lstStyle/>
          <a:p>
            <a:pPr marL="457200" indent="-457200">
              <a:buFont typeface="Arial" panose="020B0604020202020204" pitchFamily="34" charset="0"/>
              <a:buChar char="•"/>
            </a:pPr>
            <a:r>
              <a:rPr lang="en-US" sz="2800" dirty="0">
                <a:latin typeface="Cambria" panose="02040503050406030204" pitchFamily="18" charset="0"/>
              </a:rPr>
              <a:t>Work in pairs to find 4 examples of “free words” or phrases that lost or changed their meaning at Auschwitz.</a:t>
            </a:r>
          </a:p>
          <a:p>
            <a:pPr marL="457200" indent="-457200">
              <a:buFont typeface="Arial" panose="020B0604020202020204" pitchFamily="34" charset="0"/>
              <a:buChar char="•"/>
            </a:pPr>
            <a:endParaRPr lang="en-US" sz="2800" dirty="0">
              <a:latin typeface="Cambria" panose="02040503050406030204" pitchFamily="18" charset="0"/>
            </a:endParaRPr>
          </a:p>
          <a:p>
            <a:pPr marL="457200" indent="-457200">
              <a:buFont typeface="Arial" panose="020B0604020202020204" pitchFamily="34" charset="0"/>
              <a:buChar char="•"/>
            </a:pPr>
            <a:r>
              <a:rPr lang="en-US" sz="2800" dirty="0">
                <a:latin typeface="Cambria" panose="02040503050406030204" pitchFamily="18" charset="0"/>
              </a:rPr>
              <a:t>Once you have found enough examples, choose two words to write two separate paragraphs comparing the way it is defined in </a:t>
            </a:r>
            <a:r>
              <a:rPr lang="en-US" sz="2800" i="1" dirty="0">
                <a:latin typeface="Cambria" panose="02040503050406030204" pitchFamily="18" charset="0"/>
              </a:rPr>
              <a:t>your</a:t>
            </a:r>
            <a:r>
              <a:rPr lang="en-US" sz="2800" dirty="0">
                <a:latin typeface="Cambria" panose="02040503050406030204" pitchFamily="18" charset="0"/>
              </a:rPr>
              <a:t> world with its meaning at Auschwitz.</a:t>
            </a:r>
          </a:p>
          <a:p>
            <a:endParaRPr lang="en-US" sz="2800" dirty="0">
              <a:latin typeface="Cambria" panose="02040503050406030204" pitchFamily="18" charset="0"/>
            </a:endParaRPr>
          </a:p>
          <a:p>
            <a:pPr marL="457200" indent="-457200">
              <a:buFont typeface="Arial" panose="020B0604020202020204" pitchFamily="34" charset="0"/>
              <a:buChar char="•"/>
            </a:pPr>
            <a:r>
              <a:rPr lang="en-US" sz="2800" dirty="0">
                <a:latin typeface="Cambria" panose="02040503050406030204" pitchFamily="18" charset="0"/>
              </a:rPr>
              <a:t>When we are finished, we will share some of the words or phrases we found.</a:t>
            </a:r>
          </a:p>
        </p:txBody>
      </p:sp>
    </p:spTree>
    <p:extLst>
      <p:ext uri="{BB962C8B-B14F-4D97-AF65-F5344CB8AC3E}">
        <p14:creationId xmlns:p14="http://schemas.microsoft.com/office/powerpoint/2010/main" val="1471652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a:bodyPr>
          <a:lstStyle/>
          <a:p>
            <a:pPr marL="0" indent="0">
              <a:buNone/>
            </a:pPr>
            <a:r>
              <a:rPr lang="en-US" sz="3600" dirty="0">
                <a:latin typeface="Cambria" panose="02040503050406030204" pitchFamily="18" charset="0"/>
              </a:rPr>
              <a:t>DAY 14: Sit with your </a:t>
            </a:r>
            <a:r>
              <a:rPr lang="en-US" sz="3600" dirty="0">
                <a:solidFill>
                  <a:srgbClr val="7030A0"/>
                </a:solidFill>
                <a:latin typeface="Cambria" panose="02040503050406030204" pitchFamily="18" charset="0"/>
              </a:rPr>
              <a:t>STICKER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SWBAT: Identify themes and symbols in </a:t>
            </a:r>
            <a:r>
              <a:rPr lang="en-US" sz="2800" i="1" dirty="0">
                <a:latin typeface="Cambria" panose="02040503050406030204" pitchFamily="18" charset="0"/>
              </a:rPr>
              <a:t>Night</a:t>
            </a: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400" dirty="0">
                <a:latin typeface="Cambria" panose="02040503050406030204" pitchFamily="18" charset="0"/>
              </a:rPr>
              <a:t>Agenda</a:t>
            </a:r>
          </a:p>
          <a:p>
            <a:r>
              <a:rPr lang="en-US" sz="2400" dirty="0">
                <a:latin typeface="Cambria" panose="02040503050406030204" pitchFamily="18" charset="0"/>
              </a:rPr>
              <a:t>Discussion</a:t>
            </a:r>
          </a:p>
          <a:p>
            <a:r>
              <a:rPr lang="en-US" sz="2400" dirty="0">
                <a:latin typeface="Cambria" panose="02040503050406030204" pitchFamily="18" charset="0"/>
              </a:rPr>
              <a:t>Notes</a:t>
            </a: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500" dirty="0">
                <a:latin typeface="Cambria" panose="02040503050406030204" pitchFamily="18" charset="0"/>
              </a:rPr>
              <a:t>Reflection: What is the most powerful theme or symbol in </a:t>
            </a:r>
            <a:r>
              <a:rPr lang="en-US" sz="2500" i="1" dirty="0">
                <a:latin typeface="Cambria" panose="02040503050406030204" pitchFamily="18" charset="0"/>
              </a:rPr>
              <a:t>Night</a:t>
            </a:r>
            <a:r>
              <a:rPr lang="en-US" sz="2500" dirty="0">
                <a:latin typeface="Cambria" panose="02040503050406030204" pitchFamily="18" charset="0"/>
              </a:rPr>
              <a:t>? Explain why.</a:t>
            </a:r>
          </a:p>
        </p:txBody>
      </p:sp>
    </p:spTree>
    <p:extLst>
      <p:ext uri="{BB962C8B-B14F-4D97-AF65-F5344CB8AC3E}">
        <p14:creationId xmlns:p14="http://schemas.microsoft.com/office/powerpoint/2010/main" val="1554758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lnSpcReduction="10000"/>
          </a:bodyPr>
          <a:lstStyle/>
          <a:p>
            <a:pPr marL="0" indent="0">
              <a:buNone/>
            </a:pPr>
            <a:r>
              <a:rPr lang="en-US" sz="3600" dirty="0">
                <a:latin typeface="Cambria" panose="02040503050406030204" pitchFamily="18" charset="0"/>
              </a:rPr>
              <a:t>DAY 15: Sit with your </a:t>
            </a:r>
            <a:r>
              <a:rPr lang="en-US" sz="3600" dirty="0">
                <a:solidFill>
                  <a:srgbClr val="7030A0"/>
                </a:solidFill>
                <a:latin typeface="Cambria" panose="02040503050406030204" pitchFamily="18" charset="0"/>
              </a:rPr>
              <a:t>COLOR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SWBAT: Demonstrate their knowledge of the text by taking part in a whiteboard challenge</a:t>
            </a:r>
          </a:p>
          <a:p>
            <a:pPr marL="0" indent="0">
              <a:buNone/>
            </a:pPr>
            <a:endParaRPr lang="en-US" sz="2500" dirty="0">
              <a:latin typeface="Cambria" panose="02040503050406030204" pitchFamily="18" charset="0"/>
            </a:endParaRPr>
          </a:p>
          <a:p>
            <a:pPr marL="0" indent="0">
              <a:buNone/>
            </a:pPr>
            <a:r>
              <a:rPr lang="en-US" sz="2400" dirty="0">
                <a:latin typeface="Cambria" panose="02040503050406030204" pitchFamily="18" charset="0"/>
              </a:rPr>
              <a:t>Agenda</a:t>
            </a:r>
          </a:p>
          <a:p>
            <a:r>
              <a:rPr lang="en-US" sz="2400" dirty="0">
                <a:latin typeface="Cambria" panose="02040503050406030204" pitchFamily="18" charset="0"/>
              </a:rPr>
              <a:t>Final reading quiz</a:t>
            </a:r>
          </a:p>
          <a:p>
            <a:r>
              <a:rPr lang="en-US" sz="2400" dirty="0">
                <a:latin typeface="Cambria" panose="02040503050406030204" pitchFamily="18" charset="0"/>
              </a:rPr>
              <a:t>Whiteboard Challenge</a:t>
            </a:r>
          </a:p>
          <a:p>
            <a:r>
              <a:rPr lang="en-US" sz="2400" dirty="0">
                <a:latin typeface="Cambria" panose="02040503050406030204" pitchFamily="18" charset="0"/>
              </a:rPr>
              <a:t>Talk about Socratic Seminar </a:t>
            </a:r>
            <a:r>
              <a:rPr lang="en-US" sz="2400" dirty="0">
                <a:latin typeface="Cambria" panose="02040503050406030204" pitchFamily="18" charset="0"/>
                <a:sym typeface="Wingdings" pitchFamily="2" charset="2"/>
              </a:rPr>
              <a:t></a:t>
            </a:r>
            <a:endParaRPr lang="en-US" sz="2400" dirty="0">
              <a:latin typeface="Cambria" panose="02040503050406030204" pitchFamily="18" charset="0"/>
            </a:endParaRPr>
          </a:p>
          <a:p>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500" dirty="0">
                <a:latin typeface="Cambria" panose="02040503050406030204" pitchFamily="18" charset="0"/>
              </a:rPr>
              <a:t>Reflection: Are you satisfied with the ending of the book? Why or why not?</a:t>
            </a:r>
          </a:p>
        </p:txBody>
      </p:sp>
    </p:spTree>
    <p:extLst>
      <p:ext uri="{BB962C8B-B14F-4D97-AF65-F5344CB8AC3E}">
        <p14:creationId xmlns:p14="http://schemas.microsoft.com/office/powerpoint/2010/main" val="3368388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6423248" cy="6182716"/>
          </a:xfrm>
        </p:spPr>
        <p:txBody>
          <a:bodyPr>
            <a:normAutofit lnSpcReduction="10000"/>
          </a:bodyPr>
          <a:lstStyle/>
          <a:p>
            <a:pPr marL="0" indent="0">
              <a:buNone/>
            </a:pPr>
            <a:r>
              <a:rPr lang="en-US" sz="3600" dirty="0">
                <a:latin typeface="Cambria" panose="02040503050406030204" pitchFamily="18" charset="0"/>
              </a:rPr>
              <a:t>DAY 16: Sit with your </a:t>
            </a:r>
            <a:r>
              <a:rPr lang="en-US" sz="3600" dirty="0">
                <a:solidFill>
                  <a:srgbClr val="7030A0"/>
                </a:solidFill>
                <a:latin typeface="Cambria" panose="02040503050406030204" pitchFamily="18" charset="0"/>
              </a:rPr>
              <a:t>NUMBER</a:t>
            </a:r>
            <a:r>
              <a:rPr lang="en-US" sz="3600" dirty="0">
                <a:latin typeface="Cambria" panose="02040503050406030204" pitchFamily="18" charset="0"/>
              </a:rPr>
              <a:t> groups</a:t>
            </a:r>
            <a:endParaRPr lang="en-US" sz="25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endParaRPr lang="en-US" sz="2800" dirty="0">
              <a:latin typeface="Cambria" panose="02040503050406030204" pitchFamily="18" charset="0"/>
            </a:endParaRPr>
          </a:p>
          <a:p>
            <a:pPr marL="0" indent="0">
              <a:buNone/>
            </a:pPr>
            <a:r>
              <a:rPr lang="en-US" sz="2800" dirty="0">
                <a:latin typeface="Cambria" panose="02040503050406030204" pitchFamily="18" charset="0"/>
              </a:rPr>
              <a:t>SWBAT: Participate and meaningfully contribute in a Socratic Seminar</a:t>
            </a: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500" dirty="0">
                <a:latin typeface="Cambria" panose="02040503050406030204" pitchFamily="18" charset="0"/>
              </a:rPr>
              <a:t>Reflection: In what ways and to what extent does Elie change between the beginning and end of the novel?</a:t>
            </a: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p:txBody>
      </p:sp>
      <p:pic>
        <p:nvPicPr>
          <p:cNvPr id="2" name="Picture 1">
            <a:extLst>
              <a:ext uri="{FF2B5EF4-FFF2-40B4-BE49-F238E27FC236}">
                <a16:creationId xmlns:a16="http://schemas.microsoft.com/office/drawing/2014/main" id="{9F7E8C73-272C-DD4B-98DB-DD2A87D64CB4}"/>
              </a:ext>
            </a:extLst>
          </p:cNvPr>
          <p:cNvPicPr>
            <a:picLocks noChangeAspect="1"/>
          </p:cNvPicPr>
          <p:nvPr/>
        </p:nvPicPr>
        <p:blipFill>
          <a:blip r:embed="rId2"/>
          <a:stretch>
            <a:fillRect/>
          </a:stretch>
        </p:blipFill>
        <p:spPr>
          <a:xfrm>
            <a:off x="7752792" y="1325015"/>
            <a:ext cx="3937000" cy="4508500"/>
          </a:xfrm>
          <a:prstGeom prst="rect">
            <a:avLst/>
          </a:prstGeom>
        </p:spPr>
      </p:pic>
    </p:spTree>
    <p:extLst>
      <p:ext uri="{BB962C8B-B14F-4D97-AF65-F5344CB8AC3E}">
        <p14:creationId xmlns:p14="http://schemas.microsoft.com/office/powerpoint/2010/main" val="164611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814316" y="665328"/>
            <a:ext cx="10563367" cy="5527343"/>
          </a:xfrm>
        </p:spPr>
        <p:txBody>
          <a:bodyPr>
            <a:normAutofit fontScale="92500" lnSpcReduction="10000"/>
          </a:bodyPr>
          <a:lstStyle/>
          <a:p>
            <a:pPr marL="0" indent="0">
              <a:buNone/>
            </a:pPr>
            <a:r>
              <a:rPr lang="en-US" sz="3600" dirty="0">
                <a:latin typeface="Cambria" panose="02040503050406030204" pitchFamily="18" charset="0"/>
              </a:rPr>
              <a:t>EIGHT STAGES</a:t>
            </a:r>
            <a:endParaRPr lang="en-US" sz="2400" dirty="0">
              <a:latin typeface="Cambria" panose="02040503050406030204" pitchFamily="18" charset="0"/>
            </a:endParaRPr>
          </a:p>
          <a:p>
            <a:pPr marL="0" indent="0">
              <a:buNone/>
            </a:pPr>
            <a:endParaRPr lang="en-US" sz="2700" dirty="0">
              <a:latin typeface="Cambria" panose="02040503050406030204" pitchFamily="18" charset="0"/>
            </a:endParaRPr>
          </a:p>
          <a:p>
            <a:pPr marL="742950" indent="-742950">
              <a:buFont typeface="+mj-lt"/>
              <a:buAutoNum type="arabicPeriod" startAt="4"/>
            </a:pPr>
            <a:r>
              <a:rPr lang="en-US" sz="2700" dirty="0">
                <a:latin typeface="Cambria" panose="02040503050406030204" pitchFamily="18" charset="0"/>
              </a:rPr>
              <a:t>Organization – leaders, followers, chain of command, duties, meetings, guns, training, hate speeches.  Sometimes this is done by a government, usually it is a paramilitary group that “appears” to be working away from the government.  Ex: KKK</a:t>
            </a:r>
          </a:p>
          <a:p>
            <a:pPr marL="742950" indent="-742950">
              <a:buFont typeface="+mj-lt"/>
              <a:buAutoNum type="arabicPeriod" startAt="4"/>
            </a:pPr>
            <a:endParaRPr lang="en-US" sz="2700" dirty="0">
              <a:latin typeface="Cambria" panose="02040503050406030204" pitchFamily="18" charset="0"/>
            </a:endParaRPr>
          </a:p>
          <a:p>
            <a:pPr marL="742950" indent="-742950">
              <a:buFont typeface="+mj-lt"/>
              <a:buAutoNum type="arabicPeriod" startAt="4"/>
            </a:pPr>
            <a:r>
              <a:rPr lang="en-US" sz="2700" dirty="0">
                <a:latin typeface="Cambria" panose="02040503050406030204" pitchFamily="18" charset="0"/>
              </a:rPr>
              <a:t>Polarization – Extremists drive the groups apart.  The voices in the middle (moderates) are silenced through fear.  The message now goes unchallenged.</a:t>
            </a:r>
          </a:p>
          <a:p>
            <a:pPr marL="742950" indent="-742950">
              <a:buFont typeface="+mj-lt"/>
              <a:buAutoNum type="arabicPeriod" startAt="4"/>
            </a:pPr>
            <a:endParaRPr lang="en-US" sz="2700" dirty="0">
              <a:latin typeface="Cambria" panose="02040503050406030204" pitchFamily="18" charset="0"/>
            </a:endParaRPr>
          </a:p>
          <a:p>
            <a:pPr marL="742950" indent="-742950">
              <a:buFont typeface="+mj-lt"/>
              <a:buAutoNum type="arabicPeriod" startAt="4"/>
            </a:pPr>
            <a:r>
              <a:rPr lang="en-US" sz="2700" dirty="0">
                <a:latin typeface="Cambria" panose="02040503050406030204" pitchFamily="18" charset="0"/>
              </a:rPr>
              <a:t>Preparation – Separation happens:  ghettos, camps, reservations.  Property is taken.  People are left defenseless.</a:t>
            </a:r>
          </a:p>
          <a:p>
            <a:pPr marL="742950" indent="-742950">
              <a:buFont typeface="+mj-lt"/>
              <a:buAutoNum type="arabicPeriod"/>
            </a:pPr>
            <a:endParaRPr lang="en-US" sz="2500" dirty="0">
              <a:latin typeface="Cambria" panose="02040503050406030204" pitchFamily="18" charset="0"/>
            </a:endParaRPr>
          </a:p>
        </p:txBody>
      </p:sp>
    </p:spTree>
    <p:extLst>
      <p:ext uri="{BB962C8B-B14F-4D97-AF65-F5344CB8AC3E}">
        <p14:creationId xmlns:p14="http://schemas.microsoft.com/office/powerpoint/2010/main" val="228111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814316" y="665328"/>
            <a:ext cx="10563367" cy="5527343"/>
          </a:xfrm>
        </p:spPr>
        <p:txBody>
          <a:bodyPr>
            <a:normAutofit/>
          </a:bodyPr>
          <a:lstStyle/>
          <a:p>
            <a:pPr marL="0" indent="0">
              <a:buNone/>
            </a:pPr>
            <a:r>
              <a:rPr lang="en-US" sz="3600" dirty="0">
                <a:latin typeface="Cambria" panose="02040503050406030204" pitchFamily="18" charset="0"/>
              </a:rPr>
              <a:t>EIGHT STAGES</a:t>
            </a:r>
            <a:endParaRPr lang="en-US" sz="2400" dirty="0">
              <a:latin typeface="Cambria" panose="02040503050406030204" pitchFamily="18" charset="0"/>
            </a:endParaRPr>
          </a:p>
          <a:p>
            <a:pPr marL="0" indent="0">
              <a:buNone/>
            </a:pPr>
            <a:endParaRPr lang="en-US" sz="2500" dirty="0">
              <a:latin typeface="Cambria" panose="02040503050406030204" pitchFamily="18" charset="0"/>
            </a:endParaRPr>
          </a:p>
          <a:p>
            <a:pPr marL="514350" indent="-514350">
              <a:buFont typeface="+mj-lt"/>
              <a:buAutoNum type="arabicPeriod" startAt="7"/>
            </a:pPr>
            <a:r>
              <a:rPr lang="en-US" sz="2500" dirty="0">
                <a:latin typeface="Cambria" panose="02040503050406030204" pitchFamily="18" charset="0"/>
              </a:rPr>
              <a:t>Extermination – mass killings (genocide) begin.</a:t>
            </a:r>
          </a:p>
          <a:p>
            <a:pPr marL="514350" indent="-514350">
              <a:buFont typeface="+mj-lt"/>
              <a:buAutoNum type="arabicPeriod" startAt="7"/>
            </a:pPr>
            <a:endParaRPr lang="en-US" sz="2500" dirty="0">
              <a:latin typeface="Cambria" panose="02040503050406030204" pitchFamily="18" charset="0"/>
            </a:endParaRPr>
          </a:p>
          <a:p>
            <a:pPr marL="514350" indent="-514350">
              <a:buFont typeface="+mj-lt"/>
              <a:buAutoNum type="arabicPeriod" startAt="7"/>
            </a:pPr>
            <a:r>
              <a:rPr lang="en-US" sz="2500" dirty="0">
                <a:latin typeface="Cambria" panose="02040503050406030204" pitchFamily="18" charset="0"/>
              </a:rPr>
              <a:t> Denial – Perpetrators try to cover up the evidence and intimidate witnesses. As long as there is denial, killing can continue.</a:t>
            </a:r>
          </a:p>
        </p:txBody>
      </p:sp>
    </p:spTree>
    <p:extLst>
      <p:ext uri="{BB962C8B-B14F-4D97-AF65-F5344CB8AC3E}">
        <p14:creationId xmlns:p14="http://schemas.microsoft.com/office/powerpoint/2010/main" val="1529099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814316" y="665328"/>
            <a:ext cx="10563367" cy="5527343"/>
          </a:xfrm>
        </p:spPr>
        <p:txBody>
          <a:bodyPr>
            <a:normAutofit/>
          </a:bodyPr>
          <a:lstStyle/>
          <a:p>
            <a:pPr marL="0" indent="0">
              <a:buNone/>
            </a:pPr>
            <a:r>
              <a:rPr lang="en-US" sz="3600" dirty="0">
                <a:latin typeface="Cambria" panose="02040503050406030204" pitchFamily="18" charset="0"/>
              </a:rPr>
              <a:t>Genocide Poster Activity</a:t>
            </a:r>
          </a:p>
          <a:p>
            <a:pPr marL="0" indent="0">
              <a:buNone/>
            </a:pPr>
            <a:endParaRPr lang="en-US" sz="2400" dirty="0">
              <a:latin typeface="Cambria" panose="02040503050406030204" pitchFamily="18" charset="0"/>
            </a:endParaRPr>
          </a:p>
          <a:p>
            <a:r>
              <a:rPr lang="en-US" sz="2700" dirty="0">
                <a:latin typeface="Cambria" panose="02040503050406030204" pitchFamily="18" charset="0"/>
              </a:rPr>
              <a:t>In class today, you will begin researching your group’s genocide.</a:t>
            </a:r>
          </a:p>
          <a:p>
            <a:pPr marL="0" indent="0">
              <a:buNone/>
            </a:pPr>
            <a:endParaRPr lang="en-US" sz="2700" dirty="0">
              <a:latin typeface="Cambria" panose="02040503050406030204" pitchFamily="18" charset="0"/>
            </a:endParaRPr>
          </a:p>
          <a:p>
            <a:r>
              <a:rPr lang="en-US" sz="2700" dirty="0">
                <a:latin typeface="Cambria" panose="02040503050406030204" pitchFamily="18" charset="0"/>
              </a:rPr>
              <a:t>We will choose a genocide by drawing from a cup.</a:t>
            </a:r>
          </a:p>
          <a:p>
            <a:pPr marL="0" indent="0">
              <a:buNone/>
            </a:pPr>
            <a:endParaRPr lang="en-US" sz="2700" dirty="0">
              <a:latin typeface="Cambria" panose="02040503050406030204" pitchFamily="18" charset="0"/>
            </a:endParaRPr>
          </a:p>
          <a:p>
            <a:r>
              <a:rPr lang="en-US" sz="2700" dirty="0">
                <a:latin typeface="Cambria" panose="02040503050406030204" pitchFamily="18" charset="0"/>
              </a:rPr>
              <a:t>Remember to focus your research on the 8 stages of genocide – use your notes!</a:t>
            </a:r>
          </a:p>
          <a:p>
            <a:pPr marL="0" indent="0">
              <a:buNone/>
            </a:pPr>
            <a:endParaRPr lang="en-US" sz="2700" dirty="0">
              <a:latin typeface="Cambria" panose="02040503050406030204" pitchFamily="18" charset="0"/>
            </a:endParaRPr>
          </a:p>
          <a:p>
            <a:r>
              <a:rPr lang="en-US" sz="2700" dirty="0">
                <a:latin typeface="Cambria" panose="02040503050406030204" pitchFamily="18" charset="0"/>
              </a:rPr>
              <a:t>Finish research by the end of class.</a:t>
            </a:r>
          </a:p>
        </p:txBody>
      </p:sp>
    </p:spTree>
    <p:extLst>
      <p:ext uri="{BB962C8B-B14F-4D97-AF65-F5344CB8AC3E}">
        <p14:creationId xmlns:p14="http://schemas.microsoft.com/office/powerpoint/2010/main" val="299928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811421" cy="5882185"/>
          </a:xfrm>
        </p:spPr>
        <p:txBody>
          <a:bodyPr>
            <a:normAutofit/>
          </a:bodyPr>
          <a:lstStyle/>
          <a:p>
            <a:pPr marL="0" indent="0">
              <a:buNone/>
            </a:pPr>
            <a:r>
              <a:rPr lang="en-US" sz="3600" dirty="0">
                <a:latin typeface="Cambria" panose="02040503050406030204" pitchFamily="18" charset="0"/>
              </a:rPr>
              <a:t>DAY 2: Sit with your group members</a:t>
            </a: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800" dirty="0">
                <a:latin typeface="Cambria" panose="02040503050406030204" pitchFamily="18" charset="0"/>
              </a:rPr>
              <a:t>SWBAT: Apply our knowledge of genocide to make a poster/presentation</a:t>
            </a:r>
          </a:p>
          <a:p>
            <a:pPr marL="0" indent="0">
              <a:buNone/>
            </a:pPr>
            <a:endParaRPr lang="en-US" sz="2500" dirty="0">
              <a:latin typeface="Cambria" panose="02040503050406030204" pitchFamily="18" charset="0"/>
            </a:endParaRPr>
          </a:p>
          <a:p>
            <a:pPr marL="0" indent="0">
              <a:buNone/>
            </a:pPr>
            <a:r>
              <a:rPr lang="en-US" sz="2500" dirty="0">
                <a:latin typeface="Cambria" panose="02040503050406030204" pitchFamily="18" charset="0"/>
              </a:rPr>
              <a:t>Agenda:</a:t>
            </a:r>
          </a:p>
          <a:p>
            <a:r>
              <a:rPr lang="en-US" sz="2500" dirty="0">
                <a:latin typeface="Cambria" panose="02040503050406030204" pitchFamily="18" charset="0"/>
              </a:rPr>
              <a:t>Begin Poster – refer to your handout</a:t>
            </a:r>
          </a:p>
          <a:p>
            <a:r>
              <a:rPr lang="en-US" sz="2500" dirty="0">
                <a:latin typeface="Cambria" panose="02040503050406030204" pitchFamily="18" charset="0"/>
              </a:rPr>
              <a:t>Should be completed by the end of class</a:t>
            </a:r>
          </a:p>
          <a:p>
            <a:pPr marL="0" indent="0">
              <a:buNone/>
            </a:pPr>
            <a:endParaRPr lang="en-US" sz="2400" dirty="0">
              <a:latin typeface="Cambria" panose="02040503050406030204" pitchFamily="18" charset="0"/>
            </a:endParaRPr>
          </a:p>
          <a:p>
            <a:pPr marL="0" indent="0">
              <a:buNone/>
            </a:pPr>
            <a:endParaRPr lang="en-US" sz="2400" dirty="0">
              <a:latin typeface="Cambria" panose="02040503050406030204" pitchFamily="18" charset="0"/>
            </a:endParaRPr>
          </a:p>
          <a:p>
            <a:pPr marL="0" indent="0">
              <a:buNone/>
            </a:pPr>
            <a:r>
              <a:rPr lang="en-US" sz="2500" dirty="0">
                <a:latin typeface="Cambria" panose="02040503050406030204" pitchFamily="18" charset="0"/>
              </a:rPr>
              <a:t>Reflection: How is genocide humanely possible?</a:t>
            </a:r>
          </a:p>
        </p:txBody>
      </p:sp>
    </p:spTree>
    <p:extLst>
      <p:ext uri="{BB962C8B-B14F-4D97-AF65-F5344CB8AC3E}">
        <p14:creationId xmlns:p14="http://schemas.microsoft.com/office/powerpoint/2010/main" val="165358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879755-6B3C-A64F-B71B-B1DD49310B0C}"/>
              </a:ext>
            </a:extLst>
          </p:cNvPr>
          <p:cNvSpPr>
            <a:spLocks noGrp="1"/>
          </p:cNvSpPr>
          <p:nvPr>
            <p:ph idx="1"/>
          </p:nvPr>
        </p:nvSpPr>
        <p:spPr>
          <a:xfrm>
            <a:off x="787021" y="487907"/>
            <a:ext cx="10617958" cy="5882185"/>
          </a:xfrm>
        </p:spPr>
        <p:txBody>
          <a:bodyPr>
            <a:normAutofit/>
          </a:bodyPr>
          <a:lstStyle/>
          <a:p>
            <a:pPr marL="0" indent="0">
              <a:buNone/>
            </a:pPr>
            <a:r>
              <a:rPr lang="en-US" sz="3600" dirty="0">
                <a:latin typeface="Cambria" panose="02040503050406030204" pitchFamily="18" charset="0"/>
              </a:rPr>
              <a:t>DAY 3: Sit with your group members</a:t>
            </a: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800" dirty="0">
                <a:latin typeface="Cambria" panose="02040503050406030204" pitchFamily="18" charset="0"/>
              </a:rPr>
              <a:t>SWBAT: Inform their classmates about a modern genocide through a group presentation</a:t>
            </a:r>
          </a:p>
          <a:p>
            <a:pPr marL="0" indent="0">
              <a:buNone/>
            </a:pPr>
            <a:endParaRPr lang="en-US" sz="2400" dirty="0">
              <a:latin typeface="Cambria" panose="02040503050406030204" pitchFamily="18" charset="0"/>
            </a:endParaRPr>
          </a:p>
          <a:p>
            <a:pPr marL="0" indent="0">
              <a:buNone/>
            </a:pPr>
            <a:endParaRPr lang="en-US" sz="2400" dirty="0">
              <a:latin typeface="Cambria" panose="02040503050406030204" pitchFamily="18" charset="0"/>
            </a:endParaRPr>
          </a:p>
          <a:p>
            <a:pPr marL="0" indent="0">
              <a:buNone/>
            </a:pPr>
            <a:endParaRPr lang="en-US" sz="24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endParaRPr lang="en-US" sz="2500" dirty="0">
              <a:latin typeface="Cambria" panose="02040503050406030204" pitchFamily="18" charset="0"/>
            </a:endParaRPr>
          </a:p>
          <a:p>
            <a:pPr marL="0" indent="0">
              <a:buNone/>
            </a:pPr>
            <a:r>
              <a:rPr lang="en-US" sz="2500" dirty="0">
                <a:latin typeface="Cambria" panose="02040503050406030204" pitchFamily="18" charset="0"/>
              </a:rPr>
              <a:t>Reflection: Write down something you learned from another group’s presentation today.</a:t>
            </a:r>
          </a:p>
        </p:txBody>
      </p:sp>
    </p:spTree>
    <p:extLst>
      <p:ext uri="{BB962C8B-B14F-4D97-AF65-F5344CB8AC3E}">
        <p14:creationId xmlns:p14="http://schemas.microsoft.com/office/powerpoint/2010/main" val="300912468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3848</TotalTime>
  <Words>2272</Words>
  <Application>Microsoft Macintosh PowerPoint</Application>
  <PresentationFormat>Widescreen</PresentationFormat>
  <Paragraphs>431</Paragraphs>
  <Slides>45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Cambria</vt:lpstr>
      <vt:lpstr>Gill Sans MT</vt:lpstr>
      <vt:lpstr>PT Serif</vt:lpstr>
      <vt:lpstr>Wingdings</vt:lpstr>
      <vt:lpstr>Parcel</vt:lpstr>
      <vt:lpstr>Night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dc:title>
  <dc:creator>aquantrille12@gmail.com</dc:creator>
  <cp:lastModifiedBy>Baumeister, Christina</cp:lastModifiedBy>
  <cp:revision>40</cp:revision>
  <dcterms:created xsi:type="dcterms:W3CDTF">2019-03-24T20:56:56Z</dcterms:created>
  <dcterms:modified xsi:type="dcterms:W3CDTF">2019-04-01T13:58:09Z</dcterms:modified>
</cp:coreProperties>
</file>