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63" r:id="rId3"/>
    <p:sldId id="257" r:id="rId4"/>
    <p:sldId id="258" r:id="rId5"/>
    <p:sldId id="283" r:id="rId6"/>
    <p:sldId id="259" r:id="rId7"/>
    <p:sldId id="260" r:id="rId8"/>
    <p:sldId id="261" r:id="rId9"/>
    <p:sldId id="270" r:id="rId10"/>
    <p:sldId id="349" r:id="rId11"/>
    <p:sldId id="262" r:id="rId12"/>
    <p:sldId id="265" r:id="rId13"/>
    <p:sldId id="266" r:id="rId14"/>
    <p:sldId id="264" r:id="rId15"/>
    <p:sldId id="271" r:id="rId16"/>
    <p:sldId id="366" r:id="rId17"/>
    <p:sldId id="267" r:id="rId18"/>
    <p:sldId id="268" r:id="rId19"/>
    <p:sldId id="269" r:id="rId20"/>
    <p:sldId id="272" r:id="rId21"/>
    <p:sldId id="369" r:id="rId22"/>
    <p:sldId id="370" r:id="rId23"/>
    <p:sldId id="388" r:id="rId24"/>
    <p:sldId id="387" r:id="rId25"/>
    <p:sldId id="389" r:id="rId26"/>
    <p:sldId id="402" r:id="rId27"/>
    <p:sldId id="390" r:id="rId28"/>
    <p:sldId id="391" r:id="rId29"/>
    <p:sldId id="396" r:id="rId30"/>
    <p:sldId id="392" r:id="rId31"/>
    <p:sldId id="397" r:id="rId32"/>
    <p:sldId id="411" r:id="rId33"/>
    <p:sldId id="398" r:id="rId34"/>
    <p:sldId id="399" r:id="rId35"/>
    <p:sldId id="400" r:id="rId36"/>
    <p:sldId id="393" r:id="rId37"/>
    <p:sldId id="407" r:id="rId38"/>
    <p:sldId id="408" r:id="rId39"/>
    <p:sldId id="394" r:id="rId40"/>
    <p:sldId id="3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4"/>
  </p:normalViewPr>
  <p:slideViewPr>
    <p:cSldViewPr snapToGrid="0" snapToObjects="1">
      <p:cViewPr varScale="1">
        <p:scale>
          <a:sx n="113" d="100"/>
          <a:sy n="113" d="100"/>
        </p:scale>
        <p:origin x="520" y="16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C790A7-1F6F-4154-8EA5-3E340D7BEDFD}"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US"/>
        </a:p>
      </dgm:t>
    </dgm:pt>
    <dgm:pt modelId="{F6165C4D-36D5-4012-B64C-7556E56CD982}">
      <dgm:prSet phldrT="[Text]"/>
      <dgm:spPr/>
      <dgm:t>
        <a:bodyPr/>
        <a:lstStyle/>
        <a:p>
          <a:r>
            <a:rPr lang="en-US" dirty="0"/>
            <a:t>Loneliness</a:t>
          </a:r>
        </a:p>
      </dgm:t>
    </dgm:pt>
    <dgm:pt modelId="{AC58823E-FCA9-4C0B-8446-7603D80F0F91}" type="parTrans" cxnId="{797DD77C-8760-431E-A6AE-955B84C5B0FF}">
      <dgm:prSet/>
      <dgm:spPr/>
      <dgm:t>
        <a:bodyPr/>
        <a:lstStyle/>
        <a:p>
          <a:endParaRPr lang="en-US"/>
        </a:p>
      </dgm:t>
    </dgm:pt>
    <dgm:pt modelId="{4CACF701-1847-4DFC-8291-A952CF4E20B6}" type="sibTrans" cxnId="{797DD77C-8760-431E-A6AE-955B84C5B0FF}">
      <dgm:prSet/>
      <dgm:spPr/>
      <dgm:t>
        <a:bodyPr/>
        <a:lstStyle/>
        <a:p>
          <a:endParaRPr lang="en-US"/>
        </a:p>
      </dgm:t>
    </dgm:pt>
    <dgm:pt modelId="{FBEB45CC-7462-48A5-AE69-7D435F24F7D2}">
      <dgm:prSet phldrT="[Text]"/>
      <dgm:spPr/>
      <dgm:t>
        <a:bodyPr/>
        <a:lstStyle/>
        <a:p>
          <a:r>
            <a:rPr lang="en-US" dirty="0"/>
            <a:t>Lennie</a:t>
          </a:r>
        </a:p>
      </dgm:t>
    </dgm:pt>
    <dgm:pt modelId="{DF881BE3-5822-4F45-BC6C-2A3FE4CEC104}" type="parTrans" cxnId="{2F86A73A-D1B4-4B4D-A56F-22A9F1C63DEE}">
      <dgm:prSet/>
      <dgm:spPr/>
      <dgm:t>
        <a:bodyPr/>
        <a:lstStyle/>
        <a:p>
          <a:endParaRPr lang="en-US"/>
        </a:p>
      </dgm:t>
    </dgm:pt>
    <dgm:pt modelId="{93285147-F61B-41B3-A969-C0A3C1C1B515}" type="sibTrans" cxnId="{2F86A73A-D1B4-4B4D-A56F-22A9F1C63DEE}">
      <dgm:prSet/>
      <dgm:spPr/>
      <dgm:t>
        <a:bodyPr/>
        <a:lstStyle/>
        <a:p>
          <a:endParaRPr lang="en-US"/>
        </a:p>
      </dgm:t>
    </dgm:pt>
    <dgm:pt modelId="{097BA2E5-59EE-41A1-9EF3-85C96CED10FF}">
      <dgm:prSet phldrT="[Text]"/>
      <dgm:spPr/>
      <dgm:t>
        <a:bodyPr/>
        <a:lstStyle/>
        <a:p>
          <a:r>
            <a:rPr lang="en-US" dirty="0"/>
            <a:t>Curley’s wife</a:t>
          </a:r>
        </a:p>
      </dgm:t>
    </dgm:pt>
    <dgm:pt modelId="{13734254-F370-4D19-A7CD-C002B62219BD}" type="parTrans" cxnId="{FDEB9E9F-3612-4D52-8D98-FA9CFCB3651D}">
      <dgm:prSet/>
      <dgm:spPr/>
      <dgm:t>
        <a:bodyPr/>
        <a:lstStyle/>
        <a:p>
          <a:endParaRPr lang="en-US"/>
        </a:p>
      </dgm:t>
    </dgm:pt>
    <dgm:pt modelId="{93B86FD2-52E7-425C-918A-AC81C613A394}" type="sibTrans" cxnId="{FDEB9E9F-3612-4D52-8D98-FA9CFCB3651D}">
      <dgm:prSet/>
      <dgm:spPr/>
      <dgm:t>
        <a:bodyPr/>
        <a:lstStyle/>
        <a:p>
          <a:endParaRPr lang="en-US"/>
        </a:p>
      </dgm:t>
    </dgm:pt>
    <dgm:pt modelId="{0380BBBD-DF3F-4DC4-8A78-11D5F829E137}">
      <dgm:prSet phldrT="[Text]"/>
      <dgm:spPr/>
      <dgm:t>
        <a:bodyPr/>
        <a:lstStyle/>
        <a:p>
          <a:r>
            <a:rPr lang="en-US" dirty="0"/>
            <a:t>Candy</a:t>
          </a:r>
        </a:p>
      </dgm:t>
    </dgm:pt>
    <dgm:pt modelId="{C2DC9E9C-96B3-4EB5-9699-98380EE7715C}" type="parTrans" cxnId="{82FD5437-4D65-4B94-9CFB-7E141E27D735}">
      <dgm:prSet/>
      <dgm:spPr/>
      <dgm:t>
        <a:bodyPr/>
        <a:lstStyle/>
        <a:p>
          <a:endParaRPr lang="en-US"/>
        </a:p>
      </dgm:t>
    </dgm:pt>
    <dgm:pt modelId="{A1E35062-C495-4CD5-9580-10BDC863363B}" type="sibTrans" cxnId="{82FD5437-4D65-4B94-9CFB-7E141E27D735}">
      <dgm:prSet/>
      <dgm:spPr/>
      <dgm:t>
        <a:bodyPr/>
        <a:lstStyle/>
        <a:p>
          <a:endParaRPr lang="en-US"/>
        </a:p>
      </dgm:t>
    </dgm:pt>
    <dgm:pt modelId="{912E32C5-F72A-4D33-A32B-B5E9B0BF4E7C}">
      <dgm:prSet phldrT="[Text]"/>
      <dgm:spPr/>
      <dgm:t>
        <a:bodyPr/>
        <a:lstStyle/>
        <a:p>
          <a:r>
            <a:rPr lang="en-US" dirty="0"/>
            <a:t>Curley</a:t>
          </a:r>
        </a:p>
      </dgm:t>
    </dgm:pt>
    <dgm:pt modelId="{34F5C9F3-D02A-4FC6-97DA-FDBD7B439F08}" type="parTrans" cxnId="{9A1F1279-BDCA-4089-87D4-5A978B68B0FA}">
      <dgm:prSet/>
      <dgm:spPr/>
      <dgm:t>
        <a:bodyPr/>
        <a:lstStyle/>
        <a:p>
          <a:endParaRPr lang="en-US"/>
        </a:p>
      </dgm:t>
    </dgm:pt>
    <dgm:pt modelId="{D2190131-DD9B-4C0C-9521-33A84AFFB23E}" type="sibTrans" cxnId="{9A1F1279-BDCA-4089-87D4-5A978B68B0FA}">
      <dgm:prSet/>
      <dgm:spPr/>
      <dgm:t>
        <a:bodyPr/>
        <a:lstStyle/>
        <a:p>
          <a:endParaRPr lang="en-US"/>
        </a:p>
      </dgm:t>
    </dgm:pt>
    <dgm:pt modelId="{0A137318-26E3-48FC-946B-492A43AAE9C6}">
      <dgm:prSet/>
      <dgm:spPr/>
      <dgm:t>
        <a:bodyPr/>
        <a:lstStyle/>
        <a:p>
          <a:r>
            <a:rPr lang="en-US" dirty="0"/>
            <a:t>Crooks</a:t>
          </a:r>
        </a:p>
      </dgm:t>
    </dgm:pt>
    <dgm:pt modelId="{9EBFF8D0-8304-404E-824B-1733181EE4AA}" type="parTrans" cxnId="{8020A293-9F1A-4246-9B26-5DC0420C8A7D}">
      <dgm:prSet/>
      <dgm:spPr/>
      <dgm:t>
        <a:bodyPr/>
        <a:lstStyle/>
        <a:p>
          <a:endParaRPr lang="en-US"/>
        </a:p>
      </dgm:t>
    </dgm:pt>
    <dgm:pt modelId="{F4DDFCB7-1463-4025-B46F-0540C40E5B79}" type="sibTrans" cxnId="{8020A293-9F1A-4246-9B26-5DC0420C8A7D}">
      <dgm:prSet/>
      <dgm:spPr/>
      <dgm:t>
        <a:bodyPr/>
        <a:lstStyle/>
        <a:p>
          <a:endParaRPr lang="en-US"/>
        </a:p>
      </dgm:t>
    </dgm:pt>
    <dgm:pt modelId="{3D1C2E6B-7825-4AA9-AB7E-E15312866907}">
      <dgm:prSet/>
      <dgm:spPr/>
      <dgm:t>
        <a:bodyPr/>
        <a:lstStyle/>
        <a:p>
          <a:r>
            <a:rPr lang="en-US" dirty="0"/>
            <a:t>George</a:t>
          </a:r>
        </a:p>
      </dgm:t>
    </dgm:pt>
    <dgm:pt modelId="{00447545-E624-4D59-93D0-AA466EF5524C}" type="parTrans" cxnId="{2CDD69DD-57ED-4F6D-ACCC-9116386F4B10}">
      <dgm:prSet/>
      <dgm:spPr/>
      <dgm:t>
        <a:bodyPr/>
        <a:lstStyle/>
        <a:p>
          <a:endParaRPr lang="en-US"/>
        </a:p>
      </dgm:t>
    </dgm:pt>
    <dgm:pt modelId="{52FC324E-D20C-4327-898E-FD012C4F5803}" type="sibTrans" cxnId="{2CDD69DD-57ED-4F6D-ACCC-9116386F4B10}">
      <dgm:prSet/>
      <dgm:spPr/>
      <dgm:t>
        <a:bodyPr/>
        <a:lstStyle/>
        <a:p>
          <a:endParaRPr lang="en-US"/>
        </a:p>
      </dgm:t>
    </dgm:pt>
    <dgm:pt modelId="{65F3C0A4-1B4E-4BAC-8789-52812C5CA74D}" type="pres">
      <dgm:prSet presAssocID="{73C790A7-1F6F-4154-8EA5-3E340D7BEDFD}" presName="Name0" presStyleCnt="0">
        <dgm:presLayoutVars>
          <dgm:chMax val="1"/>
          <dgm:dir/>
          <dgm:animLvl val="ctr"/>
          <dgm:resizeHandles val="exact"/>
        </dgm:presLayoutVars>
      </dgm:prSet>
      <dgm:spPr/>
    </dgm:pt>
    <dgm:pt modelId="{B994F028-8F48-4625-9978-A7380C7A7CC5}" type="pres">
      <dgm:prSet presAssocID="{F6165C4D-36D5-4012-B64C-7556E56CD982}" presName="centerShape" presStyleLbl="node0" presStyleIdx="0" presStyleCnt="1" custScaleX="173140" custLinFactNeighborX="3511" custLinFactNeighborY="-12"/>
      <dgm:spPr/>
    </dgm:pt>
    <dgm:pt modelId="{0EC765E5-98F3-4CAB-AA18-C1FA19986687}" type="pres">
      <dgm:prSet presAssocID="{FBEB45CC-7462-48A5-AE69-7D435F24F7D2}" presName="node" presStyleLbl="node1" presStyleIdx="0" presStyleCnt="6" custScaleX="164399">
        <dgm:presLayoutVars>
          <dgm:bulletEnabled val="1"/>
        </dgm:presLayoutVars>
      </dgm:prSet>
      <dgm:spPr/>
    </dgm:pt>
    <dgm:pt modelId="{452FF96B-840C-42ED-8197-61719B4CB8B4}" type="pres">
      <dgm:prSet presAssocID="{FBEB45CC-7462-48A5-AE69-7D435F24F7D2}" presName="dummy" presStyleCnt="0"/>
      <dgm:spPr/>
    </dgm:pt>
    <dgm:pt modelId="{F97E8900-FFDD-434C-9D96-971A9D994E8C}" type="pres">
      <dgm:prSet presAssocID="{93285147-F61B-41B3-A969-C0A3C1C1B515}" presName="sibTrans" presStyleLbl="sibTrans2D1" presStyleIdx="0" presStyleCnt="6"/>
      <dgm:spPr/>
    </dgm:pt>
    <dgm:pt modelId="{10B8226D-CA8F-49C6-ACEE-03B531CF0027}" type="pres">
      <dgm:prSet presAssocID="{097BA2E5-59EE-41A1-9EF3-85C96CED10FF}" presName="node" presStyleLbl="node1" presStyleIdx="1" presStyleCnt="6" custScaleX="162240" custRadScaleRad="134458" custRadScaleInc="28298">
        <dgm:presLayoutVars>
          <dgm:bulletEnabled val="1"/>
        </dgm:presLayoutVars>
      </dgm:prSet>
      <dgm:spPr/>
    </dgm:pt>
    <dgm:pt modelId="{3E51543F-46BF-4AC3-88B6-4541135B8EF5}" type="pres">
      <dgm:prSet presAssocID="{097BA2E5-59EE-41A1-9EF3-85C96CED10FF}" presName="dummy" presStyleCnt="0"/>
      <dgm:spPr/>
    </dgm:pt>
    <dgm:pt modelId="{B2072914-F5F6-4E06-94A8-C050B22BF8EC}" type="pres">
      <dgm:prSet presAssocID="{93B86FD2-52E7-425C-918A-AC81C613A394}" presName="sibTrans" presStyleLbl="sibTrans2D1" presStyleIdx="1" presStyleCnt="6"/>
      <dgm:spPr/>
    </dgm:pt>
    <dgm:pt modelId="{1B451861-F504-43D6-825B-F17ABBB552A2}" type="pres">
      <dgm:prSet presAssocID="{0380BBBD-DF3F-4DC4-8A78-11D5F829E137}" presName="node" presStyleLbl="node1" presStyleIdx="2" presStyleCnt="6" custScaleX="168267" custRadScaleRad="135379" custRadScaleInc="-22919">
        <dgm:presLayoutVars>
          <dgm:bulletEnabled val="1"/>
        </dgm:presLayoutVars>
      </dgm:prSet>
      <dgm:spPr/>
    </dgm:pt>
    <dgm:pt modelId="{0CB71451-799F-442E-8402-D932AAAEBE3F}" type="pres">
      <dgm:prSet presAssocID="{0380BBBD-DF3F-4DC4-8A78-11D5F829E137}" presName="dummy" presStyleCnt="0"/>
      <dgm:spPr/>
    </dgm:pt>
    <dgm:pt modelId="{937B5B05-5A17-4BEB-BAFF-D3C4C19D214C}" type="pres">
      <dgm:prSet presAssocID="{A1E35062-C495-4CD5-9580-10BDC863363B}" presName="sibTrans" presStyleLbl="sibTrans2D1" presStyleIdx="2" presStyleCnt="6"/>
      <dgm:spPr/>
    </dgm:pt>
    <dgm:pt modelId="{F7C3B4C5-B4AB-4907-AA76-F2E7CC068E8A}" type="pres">
      <dgm:prSet presAssocID="{912E32C5-F72A-4D33-A32B-B5E9B0BF4E7C}" presName="node" presStyleLbl="node1" presStyleIdx="3" presStyleCnt="6" custScaleX="171962">
        <dgm:presLayoutVars>
          <dgm:bulletEnabled val="1"/>
        </dgm:presLayoutVars>
      </dgm:prSet>
      <dgm:spPr/>
    </dgm:pt>
    <dgm:pt modelId="{74C9632F-28F7-478F-BF7C-85E8416C1100}" type="pres">
      <dgm:prSet presAssocID="{912E32C5-F72A-4D33-A32B-B5E9B0BF4E7C}" presName="dummy" presStyleCnt="0"/>
      <dgm:spPr/>
    </dgm:pt>
    <dgm:pt modelId="{171FB604-463F-45FF-BFC2-613C207A70B7}" type="pres">
      <dgm:prSet presAssocID="{D2190131-DD9B-4C0C-9521-33A84AFFB23E}" presName="sibTrans" presStyleLbl="sibTrans2D1" presStyleIdx="3" presStyleCnt="6"/>
      <dgm:spPr/>
    </dgm:pt>
    <dgm:pt modelId="{664A7171-CF51-4C1B-A6E8-5EC80BE52DAE}" type="pres">
      <dgm:prSet presAssocID="{0A137318-26E3-48FC-946B-492A43AAE9C6}" presName="node" presStyleLbl="node1" presStyleIdx="4" presStyleCnt="6" custScaleX="170946" custRadScaleRad="123405" custRadScaleInc="29130">
        <dgm:presLayoutVars>
          <dgm:bulletEnabled val="1"/>
        </dgm:presLayoutVars>
      </dgm:prSet>
      <dgm:spPr/>
    </dgm:pt>
    <dgm:pt modelId="{CDD8F6F5-AFBE-449C-9E95-51185D95DEE1}" type="pres">
      <dgm:prSet presAssocID="{0A137318-26E3-48FC-946B-492A43AAE9C6}" presName="dummy" presStyleCnt="0"/>
      <dgm:spPr/>
    </dgm:pt>
    <dgm:pt modelId="{3E71C9FB-F245-4793-A220-04BEB0FA09CB}" type="pres">
      <dgm:prSet presAssocID="{F4DDFCB7-1463-4025-B46F-0540C40E5B79}" presName="sibTrans" presStyleLbl="sibTrans2D1" presStyleIdx="4" presStyleCnt="6"/>
      <dgm:spPr/>
    </dgm:pt>
    <dgm:pt modelId="{4263F289-584A-44E9-AF29-C393350DBC6E}" type="pres">
      <dgm:prSet presAssocID="{3D1C2E6B-7825-4AA9-AB7E-E15312866907}" presName="node" presStyleLbl="node1" presStyleIdx="5" presStyleCnt="6" custScaleX="171663" custRadScaleRad="122585" custRadScaleInc="-35122">
        <dgm:presLayoutVars>
          <dgm:bulletEnabled val="1"/>
        </dgm:presLayoutVars>
      </dgm:prSet>
      <dgm:spPr/>
    </dgm:pt>
    <dgm:pt modelId="{C3E7D952-6E57-4545-A52D-B04B556063FB}" type="pres">
      <dgm:prSet presAssocID="{3D1C2E6B-7825-4AA9-AB7E-E15312866907}" presName="dummy" presStyleCnt="0"/>
      <dgm:spPr/>
    </dgm:pt>
    <dgm:pt modelId="{A15947A8-78B8-482B-992B-42E51B7C60D5}" type="pres">
      <dgm:prSet presAssocID="{52FC324E-D20C-4327-898E-FD012C4F5803}" presName="sibTrans" presStyleLbl="sibTrans2D1" presStyleIdx="5" presStyleCnt="6"/>
      <dgm:spPr/>
    </dgm:pt>
  </dgm:ptLst>
  <dgm:cxnLst>
    <dgm:cxn modelId="{996D1F0B-A7E1-4193-8AAC-A9D27C5E0035}" type="presOf" srcId="{FBEB45CC-7462-48A5-AE69-7D435F24F7D2}" destId="{0EC765E5-98F3-4CAB-AA18-C1FA19986687}" srcOrd="0" destOrd="0" presId="urn:microsoft.com/office/officeart/2005/8/layout/radial6"/>
    <dgm:cxn modelId="{8A55DA29-9731-4600-B1B6-5F1F78EE34FD}" type="presOf" srcId="{3D1C2E6B-7825-4AA9-AB7E-E15312866907}" destId="{4263F289-584A-44E9-AF29-C393350DBC6E}" srcOrd="0" destOrd="0" presId="urn:microsoft.com/office/officeart/2005/8/layout/radial6"/>
    <dgm:cxn modelId="{C9599C36-E595-477E-B567-FAA050839E29}" type="presOf" srcId="{52FC324E-D20C-4327-898E-FD012C4F5803}" destId="{A15947A8-78B8-482B-992B-42E51B7C60D5}" srcOrd="0" destOrd="0" presId="urn:microsoft.com/office/officeart/2005/8/layout/radial6"/>
    <dgm:cxn modelId="{82FD5437-4D65-4B94-9CFB-7E141E27D735}" srcId="{F6165C4D-36D5-4012-B64C-7556E56CD982}" destId="{0380BBBD-DF3F-4DC4-8A78-11D5F829E137}" srcOrd="2" destOrd="0" parTransId="{C2DC9E9C-96B3-4EB5-9699-98380EE7715C}" sibTransId="{A1E35062-C495-4CD5-9580-10BDC863363B}"/>
    <dgm:cxn modelId="{2F86A73A-D1B4-4B4D-A56F-22A9F1C63DEE}" srcId="{F6165C4D-36D5-4012-B64C-7556E56CD982}" destId="{FBEB45CC-7462-48A5-AE69-7D435F24F7D2}" srcOrd="0" destOrd="0" parTransId="{DF881BE3-5822-4F45-BC6C-2A3FE4CEC104}" sibTransId="{93285147-F61B-41B3-A969-C0A3C1C1B515}"/>
    <dgm:cxn modelId="{A679B64E-DF9D-4912-8DF2-FB84B44E6037}" type="presOf" srcId="{F6165C4D-36D5-4012-B64C-7556E56CD982}" destId="{B994F028-8F48-4625-9978-A7380C7A7CC5}" srcOrd="0" destOrd="0" presId="urn:microsoft.com/office/officeart/2005/8/layout/radial6"/>
    <dgm:cxn modelId="{5E935B5F-3599-45FF-ADAE-E6E15AD5D8EF}" type="presOf" srcId="{D2190131-DD9B-4C0C-9521-33A84AFFB23E}" destId="{171FB604-463F-45FF-BFC2-613C207A70B7}" srcOrd="0" destOrd="0" presId="urn:microsoft.com/office/officeart/2005/8/layout/radial6"/>
    <dgm:cxn modelId="{9A1F1279-BDCA-4089-87D4-5A978B68B0FA}" srcId="{F6165C4D-36D5-4012-B64C-7556E56CD982}" destId="{912E32C5-F72A-4D33-A32B-B5E9B0BF4E7C}" srcOrd="3" destOrd="0" parTransId="{34F5C9F3-D02A-4FC6-97DA-FDBD7B439F08}" sibTransId="{D2190131-DD9B-4C0C-9521-33A84AFFB23E}"/>
    <dgm:cxn modelId="{797DD77C-8760-431E-A6AE-955B84C5B0FF}" srcId="{73C790A7-1F6F-4154-8EA5-3E340D7BEDFD}" destId="{F6165C4D-36D5-4012-B64C-7556E56CD982}" srcOrd="0" destOrd="0" parTransId="{AC58823E-FCA9-4C0B-8446-7603D80F0F91}" sibTransId="{4CACF701-1847-4DFC-8291-A952CF4E20B6}"/>
    <dgm:cxn modelId="{8020A293-9F1A-4246-9B26-5DC0420C8A7D}" srcId="{F6165C4D-36D5-4012-B64C-7556E56CD982}" destId="{0A137318-26E3-48FC-946B-492A43AAE9C6}" srcOrd="4" destOrd="0" parTransId="{9EBFF8D0-8304-404E-824B-1733181EE4AA}" sibTransId="{F4DDFCB7-1463-4025-B46F-0540C40E5B79}"/>
    <dgm:cxn modelId="{FDEB9E9F-3612-4D52-8D98-FA9CFCB3651D}" srcId="{F6165C4D-36D5-4012-B64C-7556E56CD982}" destId="{097BA2E5-59EE-41A1-9EF3-85C96CED10FF}" srcOrd="1" destOrd="0" parTransId="{13734254-F370-4D19-A7CD-C002B62219BD}" sibTransId="{93B86FD2-52E7-425C-918A-AC81C613A394}"/>
    <dgm:cxn modelId="{1BA413A3-67B8-4086-B412-EC586A45A636}" type="presOf" srcId="{F4DDFCB7-1463-4025-B46F-0540C40E5B79}" destId="{3E71C9FB-F245-4793-A220-04BEB0FA09CB}" srcOrd="0" destOrd="0" presId="urn:microsoft.com/office/officeart/2005/8/layout/radial6"/>
    <dgm:cxn modelId="{8B61ADA8-6F1A-40BB-AE90-4FF6DF86A7C5}" type="presOf" srcId="{A1E35062-C495-4CD5-9580-10BDC863363B}" destId="{937B5B05-5A17-4BEB-BAFF-D3C4C19D214C}" srcOrd="0" destOrd="0" presId="urn:microsoft.com/office/officeart/2005/8/layout/radial6"/>
    <dgm:cxn modelId="{8C313CC0-0976-4850-B221-D00D63FB94F9}" type="presOf" srcId="{0A137318-26E3-48FC-946B-492A43AAE9C6}" destId="{664A7171-CF51-4C1B-A6E8-5EC80BE52DAE}" srcOrd="0" destOrd="0" presId="urn:microsoft.com/office/officeart/2005/8/layout/radial6"/>
    <dgm:cxn modelId="{3EF820CA-2E85-4BA1-891B-16E99A365E7A}" type="presOf" srcId="{097BA2E5-59EE-41A1-9EF3-85C96CED10FF}" destId="{10B8226D-CA8F-49C6-ACEE-03B531CF0027}" srcOrd="0" destOrd="0" presId="urn:microsoft.com/office/officeart/2005/8/layout/radial6"/>
    <dgm:cxn modelId="{2CDD69DD-57ED-4F6D-ACCC-9116386F4B10}" srcId="{F6165C4D-36D5-4012-B64C-7556E56CD982}" destId="{3D1C2E6B-7825-4AA9-AB7E-E15312866907}" srcOrd="5" destOrd="0" parTransId="{00447545-E624-4D59-93D0-AA466EF5524C}" sibTransId="{52FC324E-D20C-4327-898E-FD012C4F5803}"/>
    <dgm:cxn modelId="{CA6668E1-04F5-47D4-99A2-348C867A341A}" type="presOf" srcId="{73C790A7-1F6F-4154-8EA5-3E340D7BEDFD}" destId="{65F3C0A4-1B4E-4BAC-8789-52812C5CA74D}" srcOrd="0" destOrd="0" presId="urn:microsoft.com/office/officeart/2005/8/layout/radial6"/>
    <dgm:cxn modelId="{BD7302F1-0D01-4837-A77D-756D65161810}" type="presOf" srcId="{93B86FD2-52E7-425C-918A-AC81C613A394}" destId="{B2072914-F5F6-4E06-94A8-C050B22BF8EC}" srcOrd="0" destOrd="0" presId="urn:microsoft.com/office/officeart/2005/8/layout/radial6"/>
    <dgm:cxn modelId="{26FB49F9-743A-4C1D-B058-2528BED45D3D}" type="presOf" srcId="{912E32C5-F72A-4D33-A32B-B5E9B0BF4E7C}" destId="{F7C3B4C5-B4AB-4907-AA76-F2E7CC068E8A}" srcOrd="0" destOrd="0" presId="urn:microsoft.com/office/officeart/2005/8/layout/radial6"/>
    <dgm:cxn modelId="{F75EB1F9-F725-46D4-9206-21922EB3FA7F}" type="presOf" srcId="{0380BBBD-DF3F-4DC4-8A78-11D5F829E137}" destId="{1B451861-F504-43D6-825B-F17ABBB552A2}" srcOrd="0" destOrd="0" presId="urn:microsoft.com/office/officeart/2005/8/layout/radial6"/>
    <dgm:cxn modelId="{7B094BFF-ECE5-4635-B08E-A3FDCCAAD0AD}" type="presOf" srcId="{93285147-F61B-41B3-A969-C0A3C1C1B515}" destId="{F97E8900-FFDD-434C-9D96-971A9D994E8C}" srcOrd="0" destOrd="0" presId="urn:microsoft.com/office/officeart/2005/8/layout/radial6"/>
    <dgm:cxn modelId="{A3F6DB61-540C-40F2-BF88-5AE7474855A5}" type="presParOf" srcId="{65F3C0A4-1B4E-4BAC-8789-52812C5CA74D}" destId="{B994F028-8F48-4625-9978-A7380C7A7CC5}" srcOrd="0" destOrd="0" presId="urn:microsoft.com/office/officeart/2005/8/layout/radial6"/>
    <dgm:cxn modelId="{A2D38C36-65EC-4C89-965B-C8BCA5A4470F}" type="presParOf" srcId="{65F3C0A4-1B4E-4BAC-8789-52812C5CA74D}" destId="{0EC765E5-98F3-4CAB-AA18-C1FA19986687}" srcOrd="1" destOrd="0" presId="urn:microsoft.com/office/officeart/2005/8/layout/radial6"/>
    <dgm:cxn modelId="{EBAAF0F6-F474-4EE8-903F-AB56629B28C6}" type="presParOf" srcId="{65F3C0A4-1B4E-4BAC-8789-52812C5CA74D}" destId="{452FF96B-840C-42ED-8197-61719B4CB8B4}" srcOrd="2" destOrd="0" presId="urn:microsoft.com/office/officeart/2005/8/layout/radial6"/>
    <dgm:cxn modelId="{C09B95B9-7663-485C-98D8-1830D16D4348}" type="presParOf" srcId="{65F3C0A4-1B4E-4BAC-8789-52812C5CA74D}" destId="{F97E8900-FFDD-434C-9D96-971A9D994E8C}" srcOrd="3" destOrd="0" presId="urn:microsoft.com/office/officeart/2005/8/layout/radial6"/>
    <dgm:cxn modelId="{EB455A9F-F087-4DE6-AAA6-BC58278A038F}" type="presParOf" srcId="{65F3C0A4-1B4E-4BAC-8789-52812C5CA74D}" destId="{10B8226D-CA8F-49C6-ACEE-03B531CF0027}" srcOrd="4" destOrd="0" presId="urn:microsoft.com/office/officeart/2005/8/layout/radial6"/>
    <dgm:cxn modelId="{2D958429-B94C-4537-9508-4E52CB7EC613}" type="presParOf" srcId="{65F3C0A4-1B4E-4BAC-8789-52812C5CA74D}" destId="{3E51543F-46BF-4AC3-88B6-4541135B8EF5}" srcOrd="5" destOrd="0" presId="urn:microsoft.com/office/officeart/2005/8/layout/radial6"/>
    <dgm:cxn modelId="{0A56FF33-D496-4869-9201-090D6F87CC7E}" type="presParOf" srcId="{65F3C0A4-1B4E-4BAC-8789-52812C5CA74D}" destId="{B2072914-F5F6-4E06-94A8-C050B22BF8EC}" srcOrd="6" destOrd="0" presId="urn:microsoft.com/office/officeart/2005/8/layout/radial6"/>
    <dgm:cxn modelId="{9A763A61-B7D5-46A8-8A51-CADE0D62467C}" type="presParOf" srcId="{65F3C0A4-1B4E-4BAC-8789-52812C5CA74D}" destId="{1B451861-F504-43D6-825B-F17ABBB552A2}" srcOrd="7" destOrd="0" presId="urn:microsoft.com/office/officeart/2005/8/layout/radial6"/>
    <dgm:cxn modelId="{DB480609-2B2F-41C3-AFDC-400BE711C9A3}" type="presParOf" srcId="{65F3C0A4-1B4E-4BAC-8789-52812C5CA74D}" destId="{0CB71451-799F-442E-8402-D932AAAEBE3F}" srcOrd="8" destOrd="0" presId="urn:microsoft.com/office/officeart/2005/8/layout/radial6"/>
    <dgm:cxn modelId="{1183CA2B-11A1-4141-97CF-2B4EB26B00BA}" type="presParOf" srcId="{65F3C0A4-1B4E-4BAC-8789-52812C5CA74D}" destId="{937B5B05-5A17-4BEB-BAFF-D3C4C19D214C}" srcOrd="9" destOrd="0" presId="urn:microsoft.com/office/officeart/2005/8/layout/radial6"/>
    <dgm:cxn modelId="{BBA7977D-DE83-49C1-A8D4-A966F96027D9}" type="presParOf" srcId="{65F3C0A4-1B4E-4BAC-8789-52812C5CA74D}" destId="{F7C3B4C5-B4AB-4907-AA76-F2E7CC068E8A}" srcOrd="10" destOrd="0" presId="urn:microsoft.com/office/officeart/2005/8/layout/radial6"/>
    <dgm:cxn modelId="{5F54EBE3-B2AC-49AB-88F9-783C3E9B1795}" type="presParOf" srcId="{65F3C0A4-1B4E-4BAC-8789-52812C5CA74D}" destId="{74C9632F-28F7-478F-BF7C-85E8416C1100}" srcOrd="11" destOrd="0" presId="urn:microsoft.com/office/officeart/2005/8/layout/radial6"/>
    <dgm:cxn modelId="{65648CB4-C013-4B83-8B42-E52EFFCA9B89}" type="presParOf" srcId="{65F3C0A4-1B4E-4BAC-8789-52812C5CA74D}" destId="{171FB604-463F-45FF-BFC2-613C207A70B7}" srcOrd="12" destOrd="0" presId="urn:microsoft.com/office/officeart/2005/8/layout/radial6"/>
    <dgm:cxn modelId="{C41FBD2F-6F8E-4BAD-9D1D-B6F4CDC3CE1E}" type="presParOf" srcId="{65F3C0A4-1B4E-4BAC-8789-52812C5CA74D}" destId="{664A7171-CF51-4C1B-A6E8-5EC80BE52DAE}" srcOrd="13" destOrd="0" presId="urn:microsoft.com/office/officeart/2005/8/layout/radial6"/>
    <dgm:cxn modelId="{1429BDA6-2732-43D2-AE91-E00B52163DED}" type="presParOf" srcId="{65F3C0A4-1B4E-4BAC-8789-52812C5CA74D}" destId="{CDD8F6F5-AFBE-449C-9E95-51185D95DEE1}" srcOrd="14" destOrd="0" presId="urn:microsoft.com/office/officeart/2005/8/layout/radial6"/>
    <dgm:cxn modelId="{1E0B6515-BAF1-486D-9224-6F89B13A52E7}" type="presParOf" srcId="{65F3C0A4-1B4E-4BAC-8789-52812C5CA74D}" destId="{3E71C9FB-F245-4793-A220-04BEB0FA09CB}" srcOrd="15" destOrd="0" presId="urn:microsoft.com/office/officeart/2005/8/layout/radial6"/>
    <dgm:cxn modelId="{A5147B7D-A78B-475D-A6E9-1FC55BB7F64C}" type="presParOf" srcId="{65F3C0A4-1B4E-4BAC-8789-52812C5CA74D}" destId="{4263F289-584A-44E9-AF29-C393350DBC6E}" srcOrd="16" destOrd="0" presId="urn:microsoft.com/office/officeart/2005/8/layout/radial6"/>
    <dgm:cxn modelId="{F2C633CA-BD8C-47C4-A910-7DC43E14E7ED}" type="presParOf" srcId="{65F3C0A4-1B4E-4BAC-8789-52812C5CA74D}" destId="{C3E7D952-6E57-4545-A52D-B04B556063FB}" srcOrd="17" destOrd="0" presId="urn:microsoft.com/office/officeart/2005/8/layout/radial6"/>
    <dgm:cxn modelId="{8E52A7CA-310C-482E-B59B-BC1ECD61D126}" type="presParOf" srcId="{65F3C0A4-1B4E-4BAC-8789-52812C5CA74D}" destId="{A15947A8-78B8-482B-992B-42E51B7C60D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947A8-78B8-482B-992B-42E51B7C60D5}">
      <dsp:nvSpPr>
        <dsp:cNvPr id="0" name=""/>
        <dsp:cNvSpPr/>
      </dsp:nvSpPr>
      <dsp:spPr>
        <a:xfrm>
          <a:off x="1419327" y="544388"/>
          <a:ext cx="4120606" cy="4120606"/>
        </a:xfrm>
        <a:prstGeom prst="blockArc">
          <a:avLst>
            <a:gd name="adj1" fmla="val 12405832"/>
            <a:gd name="adj2" fmla="val 17018096"/>
            <a:gd name="adj3" fmla="val 452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71C9FB-F245-4793-A220-04BEB0FA09CB}">
      <dsp:nvSpPr>
        <dsp:cNvPr id="0" name=""/>
        <dsp:cNvSpPr/>
      </dsp:nvSpPr>
      <dsp:spPr>
        <a:xfrm>
          <a:off x="1377339" y="623240"/>
          <a:ext cx="4120606" cy="4120606"/>
        </a:xfrm>
        <a:prstGeom prst="blockArc">
          <a:avLst>
            <a:gd name="adj1" fmla="val 9022267"/>
            <a:gd name="adj2" fmla="val 12558351"/>
            <a:gd name="adj3" fmla="val 452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1FB604-463F-45FF-BFC2-613C207A70B7}">
      <dsp:nvSpPr>
        <dsp:cNvPr id="0" name=""/>
        <dsp:cNvSpPr/>
      </dsp:nvSpPr>
      <dsp:spPr>
        <a:xfrm>
          <a:off x="1399288" y="662862"/>
          <a:ext cx="4120606" cy="4120606"/>
        </a:xfrm>
        <a:prstGeom prst="blockArc">
          <a:avLst>
            <a:gd name="adj1" fmla="val 4546658"/>
            <a:gd name="adj2" fmla="val 9099595"/>
            <a:gd name="adj3" fmla="val 452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7B5B05-5A17-4BEB-BAFF-D3C4C19D214C}">
      <dsp:nvSpPr>
        <dsp:cNvPr id="0" name=""/>
        <dsp:cNvSpPr/>
      </dsp:nvSpPr>
      <dsp:spPr>
        <a:xfrm>
          <a:off x="2627083" y="739306"/>
          <a:ext cx="4120606" cy="4120606"/>
        </a:xfrm>
        <a:prstGeom prst="blockArc">
          <a:avLst>
            <a:gd name="adj1" fmla="val 1849517"/>
            <a:gd name="adj2" fmla="val 6680867"/>
            <a:gd name="adj3" fmla="val 452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072914-F5F6-4E06-94A8-C050B22BF8EC}">
      <dsp:nvSpPr>
        <dsp:cNvPr id="0" name=""/>
        <dsp:cNvSpPr/>
      </dsp:nvSpPr>
      <dsp:spPr>
        <a:xfrm>
          <a:off x="2700759" y="624818"/>
          <a:ext cx="4120606" cy="4120606"/>
        </a:xfrm>
        <a:prstGeom prst="blockArc">
          <a:avLst>
            <a:gd name="adj1" fmla="val 19531960"/>
            <a:gd name="adj2" fmla="val 2081983"/>
            <a:gd name="adj3" fmla="val 452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7E8900-FFDD-434C-9D96-971A9D994E8C}">
      <dsp:nvSpPr>
        <dsp:cNvPr id="0" name=""/>
        <dsp:cNvSpPr/>
      </dsp:nvSpPr>
      <dsp:spPr>
        <a:xfrm>
          <a:off x="2605258" y="471359"/>
          <a:ext cx="4120606" cy="4120606"/>
        </a:xfrm>
        <a:prstGeom prst="blockArc">
          <a:avLst>
            <a:gd name="adj1" fmla="val 14959047"/>
            <a:gd name="adj2" fmla="val 19840631"/>
            <a:gd name="adj3" fmla="val 452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94F028-8F48-4625-9978-A7380C7A7CC5}">
      <dsp:nvSpPr>
        <dsp:cNvPr id="0" name=""/>
        <dsp:cNvSpPr/>
      </dsp:nvSpPr>
      <dsp:spPr>
        <a:xfrm>
          <a:off x="2495539" y="1736738"/>
          <a:ext cx="3200398" cy="18484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Loneliness</a:t>
          </a:r>
        </a:p>
      </dsp:txBody>
      <dsp:txXfrm>
        <a:off x="2964226" y="2007437"/>
        <a:ext cx="2263024" cy="1307047"/>
      </dsp:txXfrm>
    </dsp:sp>
    <dsp:sp modelId="{0EC765E5-98F3-4CAB-AA18-C1FA19986687}">
      <dsp:nvSpPr>
        <dsp:cNvPr id="0" name=""/>
        <dsp:cNvSpPr/>
      </dsp:nvSpPr>
      <dsp:spPr>
        <a:xfrm>
          <a:off x="2890746" y="765"/>
          <a:ext cx="2127177" cy="129391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Lennie</a:t>
          </a:r>
        </a:p>
      </dsp:txBody>
      <dsp:txXfrm>
        <a:off x="3202264" y="190254"/>
        <a:ext cx="1504141" cy="914933"/>
      </dsp:txXfrm>
    </dsp:sp>
    <dsp:sp modelId="{10B8226D-CA8F-49C6-ACEE-03B531CF0027}">
      <dsp:nvSpPr>
        <dsp:cNvPr id="0" name=""/>
        <dsp:cNvSpPr/>
      </dsp:nvSpPr>
      <dsp:spPr>
        <a:xfrm>
          <a:off x="5371653" y="898527"/>
          <a:ext cx="2099242" cy="129391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Curley’s wife</a:t>
          </a:r>
        </a:p>
      </dsp:txBody>
      <dsp:txXfrm>
        <a:off x="5679080" y="1088016"/>
        <a:ext cx="1484388" cy="914933"/>
      </dsp:txXfrm>
    </dsp:sp>
    <dsp:sp modelId="{1B451861-F504-43D6-825B-F17ABBB552A2}">
      <dsp:nvSpPr>
        <dsp:cNvPr id="0" name=""/>
        <dsp:cNvSpPr/>
      </dsp:nvSpPr>
      <dsp:spPr>
        <a:xfrm>
          <a:off x="5328025" y="3184529"/>
          <a:ext cx="2177226" cy="129391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Candy</a:t>
          </a:r>
        </a:p>
      </dsp:txBody>
      <dsp:txXfrm>
        <a:off x="5646872" y="3374018"/>
        <a:ext cx="1539532" cy="914933"/>
      </dsp:txXfrm>
    </dsp:sp>
    <dsp:sp modelId="{F7C3B4C5-B4AB-4907-AA76-F2E7CC068E8A}">
      <dsp:nvSpPr>
        <dsp:cNvPr id="0" name=""/>
        <dsp:cNvSpPr/>
      </dsp:nvSpPr>
      <dsp:spPr>
        <a:xfrm>
          <a:off x="2841817" y="4028210"/>
          <a:ext cx="2225036" cy="129391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Curley</a:t>
          </a:r>
        </a:p>
      </dsp:txBody>
      <dsp:txXfrm>
        <a:off x="3167666" y="4217699"/>
        <a:ext cx="1573338" cy="914933"/>
      </dsp:txXfrm>
    </dsp:sp>
    <dsp:sp modelId="{664A7171-CF51-4C1B-A6E8-5EC80BE52DAE}">
      <dsp:nvSpPr>
        <dsp:cNvPr id="0" name=""/>
        <dsp:cNvSpPr/>
      </dsp:nvSpPr>
      <dsp:spPr>
        <a:xfrm>
          <a:off x="581278" y="3032132"/>
          <a:ext cx="2211890" cy="129391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Crooks</a:t>
          </a:r>
        </a:p>
      </dsp:txBody>
      <dsp:txXfrm>
        <a:off x="905202" y="3221621"/>
        <a:ext cx="1564042" cy="914933"/>
      </dsp:txXfrm>
    </dsp:sp>
    <dsp:sp modelId="{4263F289-584A-44E9-AF29-C393350DBC6E}">
      <dsp:nvSpPr>
        <dsp:cNvPr id="0" name=""/>
        <dsp:cNvSpPr/>
      </dsp:nvSpPr>
      <dsp:spPr>
        <a:xfrm>
          <a:off x="571054" y="1050927"/>
          <a:ext cx="2221167" cy="129391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George</a:t>
          </a:r>
        </a:p>
      </dsp:txBody>
      <dsp:txXfrm>
        <a:off x="896336" y="1240416"/>
        <a:ext cx="1570603" cy="91493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0B9678-32F9-7C4C-8C1D-F817496F9374}" type="datetimeFigureOut">
              <a:rPr lang="en-US" smtClean="0"/>
              <a:t>10/25/18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0DB2D-0C27-9944-A2AD-4EBED010B67A}" type="slidenum">
              <a:rPr lang="en-US" smtClean="0"/>
              <a:t>‹#›</a:t>
            </a:fld>
            <a:endParaRPr lang="en-US"/>
          </a:p>
        </p:txBody>
      </p:sp>
    </p:spTree>
    <p:extLst>
      <p:ext uri="{BB962C8B-B14F-4D97-AF65-F5344CB8AC3E}">
        <p14:creationId xmlns:p14="http://schemas.microsoft.com/office/powerpoint/2010/main" val="1216074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id="{E2161304-2B38-134C-AC3F-E275E1F166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a:extLst>
              <a:ext uri="{FF2B5EF4-FFF2-40B4-BE49-F238E27FC236}">
                <a16:creationId xmlns:a16="http://schemas.microsoft.com/office/drawing/2014/main" id="{7BB8023D-76CA-F84B-B878-FD04C9DDE3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2467" name="Slide Number Placeholder 3">
            <a:extLst>
              <a:ext uri="{FF2B5EF4-FFF2-40B4-BE49-F238E27FC236}">
                <a16:creationId xmlns:a16="http://schemas.microsoft.com/office/drawing/2014/main" id="{B44F3617-ADB5-CB4C-AF00-38B2C99EB9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03600A-3AC7-EA46-9868-2791264162D0}" type="slidenum">
              <a:rPr lang="en-US" altLang="en-US" smtClean="0"/>
              <a:pPr/>
              <a:t>27</a:t>
            </a:fld>
            <a:endParaRPr lang="en-US" altLang="en-US"/>
          </a:p>
        </p:txBody>
      </p:sp>
    </p:spTree>
    <p:extLst>
      <p:ext uri="{BB962C8B-B14F-4D97-AF65-F5344CB8AC3E}">
        <p14:creationId xmlns:p14="http://schemas.microsoft.com/office/powerpoint/2010/main" val="428138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31A4-7FFA-A944-A60F-5CFE3B20CE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B8937B-F84F-174A-B8B2-1F2F572F16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DE9AB4-2556-9D4E-AD36-99091803D4DA}"/>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5" name="Footer Placeholder 4">
            <a:extLst>
              <a:ext uri="{FF2B5EF4-FFF2-40B4-BE49-F238E27FC236}">
                <a16:creationId xmlns:a16="http://schemas.microsoft.com/office/drawing/2014/main" id="{EF21C1BB-73F7-9B4F-95D2-66DA47A1C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B56FD-3628-7C44-80C6-871457850C8B}"/>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194063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DBF5D-19A1-1E4A-A621-8E11C2661E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155CBB-BAEF-3F49-A591-D2D8B3C62B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28B57F-0671-E244-B4B1-DC67BA948054}"/>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5" name="Footer Placeholder 4">
            <a:extLst>
              <a:ext uri="{FF2B5EF4-FFF2-40B4-BE49-F238E27FC236}">
                <a16:creationId xmlns:a16="http://schemas.microsoft.com/office/drawing/2014/main" id="{D54FA145-B8F2-694D-A8AE-F57A37677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682A9-3F1D-614C-980D-EF1A6F88BC2A}"/>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208489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C9A119-ECEF-0C43-ACF6-F604119F33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8B7295-176F-FF4C-BDE8-FBAD2B5DB73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D78D9-9B81-1F45-B784-A8F6EEF6D9B1}"/>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5" name="Footer Placeholder 4">
            <a:extLst>
              <a:ext uri="{FF2B5EF4-FFF2-40B4-BE49-F238E27FC236}">
                <a16:creationId xmlns:a16="http://schemas.microsoft.com/office/drawing/2014/main" id="{B524B4EE-2DAC-104B-A02A-2EB48E5D8F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32D2A-6F5D-2946-8E81-ADB3EC8E0023}"/>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163289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B8BCF-1EED-7747-BFB9-CF4845C264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E1B89C-EC8F-1740-93A8-2DE9B49EF0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DC971-1C11-A644-8926-A78F8DE8C6B3}"/>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5" name="Footer Placeholder 4">
            <a:extLst>
              <a:ext uri="{FF2B5EF4-FFF2-40B4-BE49-F238E27FC236}">
                <a16:creationId xmlns:a16="http://schemas.microsoft.com/office/drawing/2014/main" id="{EE4E43CE-553F-6348-8765-5D7F910A4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F62EF-6669-7C44-AB08-9096626BC066}"/>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2937780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5DCFC-0F93-8641-B69F-F8F909F304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46CC96-4A0E-434B-9B6E-4D7760614E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17941F-E91B-2142-80A7-4343E159868D}"/>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5" name="Footer Placeholder 4">
            <a:extLst>
              <a:ext uri="{FF2B5EF4-FFF2-40B4-BE49-F238E27FC236}">
                <a16:creationId xmlns:a16="http://schemas.microsoft.com/office/drawing/2014/main" id="{3A3148E0-C5BD-8148-96A3-6C5E9F7AB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7D7CE-D3A4-0E40-9E65-DB966BBC00EE}"/>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311666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05B1-1A9F-5748-8067-697902F879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C6266-490B-744B-8401-0711E108C0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790C1F-34D3-D94E-A9D9-E5C555446F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9B1560-D715-1E4C-A835-30ACD682BA8D}"/>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6" name="Footer Placeholder 5">
            <a:extLst>
              <a:ext uri="{FF2B5EF4-FFF2-40B4-BE49-F238E27FC236}">
                <a16:creationId xmlns:a16="http://schemas.microsoft.com/office/drawing/2014/main" id="{99C06B62-D9D7-964D-B89F-1693F9B29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4CF69F-E92F-FF48-B0F1-0CD55D7FA42D}"/>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384893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5729-BC87-004F-9BA7-940683B1F7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2D9FAB-C7C0-7E40-8FA7-AD81907326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7E2EDF-7691-E74E-95F2-C0FB611EA6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791E5C-E73C-0B4A-AEF1-E80DB43B9A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018238-C7E9-374E-BB22-2192E08E63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86BB0F-9E19-3B40-8BD7-38887ABD198F}"/>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8" name="Footer Placeholder 7">
            <a:extLst>
              <a:ext uri="{FF2B5EF4-FFF2-40B4-BE49-F238E27FC236}">
                <a16:creationId xmlns:a16="http://schemas.microsoft.com/office/drawing/2014/main" id="{F1B91AC3-3CFC-734B-AACD-F4943BBDAC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A61659-13D9-2F42-B31C-6AB8ADFF221B}"/>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57484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52E66-9349-AB49-A35B-DE895F5F8D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DB21B3-57F7-AA4A-BD12-5EB35E372BF4}"/>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4" name="Footer Placeholder 3">
            <a:extLst>
              <a:ext uri="{FF2B5EF4-FFF2-40B4-BE49-F238E27FC236}">
                <a16:creationId xmlns:a16="http://schemas.microsoft.com/office/drawing/2014/main" id="{DFD43A46-65DD-614B-A254-7A9250C9A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BBFE30-8295-4542-8348-99C693717476}"/>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117494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C9D061-3859-854E-9CD6-792FF54C4EB4}"/>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3" name="Footer Placeholder 2">
            <a:extLst>
              <a:ext uri="{FF2B5EF4-FFF2-40B4-BE49-F238E27FC236}">
                <a16:creationId xmlns:a16="http://schemas.microsoft.com/office/drawing/2014/main" id="{88E0C9AC-E0AC-F449-8462-CC813C7DB5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C8F9E1-F563-CE4D-A170-80BC85EFD0C0}"/>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2316616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0B143-FC7E-504D-A147-D353E81B3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1E6BB4-BD40-0D4E-808D-BA46A013BE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E35044-584C-6242-BB8E-3284742F6A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BBBD06-580A-CF4D-9EB7-A0F9ECD13D2E}"/>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6" name="Footer Placeholder 5">
            <a:extLst>
              <a:ext uri="{FF2B5EF4-FFF2-40B4-BE49-F238E27FC236}">
                <a16:creationId xmlns:a16="http://schemas.microsoft.com/office/drawing/2014/main" id="{F93F4580-6E03-1940-A137-A653C3FC69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2260E-72A8-294B-9CF0-4C0B19A1DDB9}"/>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153838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FD42-EC14-F54B-ADAE-2692A163D6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442FEE-F1EA-9A47-8188-4AC98E0777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064A1D-E214-CF4F-8343-75DB269C1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A4A2F5-A2C5-304E-94F9-3EC57D9DA712}"/>
              </a:ext>
            </a:extLst>
          </p:cNvPr>
          <p:cNvSpPr>
            <a:spLocks noGrp="1"/>
          </p:cNvSpPr>
          <p:nvPr>
            <p:ph type="dt" sz="half" idx="10"/>
          </p:nvPr>
        </p:nvSpPr>
        <p:spPr/>
        <p:txBody>
          <a:bodyPr/>
          <a:lstStyle/>
          <a:p>
            <a:fld id="{D44559A8-3F8B-1242-8DF8-67D4F634DF84}" type="datetimeFigureOut">
              <a:rPr lang="en-US" smtClean="0"/>
              <a:t>10/25/18</a:t>
            </a:fld>
            <a:endParaRPr lang="en-US"/>
          </a:p>
        </p:txBody>
      </p:sp>
      <p:sp>
        <p:nvSpPr>
          <p:cNvPr id="6" name="Footer Placeholder 5">
            <a:extLst>
              <a:ext uri="{FF2B5EF4-FFF2-40B4-BE49-F238E27FC236}">
                <a16:creationId xmlns:a16="http://schemas.microsoft.com/office/drawing/2014/main" id="{A3C231A2-E930-764C-85A0-FCDF7C8906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4E83E1-DD1A-0145-BFBE-43B85DFE85F9}"/>
              </a:ext>
            </a:extLst>
          </p:cNvPr>
          <p:cNvSpPr>
            <a:spLocks noGrp="1"/>
          </p:cNvSpPr>
          <p:nvPr>
            <p:ph type="sldNum" sz="quarter" idx="12"/>
          </p:nvPr>
        </p:nvSpPr>
        <p:spPr/>
        <p:txBody>
          <a:bodyPr/>
          <a:lstStyle/>
          <a:p>
            <a:fld id="{09E8EA18-EC3A-3046-8C2B-AE94C2E31011}" type="slidenum">
              <a:rPr lang="en-US" smtClean="0"/>
              <a:t>‹#›</a:t>
            </a:fld>
            <a:endParaRPr lang="en-US"/>
          </a:p>
        </p:txBody>
      </p:sp>
    </p:spTree>
    <p:extLst>
      <p:ext uri="{BB962C8B-B14F-4D97-AF65-F5344CB8AC3E}">
        <p14:creationId xmlns:p14="http://schemas.microsoft.com/office/powerpoint/2010/main" val="206260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73E2F-A93F-DD49-8DAC-32089706C8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5593A8-DD6E-3E40-AC40-276B6E325D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8BC80-422E-8D4F-84BB-5E071EDD10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559A8-3F8B-1242-8DF8-67D4F634DF84}" type="datetimeFigureOut">
              <a:rPr lang="en-US" smtClean="0"/>
              <a:t>10/25/18</a:t>
            </a:fld>
            <a:endParaRPr lang="en-US"/>
          </a:p>
        </p:txBody>
      </p:sp>
      <p:sp>
        <p:nvSpPr>
          <p:cNvPr id="5" name="Footer Placeholder 4">
            <a:extLst>
              <a:ext uri="{FF2B5EF4-FFF2-40B4-BE49-F238E27FC236}">
                <a16:creationId xmlns:a16="http://schemas.microsoft.com/office/drawing/2014/main" id="{1F245717-C88D-4C4E-B835-81E6071934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24B9A4-8E6B-6B48-B758-A647178DB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8EA18-EC3A-3046-8C2B-AE94C2E31011}" type="slidenum">
              <a:rPr lang="en-US" smtClean="0"/>
              <a:t>‹#›</a:t>
            </a:fld>
            <a:endParaRPr lang="en-US"/>
          </a:p>
        </p:txBody>
      </p:sp>
    </p:spTree>
    <p:extLst>
      <p:ext uri="{BB962C8B-B14F-4D97-AF65-F5344CB8AC3E}">
        <p14:creationId xmlns:p14="http://schemas.microsoft.com/office/powerpoint/2010/main" val="323334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jstor.org/stable/4075529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541D5-7E28-E244-8BDB-E15ECC244A4D}"/>
              </a:ext>
            </a:extLst>
          </p:cNvPr>
          <p:cNvSpPr>
            <a:spLocks noGrp="1"/>
          </p:cNvSpPr>
          <p:nvPr>
            <p:ph type="ctrTitle"/>
          </p:nvPr>
        </p:nvSpPr>
        <p:spPr/>
        <p:txBody>
          <a:bodyPr/>
          <a:lstStyle/>
          <a:p>
            <a:r>
              <a:rPr lang="en-US" dirty="0"/>
              <a:t>OMAM</a:t>
            </a:r>
          </a:p>
        </p:txBody>
      </p:sp>
      <p:sp>
        <p:nvSpPr>
          <p:cNvPr id="3" name="Subtitle 2">
            <a:extLst>
              <a:ext uri="{FF2B5EF4-FFF2-40B4-BE49-F238E27FC236}">
                <a16:creationId xmlns:a16="http://schemas.microsoft.com/office/drawing/2014/main" id="{6CE77560-CEFD-0F4F-9796-C624D364182A}"/>
              </a:ext>
            </a:extLst>
          </p:cNvPr>
          <p:cNvSpPr>
            <a:spLocks noGrp="1"/>
          </p:cNvSpPr>
          <p:nvPr>
            <p:ph type="subTitle" idx="1"/>
          </p:nvPr>
        </p:nvSpPr>
        <p:spPr/>
        <p:txBody>
          <a:bodyPr/>
          <a:lstStyle/>
          <a:p>
            <a:r>
              <a:rPr lang="en-US" dirty="0"/>
              <a:t>Honors 10</a:t>
            </a:r>
          </a:p>
        </p:txBody>
      </p:sp>
    </p:spTree>
    <p:extLst>
      <p:ext uri="{BB962C8B-B14F-4D97-AF65-F5344CB8AC3E}">
        <p14:creationId xmlns:p14="http://schemas.microsoft.com/office/powerpoint/2010/main" val="2456592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a:extLst>
              <a:ext uri="{FF2B5EF4-FFF2-40B4-BE49-F238E27FC236}">
                <a16:creationId xmlns:a16="http://schemas.microsoft.com/office/drawing/2014/main" id="{CDD14984-422F-6A4E-A656-B98A8ED657D8}"/>
              </a:ext>
            </a:extLst>
          </p:cNvPr>
          <p:cNvSpPr>
            <a:spLocks noGrp="1"/>
          </p:cNvSpPr>
          <p:nvPr>
            <p:ph idx="1"/>
          </p:nvPr>
        </p:nvSpPr>
        <p:spPr>
          <a:xfrm>
            <a:off x="304799" y="1066801"/>
            <a:ext cx="11695289" cy="5110163"/>
          </a:xfrm>
        </p:spPr>
        <p:txBody>
          <a:bodyPr/>
          <a:lstStyle/>
          <a:p>
            <a:r>
              <a:rPr lang="en-US" altLang="en-US" sz="3200" dirty="0"/>
              <a:t>Presents human behavior as a scientist would—just the facts with no moral judgment at all.</a:t>
            </a:r>
          </a:p>
          <a:p>
            <a:r>
              <a:rPr lang="en-US" altLang="en-US" sz="3200" dirty="0"/>
              <a:t>Human beings presented as “animals”—products of their heredity and environment—fate is predetermined by the circumstances of life.</a:t>
            </a:r>
          </a:p>
          <a:p>
            <a:r>
              <a:rPr lang="en-US" altLang="en-US" sz="3200" dirty="0"/>
              <a:t>People are beaten down and generally defeated by natural and/or hostile economic forces they cannot possibly overcome.</a:t>
            </a:r>
          </a:p>
          <a:p>
            <a:r>
              <a:rPr lang="en-US" altLang="en-US" sz="3200" dirty="0"/>
              <a:t>Common settings, lower class, unremarkable people who somehow become involved in intense dramatic incidents, usually ending in violent death.</a:t>
            </a:r>
          </a:p>
          <a:p>
            <a:endParaRPr lang="en-US" altLang="en-US" sz="3200" dirty="0"/>
          </a:p>
          <a:p>
            <a:endParaRPr lang="en-US" altLang="en-US" sz="3200" dirty="0"/>
          </a:p>
          <a:p>
            <a:endParaRPr lang="en-US" altLang="en-US" dirty="0"/>
          </a:p>
        </p:txBody>
      </p:sp>
      <p:sp>
        <p:nvSpPr>
          <p:cNvPr id="25602" name="Title 1">
            <a:extLst>
              <a:ext uri="{FF2B5EF4-FFF2-40B4-BE49-F238E27FC236}">
                <a16:creationId xmlns:a16="http://schemas.microsoft.com/office/drawing/2014/main" id="{BC234E85-1E6D-FB4E-A266-0E99BD026009}"/>
              </a:ext>
            </a:extLst>
          </p:cNvPr>
          <p:cNvSpPr>
            <a:spLocks noGrp="1"/>
          </p:cNvSpPr>
          <p:nvPr>
            <p:ph type="title"/>
          </p:nvPr>
        </p:nvSpPr>
        <p:spPr>
          <a:xfrm>
            <a:off x="2152650" y="365126"/>
            <a:ext cx="7886700" cy="701675"/>
          </a:xfrm>
        </p:spPr>
        <p:txBody>
          <a:bodyPr/>
          <a:lstStyle/>
          <a:p>
            <a:pPr algn="ctr"/>
            <a:r>
              <a:rPr lang="en-US" altLang="en-US" sz="3600" dirty="0"/>
              <a:t>Naturalism</a:t>
            </a:r>
          </a:p>
        </p:txBody>
      </p:sp>
    </p:spTree>
    <p:extLst>
      <p:ext uri="{BB962C8B-B14F-4D97-AF65-F5344CB8AC3E}">
        <p14:creationId xmlns:p14="http://schemas.microsoft.com/office/powerpoint/2010/main" val="3310654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95A0D-B4B0-E342-A2F0-40C9F22BB666}"/>
              </a:ext>
            </a:extLst>
          </p:cNvPr>
          <p:cNvSpPr>
            <a:spLocks noGrp="1"/>
          </p:cNvSpPr>
          <p:nvPr>
            <p:ph type="title"/>
          </p:nvPr>
        </p:nvSpPr>
        <p:spPr/>
        <p:txBody>
          <a:bodyPr/>
          <a:lstStyle/>
          <a:p>
            <a:r>
              <a:rPr lang="en-US" dirty="0"/>
              <a:t>Day 7:  Sit in your </a:t>
            </a:r>
            <a:r>
              <a:rPr lang="en-US" dirty="0">
                <a:solidFill>
                  <a:srgbClr val="FF0000"/>
                </a:solidFill>
              </a:rPr>
              <a:t>Own choice groups</a:t>
            </a:r>
          </a:p>
        </p:txBody>
      </p:sp>
      <p:sp>
        <p:nvSpPr>
          <p:cNvPr id="3" name="Content Placeholder 2">
            <a:extLst>
              <a:ext uri="{FF2B5EF4-FFF2-40B4-BE49-F238E27FC236}">
                <a16:creationId xmlns:a16="http://schemas.microsoft.com/office/drawing/2014/main" id="{5BE541DE-26C5-9C40-9F9A-3F1D0A350010}"/>
              </a:ext>
            </a:extLst>
          </p:cNvPr>
          <p:cNvSpPr>
            <a:spLocks noGrp="1"/>
          </p:cNvSpPr>
          <p:nvPr>
            <p:ph idx="1"/>
          </p:nvPr>
        </p:nvSpPr>
        <p:spPr/>
        <p:txBody>
          <a:bodyPr/>
          <a:lstStyle/>
          <a:p>
            <a:r>
              <a:rPr lang="en-US" dirty="0"/>
              <a:t>SWBAT: Share their ideas through their expert topic discussions.</a:t>
            </a:r>
          </a:p>
          <a:p>
            <a:endParaRPr lang="en-US" dirty="0"/>
          </a:p>
          <a:p>
            <a:r>
              <a:rPr lang="en-US" dirty="0"/>
              <a:t>Speed Date</a:t>
            </a:r>
          </a:p>
          <a:p>
            <a:r>
              <a:rPr lang="en-US" dirty="0" err="1"/>
              <a:t>AoW</a:t>
            </a:r>
            <a:r>
              <a:rPr lang="en-US" dirty="0"/>
              <a:t> Discussion</a:t>
            </a:r>
          </a:p>
          <a:p>
            <a:endParaRPr lang="en-US" dirty="0"/>
          </a:p>
          <a:p>
            <a:r>
              <a:rPr lang="en-US" dirty="0"/>
              <a:t>Reflection:  What were some of the topics that you learned the most about?  What surprised you about those topics that were assigned?</a:t>
            </a:r>
          </a:p>
          <a:p>
            <a:endParaRPr lang="en-US" dirty="0"/>
          </a:p>
        </p:txBody>
      </p:sp>
    </p:spTree>
    <p:extLst>
      <p:ext uri="{BB962C8B-B14F-4D97-AF65-F5344CB8AC3E}">
        <p14:creationId xmlns:p14="http://schemas.microsoft.com/office/powerpoint/2010/main" val="178463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E7A6-3E61-764A-B71C-088458E83E6B}"/>
              </a:ext>
            </a:extLst>
          </p:cNvPr>
          <p:cNvSpPr>
            <a:spLocks noGrp="1"/>
          </p:cNvSpPr>
          <p:nvPr>
            <p:ph type="title"/>
          </p:nvPr>
        </p:nvSpPr>
        <p:spPr/>
        <p:txBody>
          <a:bodyPr/>
          <a:lstStyle/>
          <a:p>
            <a:r>
              <a:rPr lang="en-US" dirty="0"/>
              <a:t>Day 8: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C23F28B5-B97B-1B4F-B1C5-AA461BFF4C09}"/>
              </a:ext>
            </a:extLst>
          </p:cNvPr>
          <p:cNvSpPr>
            <a:spLocks noGrp="1"/>
          </p:cNvSpPr>
          <p:nvPr>
            <p:ph idx="1"/>
          </p:nvPr>
        </p:nvSpPr>
        <p:spPr/>
        <p:txBody>
          <a:bodyPr/>
          <a:lstStyle/>
          <a:p>
            <a:r>
              <a:rPr lang="en-US" dirty="0"/>
              <a:t>SWBAT:  Prepare for their lit circle meetings.</a:t>
            </a:r>
          </a:p>
          <a:p>
            <a:endParaRPr lang="en-US" dirty="0"/>
          </a:p>
          <a:p>
            <a:r>
              <a:rPr lang="en-US" dirty="0"/>
              <a:t>Work time Ch 3-4</a:t>
            </a:r>
          </a:p>
          <a:p>
            <a:endParaRPr lang="en-US" dirty="0"/>
          </a:p>
          <a:p>
            <a:r>
              <a:rPr lang="en-US" altLang="en-US" dirty="0">
                <a:latin typeface="Times New Roman" panose="02020603050405020304" pitchFamily="18" charset="0"/>
                <a:cs typeface="Times New Roman" panose="02020603050405020304" pitchFamily="18" charset="0"/>
              </a:rPr>
              <a:t>Reflection:  How do you feel when discussing euthanasia?  Do you agree with the characters’ views? What would you say to them if you could?</a:t>
            </a:r>
          </a:p>
          <a:p>
            <a:endParaRPr lang="en-US" dirty="0"/>
          </a:p>
        </p:txBody>
      </p:sp>
    </p:spTree>
    <p:extLst>
      <p:ext uri="{BB962C8B-B14F-4D97-AF65-F5344CB8AC3E}">
        <p14:creationId xmlns:p14="http://schemas.microsoft.com/office/powerpoint/2010/main" val="399332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DDF1-EB57-1543-B34E-ADB08A5FEB00}"/>
              </a:ext>
            </a:extLst>
          </p:cNvPr>
          <p:cNvSpPr>
            <a:spLocks noGrp="1"/>
          </p:cNvSpPr>
          <p:nvPr>
            <p:ph type="title"/>
          </p:nvPr>
        </p:nvSpPr>
        <p:spPr/>
        <p:txBody>
          <a:bodyPr/>
          <a:lstStyle/>
          <a:p>
            <a:r>
              <a:rPr lang="en-US" dirty="0"/>
              <a:t>Day 9:  Sit in your </a:t>
            </a:r>
            <a:r>
              <a:rPr lang="en-US" dirty="0">
                <a:solidFill>
                  <a:srgbClr val="FF0000"/>
                </a:solidFill>
              </a:rPr>
              <a:t>LC groups</a:t>
            </a:r>
            <a:r>
              <a:rPr lang="en-US" dirty="0"/>
              <a:t>	</a:t>
            </a:r>
          </a:p>
        </p:txBody>
      </p:sp>
      <p:sp>
        <p:nvSpPr>
          <p:cNvPr id="3" name="Content Placeholder 2">
            <a:extLst>
              <a:ext uri="{FF2B5EF4-FFF2-40B4-BE49-F238E27FC236}">
                <a16:creationId xmlns:a16="http://schemas.microsoft.com/office/drawing/2014/main" id="{C9035015-EE4E-214D-8A56-5D8343EFA3B6}"/>
              </a:ext>
            </a:extLst>
          </p:cNvPr>
          <p:cNvSpPr>
            <a:spLocks noGrp="1"/>
          </p:cNvSpPr>
          <p:nvPr>
            <p:ph idx="1"/>
          </p:nvPr>
        </p:nvSpPr>
        <p:spPr/>
        <p:txBody>
          <a:bodyPr/>
          <a:lstStyle/>
          <a:p>
            <a:r>
              <a:rPr lang="en-US" dirty="0"/>
              <a:t>SWBAT:  Present their work and discuss </a:t>
            </a:r>
            <a:r>
              <a:rPr lang="en-US" dirty="0" err="1"/>
              <a:t>ch</a:t>
            </a:r>
            <a:r>
              <a:rPr lang="en-US" dirty="0"/>
              <a:t> 3-4 of OMAM</a:t>
            </a:r>
          </a:p>
          <a:p>
            <a:endParaRPr lang="en-US" dirty="0"/>
          </a:p>
          <a:p>
            <a:r>
              <a:rPr lang="en-US" dirty="0"/>
              <a:t>Discussion</a:t>
            </a:r>
          </a:p>
          <a:p>
            <a:endParaRPr lang="en-US" dirty="0"/>
          </a:p>
          <a:p>
            <a:r>
              <a:rPr lang="en-US" altLang="en-US" dirty="0"/>
              <a:t>Reflection:  Do you think that it’s right that the men believe that Curley’s wife is a tart?  If you could be friends with any of the characters in the book, who would you want to and why?</a:t>
            </a:r>
          </a:p>
          <a:p>
            <a:endParaRPr lang="en-US" dirty="0"/>
          </a:p>
        </p:txBody>
      </p:sp>
    </p:spTree>
    <p:extLst>
      <p:ext uri="{BB962C8B-B14F-4D97-AF65-F5344CB8AC3E}">
        <p14:creationId xmlns:p14="http://schemas.microsoft.com/office/powerpoint/2010/main" val="4215937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18C2F-9CE5-D441-B1EA-9A013A880545}"/>
              </a:ext>
            </a:extLst>
          </p:cNvPr>
          <p:cNvSpPr>
            <a:spLocks noGrp="1"/>
          </p:cNvSpPr>
          <p:nvPr>
            <p:ph type="title"/>
          </p:nvPr>
        </p:nvSpPr>
        <p:spPr/>
        <p:txBody>
          <a:bodyPr/>
          <a:lstStyle/>
          <a:p>
            <a:r>
              <a:rPr lang="en-US" dirty="0"/>
              <a:t>Day 10:  Sit in your </a:t>
            </a:r>
            <a:r>
              <a:rPr lang="en-US" dirty="0">
                <a:solidFill>
                  <a:srgbClr val="FF0000"/>
                </a:solidFill>
              </a:rPr>
              <a:t>Number Groups</a:t>
            </a:r>
            <a:endParaRPr lang="en-US" dirty="0"/>
          </a:p>
        </p:txBody>
      </p:sp>
      <p:sp>
        <p:nvSpPr>
          <p:cNvPr id="3" name="Content Placeholder 2">
            <a:extLst>
              <a:ext uri="{FF2B5EF4-FFF2-40B4-BE49-F238E27FC236}">
                <a16:creationId xmlns:a16="http://schemas.microsoft.com/office/drawing/2014/main" id="{659D9A76-DFB6-2843-9828-9DEC70BD494C}"/>
              </a:ext>
            </a:extLst>
          </p:cNvPr>
          <p:cNvSpPr>
            <a:spLocks noGrp="1"/>
          </p:cNvSpPr>
          <p:nvPr>
            <p:ph idx="1"/>
          </p:nvPr>
        </p:nvSpPr>
        <p:spPr/>
        <p:txBody>
          <a:bodyPr/>
          <a:lstStyle/>
          <a:p>
            <a:r>
              <a:rPr lang="en-US" dirty="0"/>
              <a:t>SWBAT:  Discuss chapter 3-4 and understand the significance of major themes and conflicts.</a:t>
            </a:r>
          </a:p>
          <a:p>
            <a:endParaRPr lang="en-US" dirty="0"/>
          </a:p>
          <a:p>
            <a:r>
              <a:rPr lang="en-US" dirty="0"/>
              <a:t>RQ Ch 3-4</a:t>
            </a:r>
          </a:p>
          <a:p>
            <a:r>
              <a:rPr lang="en-US" dirty="0"/>
              <a:t>Whole group discussion and note taking</a:t>
            </a:r>
          </a:p>
          <a:p>
            <a:endParaRPr lang="en-US" dirty="0"/>
          </a:p>
          <a:p>
            <a:r>
              <a:rPr lang="en-US" dirty="0"/>
              <a:t>Reflection:  Why is Slim such an important character?  What archetypal characteristics do you see in him?</a:t>
            </a:r>
          </a:p>
        </p:txBody>
      </p:sp>
    </p:spTree>
    <p:extLst>
      <p:ext uri="{BB962C8B-B14F-4D97-AF65-F5344CB8AC3E}">
        <p14:creationId xmlns:p14="http://schemas.microsoft.com/office/powerpoint/2010/main" val="2570225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54083-108C-A04D-BED1-A31B118146A1}"/>
              </a:ext>
            </a:extLst>
          </p:cNvPr>
          <p:cNvSpPr>
            <a:spLocks noGrp="1"/>
          </p:cNvSpPr>
          <p:nvPr>
            <p:ph type="title"/>
          </p:nvPr>
        </p:nvSpPr>
        <p:spPr>
          <a:xfrm>
            <a:off x="838200" y="0"/>
            <a:ext cx="10515600" cy="504119"/>
          </a:xfrm>
        </p:spPr>
        <p:txBody>
          <a:bodyPr>
            <a:normAutofit fontScale="90000"/>
          </a:bodyPr>
          <a:lstStyle/>
          <a:p>
            <a:r>
              <a:rPr lang="en-US" dirty="0"/>
              <a:t>RQ Ch 3-4</a:t>
            </a:r>
          </a:p>
        </p:txBody>
      </p:sp>
      <p:sp>
        <p:nvSpPr>
          <p:cNvPr id="3" name="Content Placeholder 2">
            <a:extLst>
              <a:ext uri="{FF2B5EF4-FFF2-40B4-BE49-F238E27FC236}">
                <a16:creationId xmlns:a16="http://schemas.microsoft.com/office/drawing/2014/main" id="{8254E21D-AF07-3342-BFA4-12FC19B35486}"/>
              </a:ext>
            </a:extLst>
          </p:cNvPr>
          <p:cNvSpPr>
            <a:spLocks noGrp="1"/>
          </p:cNvSpPr>
          <p:nvPr>
            <p:ph idx="1"/>
          </p:nvPr>
        </p:nvSpPr>
        <p:spPr>
          <a:xfrm>
            <a:off x="0" y="504118"/>
            <a:ext cx="12112978" cy="6353881"/>
          </a:xfrm>
        </p:spPr>
        <p:txBody>
          <a:bodyPr>
            <a:normAutofit fontScale="92500" lnSpcReduction="20000"/>
          </a:bodyPr>
          <a:lstStyle/>
          <a:p>
            <a:pPr marL="457200" indent="-457200">
              <a:buFont typeface="Calibri Light" panose="020F0302020204030204" pitchFamily="34" charset="0"/>
              <a:buAutoNum type="arabicPeriod"/>
            </a:pPr>
            <a:r>
              <a:rPr lang="en-US" altLang="en-US" sz="3000" dirty="0"/>
              <a:t>Where has Lennie been spending all of his free time?</a:t>
            </a:r>
          </a:p>
          <a:p>
            <a:pPr marL="457200" indent="-457200">
              <a:buFont typeface="Calibri Light" panose="020F0302020204030204" pitchFamily="34" charset="0"/>
              <a:buAutoNum type="arabicPeriod"/>
            </a:pPr>
            <a:r>
              <a:rPr lang="en-US" altLang="en-US" sz="3000" dirty="0"/>
              <a:t>Why does Carlson want to shoot Candy’s dog?</a:t>
            </a:r>
          </a:p>
          <a:p>
            <a:pPr marL="457200" indent="-457200">
              <a:buFont typeface="Calibri Light" panose="020F0302020204030204" pitchFamily="34" charset="0"/>
              <a:buAutoNum type="arabicPeriod"/>
            </a:pPr>
            <a:r>
              <a:rPr lang="en-US" altLang="en-US" sz="3000" dirty="0"/>
              <a:t>What does Candy do after Carlson kills his dog?</a:t>
            </a:r>
          </a:p>
          <a:p>
            <a:pPr marL="457200" indent="-457200">
              <a:buFont typeface="Calibri Light" panose="020F0302020204030204" pitchFamily="34" charset="0"/>
              <a:buAutoNum type="arabicPeriod"/>
            </a:pPr>
            <a:r>
              <a:rPr lang="en-US" altLang="en-US" sz="3000" dirty="0"/>
              <a:t>What is different about the way that Crooks addresses Slim compared to how everyone else does?</a:t>
            </a:r>
          </a:p>
          <a:p>
            <a:pPr marL="457200" indent="-457200">
              <a:buFont typeface="Calibri Light" panose="020F0302020204030204" pitchFamily="34" charset="0"/>
              <a:buAutoNum type="arabicPeriod"/>
            </a:pPr>
            <a:r>
              <a:rPr lang="en-US" altLang="en-US" sz="3000" dirty="0"/>
              <a:t>Where do the guys go for fun on the weekends?</a:t>
            </a:r>
          </a:p>
          <a:p>
            <a:pPr marL="457200" indent="-457200">
              <a:buFont typeface="Calibri Light" panose="020F0302020204030204" pitchFamily="34" charset="0"/>
              <a:buAutoNum type="arabicPeriod"/>
            </a:pPr>
            <a:r>
              <a:rPr lang="en-US" altLang="en-US" sz="3000" dirty="0"/>
              <a:t>Who wants in on Lennie and George’s dream of a farm?</a:t>
            </a:r>
          </a:p>
          <a:p>
            <a:pPr marL="457200" indent="-457200">
              <a:buFont typeface="Calibri Light" panose="020F0302020204030204" pitchFamily="34" charset="0"/>
              <a:buAutoNum type="arabicPeriod"/>
            </a:pPr>
            <a:r>
              <a:rPr lang="en-US" altLang="en-US" sz="3000" dirty="0"/>
              <a:t>What does Curley do to Lennie?</a:t>
            </a:r>
          </a:p>
          <a:p>
            <a:pPr marL="457200" indent="-457200">
              <a:buFont typeface="Calibri Light" panose="020F0302020204030204" pitchFamily="34" charset="0"/>
              <a:buAutoNum type="arabicPeriod"/>
            </a:pPr>
            <a:r>
              <a:rPr lang="en-US" altLang="en-US" sz="3000" dirty="0"/>
              <a:t>How does Lennie defeat Curley?</a:t>
            </a:r>
          </a:p>
          <a:p>
            <a:pPr marL="457200" indent="-457200">
              <a:buFont typeface="Calibri Light" panose="020F0302020204030204" pitchFamily="34" charset="0"/>
              <a:buAutoNum type="arabicPeriod"/>
            </a:pPr>
            <a:r>
              <a:rPr lang="en-US" altLang="en-US" sz="3000" dirty="0"/>
              <a:t>Where does Crooks live?</a:t>
            </a:r>
          </a:p>
          <a:p>
            <a:pPr marL="457200" indent="-457200">
              <a:buFont typeface="Calibri Light" panose="020F0302020204030204" pitchFamily="34" charset="0"/>
              <a:buAutoNum type="arabicPeriod"/>
            </a:pPr>
            <a:r>
              <a:rPr lang="en-US" altLang="en-US" sz="3000" dirty="0"/>
              <a:t>Why doesn’t Crooks feel like he is wanted?</a:t>
            </a:r>
          </a:p>
          <a:p>
            <a:pPr marL="457200" indent="-457200">
              <a:buFont typeface="Calibri Light" panose="020F0302020204030204" pitchFamily="34" charset="0"/>
              <a:buAutoNum type="arabicPeriod"/>
            </a:pPr>
            <a:r>
              <a:rPr lang="en-US" altLang="en-US" sz="3000" dirty="0"/>
              <a:t>Who is the only other person that ever checks on Crooks and is kind to him on the ranch besides the new people in this chapter?</a:t>
            </a:r>
          </a:p>
          <a:p>
            <a:pPr marL="457200" indent="-457200">
              <a:buFont typeface="Calibri Light" panose="020F0302020204030204" pitchFamily="34" charset="0"/>
              <a:buAutoNum type="arabicPeriod"/>
            </a:pPr>
            <a:r>
              <a:rPr lang="en-US" altLang="en-US" sz="3000" dirty="0"/>
              <a:t>What is the rumor about how Curley’s hand got hurt?</a:t>
            </a:r>
          </a:p>
          <a:p>
            <a:pPr marL="457200" indent="-457200">
              <a:buFont typeface="Calibri Light" panose="020F0302020204030204" pitchFamily="34" charset="0"/>
              <a:buAutoNum type="arabicPeriod"/>
            </a:pPr>
            <a:r>
              <a:rPr lang="en-US" altLang="en-US" sz="3000" dirty="0"/>
              <a:t>What did Crooks do when Curley’s wife threatens him?</a:t>
            </a:r>
          </a:p>
          <a:p>
            <a:endParaRPr lang="en-US" dirty="0"/>
          </a:p>
        </p:txBody>
      </p:sp>
    </p:spTree>
    <p:extLst>
      <p:ext uri="{BB962C8B-B14F-4D97-AF65-F5344CB8AC3E}">
        <p14:creationId xmlns:p14="http://schemas.microsoft.com/office/powerpoint/2010/main" val="947864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804E4688-0B26-9542-B720-53EE674D7FF5}"/>
              </a:ext>
            </a:extLst>
          </p:cNvPr>
          <p:cNvSpPr>
            <a:spLocks noGrp="1"/>
          </p:cNvSpPr>
          <p:nvPr>
            <p:ph type="title"/>
          </p:nvPr>
        </p:nvSpPr>
        <p:spPr>
          <a:xfrm>
            <a:off x="169333" y="228601"/>
            <a:ext cx="11684000" cy="1066799"/>
          </a:xfrm>
        </p:spPr>
        <p:txBody>
          <a:bodyPr>
            <a:noAutofit/>
          </a:bodyPr>
          <a:lstStyle/>
          <a:p>
            <a:r>
              <a:rPr lang="en-US" altLang="en-US" sz="3200" dirty="0"/>
              <a:t>Loneliness Chart:  Draw a diagram in which you depict the characters who suffer from loneliness in this book.  Add a quote and explanation about why they are lonely.</a:t>
            </a:r>
          </a:p>
        </p:txBody>
      </p:sp>
      <p:graphicFrame>
        <p:nvGraphicFramePr>
          <p:cNvPr id="18" name="Content Placeholder 17">
            <a:extLst>
              <a:ext uri="{FF2B5EF4-FFF2-40B4-BE49-F238E27FC236}">
                <a16:creationId xmlns:a16="http://schemas.microsoft.com/office/drawing/2014/main" id="{DB2560C4-7657-43D1-A1C5-C8A5B941A171}"/>
              </a:ext>
            </a:extLst>
          </p:cNvPr>
          <p:cNvGraphicFramePr>
            <a:graphicFrameLocks noGrp="1"/>
          </p:cNvGraphicFramePr>
          <p:nvPr>
            <p:ph idx="1"/>
          </p:nvPr>
        </p:nvGraphicFramePr>
        <p:xfrm>
          <a:off x="2209800" y="1295400"/>
          <a:ext cx="7886700" cy="532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7129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E7A6-3E61-764A-B71C-088458E83E6B}"/>
              </a:ext>
            </a:extLst>
          </p:cNvPr>
          <p:cNvSpPr>
            <a:spLocks noGrp="1"/>
          </p:cNvSpPr>
          <p:nvPr>
            <p:ph type="title"/>
          </p:nvPr>
        </p:nvSpPr>
        <p:spPr/>
        <p:txBody>
          <a:bodyPr/>
          <a:lstStyle/>
          <a:p>
            <a:r>
              <a:rPr lang="en-US" dirty="0"/>
              <a:t>Day 11:  Sit in your </a:t>
            </a:r>
            <a:r>
              <a:rPr lang="en-US" dirty="0">
                <a:solidFill>
                  <a:srgbClr val="FF0000"/>
                </a:solidFill>
              </a:rPr>
              <a:t>Sticker</a:t>
            </a:r>
          </a:p>
        </p:txBody>
      </p:sp>
      <p:sp>
        <p:nvSpPr>
          <p:cNvPr id="3" name="Content Placeholder 2">
            <a:extLst>
              <a:ext uri="{FF2B5EF4-FFF2-40B4-BE49-F238E27FC236}">
                <a16:creationId xmlns:a16="http://schemas.microsoft.com/office/drawing/2014/main" id="{C23F28B5-B97B-1B4F-B1C5-AA461BFF4C09}"/>
              </a:ext>
            </a:extLst>
          </p:cNvPr>
          <p:cNvSpPr>
            <a:spLocks noGrp="1"/>
          </p:cNvSpPr>
          <p:nvPr>
            <p:ph idx="1"/>
          </p:nvPr>
        </p:nvSpPr>
        <p:spPr/>
        <p:txBody>
          <a:bodyPr/>
          <a:lstStyle/>
          <a:p>
            <a:r>
              <a:rPr lang="en-US" dirty="0"/>
              <a:t>SWBAT:  Prepare for their lit circle meetings.</a:t>
            </a:r>
          </a:p>
          <a:p>
            <a:endParaRPr lang="en-US" dirty="0"/>
          </a:p>
          <a:p>
            <a:r>
              <a:rPr lang="en-US" dirty="0"/>
              <a:t>Work time Ch 5-6</a:t>
            </a:r>
          </a:p>
          <a:p>
            <a:endParaRPr lang="en-US" dirty="0"/>
          </a:p>
          <a:p>
            <a:r>
              <a:rPr lang="en-US" altLang="en-US" dirty="0">
                <a:latin typeface="Times New Roman" panose="02020603050405020304" pitchFamily="18" charset="0"/>
                <a:cs typeface="Times New Roman" panose="02020603050405020304" pitchFamily="18" charset="0"/>
              </a:rPr>
              <a:t>Reflection:  </a:t>
            </a:r>
            <a:r>
              <a:rPr lang="en-US" altLang="en-US" dirty="0"/>
              <a:t>Respond to the following quote in relationship to the book: “The biggest disease today is not leprosy or cancer.  It’s the feeling of being uncared for, unwanted – of being deserted and alone” (Mother Teresa). </a:t>
            </a:r>
          </a:p>
          <a:p>
            <a:endParaRPr lang="en-US" dirty="0"/>
          </a:p>
        </p:txBody>
      </p:sp>
    </p:spTree>
    <p:extLst>
      <p:ext uri="{BB962C8B-B14F-4D97-AF65-F5344CB8AC3E}">
        <p14:creationId xmlns:p14="http://schemas.microsoft.com/office/powerpoint/2010/main" val="3521016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DDF1-EB57-1543-B34E-ADB08A5FEB00}"/>
              </a:ext>
            </a:extLst>
          </p:cNvPr>
          <p:cNvSpPr>
            <a:spLocks noGrp="1"/>
          </p:cNvSpPr>
          <p:nvPr>
            <p:ph type="title"/>
          </p:nvPr>
        </p:nvSpPr>
        <p:spPr/>
        <p:txBody>
          <a:bodyPr/>
          <a:lstStyle/>
          <a:p>
            <a:r>
              <a:rPr lang="en-US" dirty="0"/>
              <a:t>Day 12:  Sit in your </a:t>
            </a:r>
            <a:r>
              <a:rPr lang="en-US" dirty="0">
                <a:solidFill>
                  <a:srgbClr val="FF0000"/>
                </a:solidFill>
              </a:rPr>
              <a:t>LC groups</a:t>
            </a:r>
            <a:r>
              <a:rPr lang="en-US" dirty="0"/>
              <a:t>	</a:t>
            </a:r>
          </a:p>
        </p:txBody>
      </p:sp>
      <p:sp>
        <p:nvSpPr>
          <p:cNvPr id="3" name="Content Placeholder 2">
            <a:extLst>
              <a:ext uri="{FF2B5EF4-FFF2-40B4-BE49-F238E27FC236}">
                <a16:creationId xmlns:a16="http://schemas.microsoft.com/office/drawing/2014/main" id="{C9035015-EE4E-214D-8A56-5D8343EFA3B6}"/>
              </a:ext>
            </a:extLst>
          </p:cNvPr>
          <p:cNvSpPr>
            <a:spLocks noGrp="1"/>
          </p:cNvSpPr>
          <p:nvPr>
            <p:ph idx="1"/>
          </p:nvPr>
        </p:nvSpPr>
        <p:spPr/>
        <p:txBody>
          <a:bodyPr/>
          <a:lstStyle/>
          <a:p>
            <a:r>
              <a:rPr lang="en-US" dirty="0"/>
              <a:t>SWBAT:  Present their work and discuss </a:t>
            </a:r>
            <a:r>
              <a:rPr lang="en-US" dirty="0" err="1"/>
              <a:t>ch</a:t>
            </a:r>
            <a:r>
              <a:rPr lang="en-US" dirty="0"/>
              <a:t> 5-6 of OMAM</a:t>
            </a:r>
          </a:p>
          <a:p>
            <a:endParaRPr lang="en-US" dirty="0"/>
          </a:p>
          <a:p>
            <a:r>
              <a:rPr lang="en-US" dirty="0"/>
              <a:t>Discussion</a:t>
            </a:r>
          </a:p>
          <a:p>
            <a:endParaRPr lang="en-US" dirty="0"/>
          </a:p>
          <a:p>
            <a:r>
              <a:rPr lang="en-US" altLang="en-US" dirty="0">
                <a:latin typeface="Times New Roman" panose="02020603050405020304" pitchFamily="18" charset="0"/>
                <a:cs typeface="Times New Roman" panose="02020603050405020304" pitchFamily="18" charset="0"/>
              </a:rPr>
              <a:t>Reflection:  Consider the following –isms that were apparent in chapters 5-6 (sexism, ageism, ableism, racism). Which of the –isms were the most difficult to understand?  Which of them were you most easily able to connect with?</a:t>
            </a:r>
          </a:p>
          <a:p>
            <a:endParaRPr lang="en-US" dirty="0"/>
          </a:p>
        </p:txBody>
      </p:sp>
    </p:spTree>
    <p:extLst>
      <p:ext uri="{BB962C8B-B14F-4D97-AF65-F5344CB8AC3E}">
        <p14:creationId xmlns:p14="http://schemas.microsoft.com/office/powerpoint/2010/main" val="3587928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18C2F-9CE5-D441-B1EA-9A013A880545}"/>
              </a:ext>
            </a:extLst>
          </p:cNvPr>
          <p:cNvSpPr>
            <a:spLocks noGrp="1"/>
          </p:cNvSpPr>
          <p:nvPr>
            <p:ph type="title"/>
          </p:nvPr>
        </p:nvSpPr>
        <p:spPr/>
        <p:txBody>
          <a:bodyPr/>
          <a:lstStyle/>
          <a:p>
            <a:r>
              <a:rPr lang="en-US" dirty="0"/>
              <a:t>Day 13:  Sit in your </a:t>
            </a:r>
            <a:r>
              <a:rPr lang="en-US" dirty="0">
                <a:solidFill>
                  <a:srgbClr val="FF0000"/>
                </a:solidFill>
              </a:rPr>
              <a:t>Number Groups</a:t>
            </a:r>
            <a:endParaRPr lang="en-US" dirty="0"/>
          </a:p>
        </p:txBody>
      </p:sp>
      <p:sp>
        <p:nvSpPr>
          <p:cNvPr id="3" name="Content Placeholder 2">
            <a:extLst>
              <a:ext uri="{FF2B5EF4-FFF2-40B4-BE49-F238E27FC236}">
                <a16:creationId xmlns:a16="http://schemas.microsoft.com/office/drawing/2014/main" id="{659D9A76-DFB6-2843-9828-9DEC70BD494C}"/>
              </a:ext>
            </a:extLst>
          </p:cNvPr>
          <p:cNvSpPr>
            <a:spLocks noGrp="1"/>
          </p:cNvSpPr>
          <p:nvPr>
            <p:ph idx="1"/>
          </p:nvPr>
        </p:nvSpPr>
        <p:spPr/>
        <p:txBody>
          <a:bodyPr>
            <a:normAutofit lnSpcReduction="10000"/>
          </a:bodyPr>
          <a:lstStyle/>
          <a:p>
            <a:r>
              <a:rPr lang="en-US" dirty="0"/>
              <a:t>SWBAT:  Discuss chapter 5-6 and understand the significance of major themes and conflicts.</a:t>
            </a:r>
          </a:p>
          <a:p>
            <a:endParaRPr lang="en-US" dirty="0"/>
          </a:p>
          <a:p>
            <a:r>
              <a:rPr lang="en-US" dirty="0"/>
              <a:t>RQ Ch 5-6</a:t>
            </a:r>
          </a:p>
          <a:p>
            <a:r>
              <a:rPr lang="en-US" dirty="0"/>
              <a:t>Whole group discussion and note taking</a:t>
            </a:r>
          </a:p>
          <a:p>
            <a:endParaRPr lang="en-US" dirty="0"/>
          </a:p>
          <a:p>
            <a:r>
              <a:rPr lang="en-US" altLang="en-US" dirty="0"/>
              <a:t>Reflection:  “Man himself has become our greatest hazard and our only hope.”  Write a response to this quote.  What do you think the writer is saying here?  How is this statement true or relevant to the major themes and concepts in </a:t>
            </a:r>
            <a:r>
              <a:rPr lang="en-US" altLang="en-US" i="1" dirty="0"/>
              <a:t>Of Mice and Men? </a:t>
            </a:r>
          </a:p>
          <a:p>
            <a:endParaRPr lang="en-US" dirty="0"/>
          </a:p>
        </p:txBody>
      </p:sp>
    </p:spTree>
    <p:extLst>
      <p:ext uri="{BB962C8B-B14F-4D97-AF65-F5344CB8AC3E}">
        <p14:creationId xmlns:p14="http://schemas.microsoft.com/office/powerpoint/2010/main" val="479326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7951E-93DE-8D41-9094-752596BBE0C6}"/>
              </a:ext>
            </a:extLst>
          </p:cNvPr>
          <p:cNvSpPr>
            <a:spLocks noGrp="1"/>
          </p:cNvSpPr>
          <p:nvPr>
            <p:ph type="title"/>
          </p:nvPr>
        </p:nvSpPr>
        <p:spPr/>
        <p:txBody>
          <a:bodyPr/>
          <a:lstStyle/>
          <a:p>
            <a:r>
              <a:rPr lang="en-US" dirty="0"/>
              <a:t>OMAM Day 1:  Sit in your </a:t>
            </a:r>
            <a:r>
              <a:rPr lang="en-US" dirty="0">
                <a:solidFill>
                  <a:srgbClr val="FF0000"/>
                </a:solidFill>
              </a:rPr>
              <a:t>Sticker Groups</a:t>
            </a:r>
          </a:p>
        </p:txBody>
      </p:sp>
      <p:sp>
        <p:nvSpPr>
          <p:cNvPr id="3" name="Content Placeholder 2">
            <a:extLst>
              <a:ext uri="{FF2B5EF4-FFF2-40B4-BE49-F238E27FC236}">
                <a16:creationId xmlns:a16="http://schemas.microsoft.com/office/drawing/2014/main" id="{BE5706FC-9149-2443-B09A-D3023A04B0D5}"/>
              </a:ext>
            </a:extLst>
          </p:cNvPr>
          <p:cNvSpPr>
            <a:spLocks noGrp="1"/>
          </p:cNvSpPr>
          <p:nvPr>
            <p:ph idx="1"/>
          </p:nvPr>
        </p:nvSpPr>
        <p:spPr/>
        <p:txBody>
          <a:bodyPr/>
          <a:lstStyle/>
          <a:p>
            <a:r>
              <a:rPr lang="en-US" dirty="0"/>
              <a:t>SWBAT:  understand the importance of learning new vocab.</a:t>
            </a:r>
          </a:p>
          <a:p>
            <a:endParaRPr lang="en-US" dirty="0"/>
          </a:p>
          <a:p>
            <a:r>
              <a:rPr lang="en-US" dirty="0"/>
              <a:t>Intro Lit Circles</a:t>
            </a:r>
          </a:p>
          <a:p>
            <a:r>
              <a:rPr lang="en-US" dirty="0"/>
              <a:t>Vocab work time</a:t>
            </a:r>
          </a:p>
          <a:p>
            <a:r>
              <a:rPr lang="en-US" dirty="0" err="1"/>
              <a:t>AoW</a:t>
            </a:r>
            <a:r>
              <a:rPr lang="en-US" dirty="0"/>
              <a:t> work time (due on day 4 with expert topics)</a:t>
            </a:r>
          </a:p>
          <a:p>
            <a:endParaRPr lang="en-US" dirty="0"/>
          </a:p>
          <a:p>
            <a:r>
              <a:rPr lang="en-US" dirty="0"/>
              <a:t>Reflection and summary from the article of the week assignment. Don’t forget to staple the article onto this page in your notebook</a:t>
            </a:r>
          </a:p>
        </p:txBody>
      </p:sp>
    </p:spTree>
    <p:extLst>
      <p:ext uri="{BB962C8B-B14F-4D97-AF65-F5344CB8AC3E}">
        <p14:creationId xmlns:p14="http://schemas.microsoft.com/office/powerpoint/2010/main" val="90518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7A86-9517-1A4C-B68A-0AAC80E54DC9}"/>
              </a:ext>
            </a:extLst>
          </p:cNvPr>
          <p:cNvSpPr>
            <a:spLocks noGrp="1"/>
          </p:cNvSpPr>
          <p:nvPr>
            <p:ph type="title"/>
          </p:nvPr>
        </p:nvSpPr>
        <p:spPr>
          <a:xfrm>
            <a:off x="838200" y="0"/>
            <a:ext cx="10515600" cy="515408"/>
          </a:xfrm>
        </p:spPr>
        <p:txBody>
          <a:bodyPr>
            <a:normAutofit fontScale="90000"/>
          </a:bodyPr>
          <a:lstStyle/>
          <a:p>
            <a:r>
              <a:rPr lang="en-US" dirty="0"/>
              <a:t>Ch 5-6 RQ</a:t>
            </a:r>
          </a:p>
        </p:txBody>
      </p:sp>
      <p:sp>
        <p:nvSpPr>
          <p:cNvPr id="3" name="Content Placeholder 2">
            <a:extLst>
              <a:ext uri="{FF2B5EF4-FFF2-40B4-BE49-F238E27FC236}">
                <a16:creationId xmlns:a16="http://schemas.microsoft.com/office/drawing/2014/main" id="{20FCC1B3-4A57-F04D-99AA-F70ABEF7B923}"/>
              </a:ext>
            </a:extLst>
          </p:cNvPr>
          <p:cNvSpPr>
            <a:spLocks noGrp="1"/>
          </p:cNvSpPr>
          <p:nvPr>
            <p:ph idx="1"/>
          </p:nvPr>
        </p:nvSpPr>
        <p:spPr>
          <a:xfrm>
            <a:off x="0" y="515408"/>
            <a:ext cx="11353800" cy="6342592"/>
          </a:xfrm>
        </p:spPr>
        <p:txBody>
          <a:bodyPr>
            <a:normAutofit fontScale="92500" lnSpcReduction="10000"/>
          </a:bodyPr>
          <a:lstStyle/>
          <a:p>
            <a:pPr marL="514350" indent="-514350">
              <a:buFont typeface="Calibri Light" panose="020F0302020204030204" pitchFamily="34" charset="0"/>
              <a:buAutoNum type="arabicPeriod"/>
            </a:pPr>
            <a:r>
              <a:rPr lang="en-US" altLang="en-US" dirty="0"/>
              <a:t>What happened to Lennie’s puppy?</a:t>
            </a:r>
          </a:p>
          <a:p>
            <a:pPr marL="514350" indent="-514350">
              <a:buFont typeface="Calibri Light" panose="020F0302020204030204" pitchFamily="34" charset="0"/>
              <a:buAutoNum type="arabicPeriod"/>
            </a:pPr>
            <a:r>
              <a:rPr lang="en-US" altLang="en-US" dirty="0"/>
              <a:t>Why does Curley’s wife say that she want’s to talk to Lennie?</a:t>
            </a:r>
          </a:p>
          <a:p>
            <a:pPr marL="514350" indent="-514350">
              <a:buFont typeface="Calibri Light" panose="020F0302020204030204" pitchFamily="34" charset="0"/>
              <a:buAutoNum type="arabicPeriod"/>
            </a:pPr>
            <a:r>
              <a:rPr lang="en-US" altLang="en-US" dirty="0"/>
              <a:t>What was Curley’s wife’s dream?</a:t>
            </a:r>
          </a:p>
          <a:p>
            <a:pPr marL="514350" indent="-514350">
              <a:buFont typeface="Calibri Light" panose="020F0302020204030204" pitchFamily="34" charset="0"/>
              <a:buAutoNum type="arabicPeriod"/>
            </a:pPr>
            <a:r>
              <a:rPr lang="en-US" altLang="en-US" dirty="0"/>
              <a:t>What does Curley’s wife offer Lennie to touch that is soft?</a:t>
            </a:r>
          </a:p>
          <a:p>
            <a:pPr marL="514350" indent="-514350">
              <a:buFont typeface="Calibri Light" panose="020F0302020204030204" pitchFamily="34" charset="0"/>
              <a:buAutoNum type="arabicPeriod"/>
            </a:pPr>
            <a:r>
              <a:rPr lang="en-US" altLang="en-US" dirty="0"/>
              <a:t>What happened to Curley’s wife?</a:t>
            </a:r>
          </a:p>
          <a:p>
            <a:pPr marL="514350" indent="-514350">
              <a:buFont typeface="Calibri Light" panose="020F0302020204030204" pitchFamily="34" charset="0"/>
              <a:buAutoNum type="arabicPeriod"/>
            </a:pPr>
            <a:r>
              <a:rPr lang="en-US" altLang="en-US" dirty="0"/>
              <a:t>What did Lennie do after this happened?</a:t>
            </a:r>
          </a:p>
          <a:p>
            <a:pPr marL="514350" indent="-514350">
              <a:buFont typeface="Calibri Light" panose="020F0302020204030204" pitchFamily="34" charset="0"/>
              <a:buAutoNum type="arabicPeriod"/>
            </a:pPr>
            <a:r>
              <a:rPr lang="en-US" altLang="en-US" dirty="0"/>
              <a:t>What does Candy believe will happen to Lennie if Curley finds out what he did?</a:t>
            </a:r>
          </a:p>
          <a:p>
            <a:pPr marL="514350" indent="-514350">
              <a:buFont typeface="Calibri Light" panose="020F0302020204030204" pitchFamily="34" charset="0"/>
              <a:buAutoNum type="arabicPeriod"/>
            </a:pPr>
            <a:r>
              <a:rPr lang="en-US" altLang="en-US" dirty="0"/>
              <a:t>Who does Candy blame for the dream of the farm not coming true?</a:t>
            </a:r>
          </a:p>
          <a:p>
            <a:pPr marL="514350" indent="-514350">
              <a:buFont typeface="Calibri Light" panose="020F0302020204030204" pitchFamily="34" charset="0"/>
              <a:buAutoNum type="arabicPeriod"/>
            </a:pPr>
            <a:r>
              <a:rPr lang="en-US" altLang="en-US" dirty="0"/>
              <a:t>What is missing from the bunkhouse?</a:t>
            </a:r>
          </a:p>
          <a:p>
            <a:pPr marL="514350" indent="-514350">
              <a:buFont typeface="Calibri Light" panose="020F0302020204030204" pitchFamily="34" charset="0"/>
              <a:buAutoNum type="arabicPeriod"/>
            </a:pPr>
            <a:r>
              <a:rPr lang="en-US" altLang="en-US" dirty="0"/>
              <a:t>Why does Candy cry at the end of the chapter?</a:t>
            </a:r>
          </a:p>
          <a:p>
            <a:pPr marL="514350" indent="-514350">
              <a:buFont typeface="Calibri Light" panose="020F0302020204030204" pitchFamily="34" charset="0"/>
              <a:buAutoNum type="arabicPeriod"/>
            </a:pPr>
            <a:r>
              <a:rPr lang="en-US" altLang="en-US" dirty="0"/>
              <a:t>Where is Lennie at the beginning of the chapter?</a:t>
            </a:r>
          </a:p>
          <a:p>
            <a:pPr marL="514350" indent="-514350">
              <a:buFont typeface="Calibri Light" panose="020F0302020204030204" pitchFamily="34" charset="0"/>
              <a:buAutoNum type="arabicPeriod"/>
            </a:pPr>
            <a:r>
              <a:rPr lang="en-US" altLang="en-US" dirty="0"/>
              <a:t>How does Lennie remind the reader that he is like a bear?</a:t>
            </a:r>
          </a:p>
          <a:p>
            <a:pPr marL="514350" indent="-514350">
              <a:buFont typeface="Calibri Light" panose="020F0302020204030204" pitchFamily="34" charset="0"/>
              <a:buAutoNum type="arabicPeriod"/>
            </a:pPr>
            <a:r>
              <a:rPr lang="en-US" altLang="en-US" dirty="0"/>
              <a:t>What does George do to Lennie?</a:t>
            </a:r>
          </a:p>
          <a:p>
            <a:pPr marL="514350" indent="-514350">
              <a:buFont typeface="Calibri Light" panose="020F0302020204030204" pitchFamily="34" charset="0"/>
              <a:buAutoNum type="arabicPeriod"/>
            </a:pPr>
            <a:r>
              <a:rPr lang="en-US" altLang="en-US" dirty="0"/>
              <a:t>How does Slim forgive George?</a:t>
            </a:r>
          </a:p>
          <a:p>
            <a:endParaRPr lang="en-US" dirty="0"/>
          </a:p>
        </p:txBody>
      </p:sp>
    </p:spTree>
    <p:extLst>
      <p:ext uri="{BB962C8B-B14F-4D97-AF65-F5344CB8AC3E}">
        <p14:creationId xmlns:p14="http://schemas.microsoft.com/office/powerpoint/2010/main" val="1007568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05AD1595-5699-1348-B27C-7B965BEF79AE}"/>
              </a:ext>
            </a:extLst>
          </p:cNvPr>
          <p:cNvSpPr>
            <a:spLocks noGrp="1"/>
          </p:cNvSpPr>
          <p:nvPr>
            <p:ph type="title"/>
          </p:nvPr>
        </p:nvSpPr>
        <p:spPr>
          <a:xfrm>
            <a:off x="1981200" y="0"/>
            <a:ext cx="7886700" cy="685800"/>
          </a:xfrm>
        </p:spPr>
        <p:txBody>
          <a:bodyPr>
            <a:normAutofit fontScale="90000"/>
          </a:bodyPr>
          <a:lstStyle/>
          <a:p>
            <a:pPr algn="ctr"/>
            <a:r>
              <a:rPr lang="en-US" altLang="en-US" b="1"/>
              <a:t>Strong Statement Discussion</a:t>
            </a:r>
          </a:p>
        </p:txBody>
      </p:sp>
      <p:sp>
        <p:nvSpPr>
          <p:cNvPr id="52226" name="Content Placeholder 2">
            <a:extLst>
              <a:ext uri="{FF2B5EF4-FFF2-40B4-BE49-F238E27FC236}">
                <a16:creationId xmlns:a16="http://schemas.microsoft.com/office/drawing/2014/main" id="{F181F00A-E07B-3445-ADC5-198C61AB3F2F}"/>
              </a:ext>
            </a:extLst>
          </p:cNvPr>
          <p:cNvSpPr>
            <a:spLocks noGrp="1"/>
          </p:cNvSpPr>
          <p:nvPr>
            <p:ph idx="1"/>
          </p:nvPr>
        </p:nvSpPr>
        <p:spPr>
          <a:xfrm>
            <a:off x="395111" y="1143001"/>
            <a:ext cx="11119556" cy="5033963"/>
          </a:xfrm>
        </p:spPr>
        <p:txBody>
          <a:bodyPr/>
          <a:lstStyle/>
          <a:p>
            <a:pPr marL="0" indent="0">
              <a:buNone/>
            </a:pPr>
            <a:r>
              <a:rPr lang="en-US" altLang="en-US" sz="3200" dirty="0"/>
              <a:t>For this activity, your table will be given various statements that could be argued with evidence from the story, as well as morals and values from each individual.  You will be copying each statement into the right side of your notebook, and using evidence from the book to support/refute the statement.  You will also be arguing your position with your group at the same time.  Make sure that your arguments include support from the novella and/or your own experiences to back up your claims. </a:t>
            </a:r>
          </a:p>
        </p:txBody>
      </p:sp>
    </p:spTree>
    <p:extLst>
      <p:ext uri="{BB962C8B-B14F-4D97-AF65-F5344CB8AC3E}">
        <p14:creationId xmlns:p14="http://schemas.microsoft.com/office/powerpoint/2010/main" val="1896057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1161D567-A129-584E-9E73-1203064BF5E3}"/>
              </a:ext>
            </a:extLst>
          </p:cNvPr>
          <p:cNvSpPr>
            <a:spLocks noGrp="1"/>
          </p:cNvSpPr>
          <p:nvPr>
            <p:ph type="title"/>
          </p:nvPr>
        </p:nvSpPr>
        <p:spPr>
          <a:xfrm>
            <a:off x="2189339" y="572734"/>
            <a:ext cx="7886700" cy="396876"/>
          </a:xfrm>
        </p:spPr>
        <p:txBody>
          <a:bodyPr>
            <a:normAutofit fontScale="90000"/>
          </a:bodyPr>
          <a:lstStyle/>
          <a:p>
            <a:r>
              <a:rPr lang="en-US" altLang="en-US" dirty="0"/>
              <a:t>Strong Statements</a:t>
            </a:r>
          </a:p>
        </p:txBody>
      </p:sp>
      <p:sp>
        <p:nvSpPr>
          <p:cNvPr id="53250" name="Content Placeholder 2">
            <a:extLst>
              <a:ext uri="{FF2B5EF4-FFF2-40B4-BE49-F238E27FC236}">
                <a16:creationId xmlns:a16="http://schemas.microsoft.com/office/drawing/2014/main" id="{C4782A2C-6D0F-9E40-B55F-8CF5AF0A65DE}"/>
              </a:ext>
            </a:extLst>
          </p:cNvPr>
          <p:cNvSpPr>
            <a:spLocks noGrp="1"/>
          </p:cNvSpPr>
          <p:nvPr>
            <p:ph idx="1"/>
          </p:nvPr>
        </p:nvSpPr>
        <p:spPr>
          <a:xfrm>
            <a:off x="237067" y="1368779"/>
            <a:ext cx="11367911" cy="5643563"/>
          </a:xfrm>
        </p:spPr>
        <p:txBody>
          <a:bodyPr>
            <a:normAutofit/>
          </a:bodyPr>
          <a:lstStyle/>
          <a:p>
            <a:pPr marL="514350" indent="-514350">
              <a:buFont typeface="Arial" panose="020B0604020202020204" pitchFamily="34" charset="0"/>
              <a:buAutoNum type="arabicPeriod"/>
            </a:pPr>
            <a:r>
              <a:rPr lang="en-US" altLang="en-US" dirty="0"/>
              <a:t>Girls who dress in a “sexy” manner are sluts.</a:t>
            </a:r>
          </a:p>
          <a:p>
            <a:pPr marL="514350" indent="-514350">
              <a:buFont typeface="Arial" panose="020B0604020202020204" pitchFamily="34" charset="0"/>
              <a:buAutoNum type="arabicPeriod"/>
            </a:pPr>
            <a:r>
              <a:rPr lang="en-US" altLang="en-US" dirty="0"/>
              <a:t>Girls who are in a relationship should not be allowed to flirt with other guys.</a:t>
            </a:r>
          </a:p>
          <a:p>
            <a:pPr marL="514350" indent="-514350">
              <a:buFont typeface="Arial" panose="020B0604020202020204" pitchFamily="34" charset="0"/>
              <a:buAutoNum type="arabicPeriod"/>
            </a:pPr>
            <a:r>
              <a:rPr lang="en-US" altLang="en-US" dirty="0"/>
              <a:t>People who harm or kill animals are sociopaths.</a:t>
            </a:r>
          </a:p>
          <a:p>
            <a:pPr marL="514350" indent="-514350">
              <a:buFont typeface="Arial" panose="020B0604020202020204" pitchFamily="34" charset="0"/>
              <a:buAutoNum type="arabicPeriod"/>
            </a:pPr>
            <a:r>
              <a:rPr lang="en-US" altLang="en-US" dirty="0"/>
              <a:t>You should be allowed to retaliate if someone kills a person you love.</a:t>
            </a:r>
          </a:p>
          <a:p>
            <a:pPr marL="514350" indent="-514350">
              <a:buFont typeface="Arial" panose="020B0604020202020204" pitchFamily="34" charset="0"/>
              <a:buAutoNum type="arabicPeriod"/>
            </a:pPr>
            <a:r>
              <a:rPr lang="en-US" altLang="en-US" dirty="0"/>
              <a:t>Dreams are stupid and will never come true no matter how hard you try.</a:t>
            </a:r>
          </a:p>
          <a:p>
            <a:pPr marL="514350" indent="-514350">
              <a:buFont typeface="Arial" panose="020B0604020202020204" pitchFamily="34" charset="0"/>
              <a:buAutoNum type="arabicPeriod"/>
            </a:pPr>
            <a:r>
              <a:rPr lang="en-US" altLang="en-US" dirty="0"/>
              <a:t>You should accept your place in society and not ever complain.</a:t>
            </a:r>
          </a:p>
          <a:p>
            <a:pPr marL="514350" indent="-514350">
              <a:buFont typeface="Arial" panose="020B0604020202020204" pitchFamily="34" charset="0"/>
              <a:buAutoNum type="arabicPeriod"/>
            </a:pPr>
            <a:r>
              <a:rPr lang="en-US" altLang="en-US" dirty="0"/>
              <a:t>You should protect the ones you love at all costs, even if it means putting yourself at risk.</a:t>
            </a:r>
          </a:p>
          <a:p>
            <a:pPr marL="514350" indent="-514350">
              <a:buFont typeface="Arial" panose="020B0604020202020204" pitchFamily="34" charset="0"/>
              <a:buAutoNum type="arabicPeriod"/>
            </a:pPr>
            <a:r>
              <a:rPr lang="en-US" altLang="en-US" dirty="0"/>
              <a:t>Loneliness is always an acceptable reason for seeking companionship.</a:t>
            </a:r>
          </a:p>
        </p:txBody>
      </p:sp>
    </p:spTree>
    <p:extLst>
      <p:ext uri="{BB962C8B-B14F-4D97-AF65-F5344CB8AC3E}">
        <p14:creationId xmlns:p14="http://schemas.microsoft.com/office/powerpoint/2010/main" val="1594619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1AC3D64C-A1F0-D244-9A5D-55549D783A40}"/>
              </a:ext>
            </a:extLst>
          </p:cNvPr>
          <p:cNvSpPr>
            <a:spLocks noGrp="1"/>
          </p:cNvSpPr>
          <p:nvPr>
            <p:ph type="title"/>
          </p:nvPr>
        </p:nvSpPr>
        <p:spPr/>
        <p:txBody>
          <a:bodyPr/>
          <a:lstStyle/>
          <a:p>
            <a:r>
              <a:rPr lang="en-US" altLang="en-US" dirty="0"/>
              <a:t>Day 14 OMAM:  Sit with your </a:t>
            </a:r>
            <a:r>
              <a:rPr lang="en-US" altLang="en-US" dirty="0">
                <a:solidFill>
                  <a:srgbClr val="FF0000"/>
                </a:solidFill>
              </a:rPr>
              <a:t>Number Groups</a:t>
            </a:r>
          </a:p>
        </p:txBody>
      </p:sp>
      <p:sp>
        <p:nvSpPr>
          <p:cNvPr id="71683" name="Content Placeholder 2">
            <a:extLst>
              <a:ext uri="{FF2B5EF4-FFF2-40B4-BE49-F238E27FC236}">
                <a16:creationId xmlns:a16="http://schemas.microsoft.com/office/drawing/2014/main" id="{E1CFED1D-6067-4C42-9636-703CBE5F77C1}"/>
              </a:ext>
            </a:extLst>
          </p:cNvPr>
          <p:cNvSpPr>
            <a:spLocks noGrp="1"/>
          </p:cNvSpPr>
          <p:nvPr>
            <p:ph idx="1"/>
          </p:nvPr>
        </p:nvSpPr>
        <p:spPr/>
        <p:txBody>
          <a:bodyPr/>
          <a:lstStyle/>
          <a:p>
            <a:pPr>
              <a:defRPr/>
            </a:pPr>
            <a:r>
              <a:rPr lang="en-US" altLang="en-US" dirty="0"/>
              <a:t>SWBAT: Analyze “The Giving Tree” and RAVE about criticism in small groups.</a:t>
            </a:r>
          </a:p>
          <a:p>
            <a:pPr lvl="1">
              <a:defRPr/>
            </a:pPr>
            <a:r>
              <a:rPr lang="en-US" altLang="en-US" sz="2500" dirty="0"/>
              <a:t>“The Giving Tree”</a:t>
            </a:r>
          </a:p>
          <a:p>
            <a:pPr lvl="2">
              <a:defRPr/>
            </a:pPr>
            <a:r>
              <a:rPr lang="en-US" altLang="en-US" sz="2200" dirty="0"/>
              <a:t>Criticism</a:t>
            </a:r>
          </a:p>
          <a:p>
            <a:pPr lvl="2">
              <a:defRPr/>
            </a:pPr>
            <a:r>
              <a:rPr lang="en-US" altLang="en-US" sz="2200" dirty="0"/>
              <a:t>RAVE FOLDABLE</a:t>
            </a:r>
          </a:p>
          <a:p>
            <a:pPr lvl="2">
              <a:defRPr/>
            </a:pPr>
            <a:r>
              <a:rPr lang="en-US" altLang="en-US" sz="2200" dirty="0"/>
              <a:t>Reflection</a:t>
            </a:r>
          </a:p>
          <a:p>
            <a:pPr lvl="2">
              <a:defRPr/>
            </a:pPr>
            <a:r>
              <a:rPr lang="en-US" altLang="en-US" sz="2200" dirty="0"/>
              <a:t>Summary</a:t>
            </a:r>
          </a:p>
          <a:p>
            <a:pPr marL="685800" lvl="2" indent="0">
              <a:buNone/>
              <a:defRPr/>
            </a:pPr>
            <a:endParaRPr lang="en-US" altLang="en-US" sz="2200" dirty="0"/>
          </a:p>
          <a:p>
            <a:pPr lvl="2">
              <a:defRPr/>
            </a:pPr>
            <a:endParaRPr lang="en-US" altLang="en-US" sz="2200" dirty="0"/>
          </a:p>
        </p:txBody>
      </p:sp>
    </p:spTree>
    <p:extLst>
      <p:ext uri="{BB962C8B-B14F-4D97-AF65-F5344CB8AC3E}">
        <p14:creationId xmlns:p14="http://schemas.microsoft.com/office/powerpoint/2010/main" val="3055139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F13DACD1-FAE3-D045-960A-20E380A6495E}"/>
              </a:ext>
            </a:extLst>
          </p:cNvPr>
          <p:cNvSpPr>
            <a:spLocks noGrp="1"/>
          </p:cNvSpPr>
          <p:nvPr>
            <p:ph type="title"/>
          </p:nvPr>
        </p:nvSpPr>
        <p:spPr/>
        <p:txBody>
          <a:bodyPr/>
          <a:lstStyle/>
          <a:p>
            <a:r>
              <a:rPr lang="en-US" altLang="en-US"/>
              <a:t>Rave Criticism</a:t>
            </a:r>
          </a:p>
        </p:txBody>
      </p:sp>
      <p:sp>
        <p:nvSpPr>
          <p:cNvPr id="58370" name="Content Placeholder 2">
            <a:extLst>
              <a:ext uri="{FF2B5EF4-FFF2-40B4-BE49-F238E27FC236}">
                <a16:creationId xmlns:a16="http://schemas.microsoft.com/office/drawing/2014/main" id="{9242D7BF-9DC8-464E-B869-FDCFACEA53AD}"/>
              </a:ext>
            </a:extLst>
          </p:cNvPr>
          <p:cNvSpPr>
            <a:spLocks noGrp="1"/>
          </p:cNvSpPr>
          <p:nvPr>
            <p:ph idx="1"/>
          </p:nvPr>
        </p:nvSpPr>
        <p:spPr/>
        <p:txBody>
          <a:bodyPr/>
          <a:lstStyle/>
          <a:p>
            <a:r>
              <a:rPr lang="en-US" altLang="en-US" sz="3600"/>
              <a:t>Underline and connect like ideas (ideas and support)</a:t>
            </a:r>
          </a:p>
          <a:p>
            <a:r>
              <a:rPr lang="en-US" altLang="en-US" sz="3600"/>
              <a:t>What three reasons do you see the author making that support her argument?</a:t>
            </a:r>
          </a:p>
          <a:p>
            <a:r>
              <a:rPr lang="en-US" altLang="en-US" sz="3600"/>
              <a:t>What are quotes to support these ideas?</a:t>
            </a:r>
          </a:p>
          <a:p>
            <a:endParaRPr lang="en-US" altLang="en-US" sz="3600"/>
          </a:p>
        </p:txBody>
      </p:sp>
    </p:spTree>
    <p:extLst>
      <p:ext uri="{BB962C8B-B14F-4D97-AF65-F5344CB8AC3E}">
        <p14:creationId xmlns:p14="http://schemas.microsoft.com/office/powerpoint/2010/main" val="2338365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02AA906E-8983-7847-B27B-B7E946F777C2}"/>
              </a:ext>
            </a:extLst>
          </p:cNvPr>
          <p:cNvSpPr>
            <a:spLocks noGrp="1"/>
          </p:cNvSpPr>
          <p:nvPr>
            <p:ph type="title"/>
          </p:nvPr>
        </p:nvSpPr>
        <p:spPr/>
        <p:txBody>
          <a:bodyPr/>
          <a:lstStyle/>
          <a:p>
            <a:r>
              <a:rPr lang="en-US" altLang="en-US"/>
              <a:t>Foldable</a:t>
            </a:r>
          </a:p>
        </p:txBody>
      </p:sp>
      <p:sp>
        <p:nvSpPr>
          <p:cNvPr id="59394" name="Content Placeholder 2">
            <a:extLst>
              <a:ext uri="{FF2B5EF4-FFF2-40B4-BE49-F238E27FC236}">
                <a16:creationId xmlns:a16="http://schemas.microsoft.com/office/drawing/2014/main" id="{C8371D9E-F898-B14B-A8CA-3CFD733F6800}"/>
              </a:ext>
            </a:extLst>
          </p:cNvPr>
          <p:cNvSpPr>
            <a:spLocks noGrp="1"/>
          </p:cNvSpPr>
          <p:nvPr>
            <p:ph idx="1"/>
          </p:nvPr>
        </p:nvSpPr>
        <p:spPr>
          <a:xfrm>
            <a:off x="838200" y="1825625"/>
            <a:ext cx="9601200" cy="4351338"/>
          </a:xfrm>
        </p:spPr>
        <p:txBody>
          <a:bodyPr/>
          <a:lstStyle/>
          <a:p>
            <a:r>
              <a:rPr lang="en-US" altLang="en-US" dirty="0"/>
              <a:t>Cut out and assemble your foldable onto the next right page.  </a:t>
            </a:r>
          </a:p>
          <a:p>
            <a:r>
              <a:rPr lang="en-US" altLang="en-US" dirty="0"/>
              <a:t>Follow the directions</a:t>
            </a:r>
          </a:p>
          <a:p>
            <a:r>
              <a:rPr lang="en-US" altLang="en-US" dirty="0"/>
              <a:t>Staple the criticism over your foldable when completed</a:t>
            </a:r>
          </a:p>
          <a:p>
            <a:endParaRPr lang="en-US" altLang="en-US" dirty="0"/>
          </a:p>
          <a:p>
            <a:r>
              <a:rPr lang="en-US" altLang="en-US" dirty="0"/>
              <a:t>Reflection on the LS</a:t>
            </a:r>
          </a:p>
          <a:p>
            <a:r>
              <a:rPr lang="en-US" altLang="en-US" dirty="0"/>
              <a:t>Do you think that any of your favorite children’s books could be taken a different way?  Do you think that  Shel Silverstein intended for critics to view his story this way?</a:t>
            </a:r>
          </a:p>
        </p:txBody>
      </p:sp>
    </p:spTree>
    <p:extLst>
      <p:ext uri="{BB962C8B-B14F-4D97-AF65-F5344CB8AC3E}">
        <p14:creationId xmlns:p14="http://schemas.microsoft.com/office/powerpoint/2010/main" val="3317101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D83801D2-4741-1F4F-AE20-FBF72E4B1B0C}"/>
              </a:ext>
            </a:extLst>
          </p:cNvPr>
          <p:cNvSpPr>
            <a:spLocks noGrp="1"/>
          </p:cNvSpPr>
          <p:nvPr>
            <p:ph type="title"/>
          </p:nvPr>
        </p:nvSpPr>
        <p:spPr>
          <a:xfrm>
            <a:off x="643467" y="365126"/>
            <a:ext cx="9395883" cy="625475"/>
          </a:xfrm>
        </p:spPr>
        <p:txBody>
          <a:bodyPr>
            <a:normAutofit fontScale="90000"/>
          </a:bodyPr>
          <a:lstStyle/>
          <a:p>
            <a:r>
              <a:rPr lang="en-US" altLang="en-US" dirty="0"/>
              <a:t>Day 15 OMAM:  Sit with your </a:t>
            </a:r>
            <a:r>
              <a:rPr lang="en-US" altLang="en-US" dirty="0">
                <a:solidFill>
                  <a:srgbClr val="FF0000"/>
                </a:solidFill>
              </a:rPr>
              <a:t>Sticker Groups</a:t>
            </a:r>
          </a:p>
        </p:txBody>
      </p:sp>
      <p:sp>
        <p:nvSpPr>
          <p:cNvPr id="71683" name="Content Placeholder 2">
            <a:extLst>
              <a:ext uri="{FF2B5EF4-FFF2-40B4-BE49-F238E27FC236}">
                <a16:creationId xmlns:a16="http://schemas.microsoft.com/office/drawing/2014/main" id="{B24BD4B4-ACB7-4849-B6C9-1C295E25FDEA}"/>
              </a:ext>
            </a:extLst>
          </p:cNvPr>
          <p:cNvSpPr>
            <a:spLocks noGrp="1"/>
          </p:cNvSpPr>
          <p:nvPr>
            <p:ph idx="1"/>
          </p:nvPr>
        </p:nvSpPr>
        <p:spPr>
          <a:xfrm>
            <a:off x="417689" y="1295400"/>
            <a:ext cx="10250311" cy="5410200"/>
          </a:xfrm>
        </p:spPr>
        <p:txBody>
          <a:bodyPr/>
          <a:lstStyle/>
          <a:p>
            <a:pPr>
              <a:defRPr/>
            </a:pPr>
            <a:r>
              <a:rPr lang="en-US" altLang="en-US" dirty="0"/>
              <a:t>SWBAT: Analyze and revisit “To A Mouse” and RAVE about criticism in small groups.</a:t>
            </a:r>
          </a:p>
          <a:p>
            <a:pPr marL="342900" lvl="1" indent="0">
              <a:buNone/>
              <a:defRPr/>
            </a:pPr>
            <a:endParaRPr lang="en-US" altLang="en-US" sz="2800" dirty="0"/>
          </a:p>
          <a:p>
            <a:pPr lvl="1">
              <a:defRPr/>
            </a:pPr>
            <a:r>
              <a:rPr lang="en-US" altLang="en-US" sz="2500" dirty="0"/>
              <a:t>Review “To A Mouse”</a:t>
            </a:r>
          </a:p>
          <a:p>
            <a:pPr lvl="1">
              <a:defRPr/>
            </a:pPr>
            <a:r>
              <a:rPr lang="en-US" altLang="en-US" sz="2500" dirty="0"/>
              <a:t>Annotate Criticism </a:t>
            </a:r>
          </a:p>
          <a:p>
            <a:pPr lvl="2">
              <a:defRPr/>
            </a:pPr>
            <a:r>
              <a:rPr lang="en-US" altLang="en-US" sz="2400" dirty="0"/>
              <a:t>Cross out first paragraph on page 8.  Start reading at “Thus in “To a Mouse”…</a:t>
            </a:r>
          </a:p>
          <a:p>
            <a:pPr marL="685800" lvl="2" indent="-457200">
              <a:buNone/>
              <a:defRPr/>
            </a:pPr>
            <a:r>
              <a:rPr lang="en-US" sz="2400" dirty="0">
                <a:solidFill>
                  <a:srgbClr val="FF0000"/>
                </a:solidFill>
              </a:rPr>
              <a:t>Perkins, David. “Human </a:t>
            </a:r>
            <a:r>
              <a:rPr lang="en-US" sz="2400" dirty="0" err="1">
                <a:solidFill>
                  <a:srgbClr val="FF0000"/>
                </a:solidFill>
              </a:rPr>
              <a:t>Mouseness</a:t>
            </a:r>
            <a:r>
              <a:rPr lang="en-US" sz="2400" dirty="0">
                <a:solidFill>
                  <a:srgbClr val="FF0000"/>
                </a:solidFill>
              </a:rPr>
              <a:t>: Burns and Compassion for Animals.” </a:t>
            </a:r>
            <a:r>
              <a:rPr lang="en-US" sz="2400" i="1" dirty="0">
                <a:solidFill>
                  <a:srgbClr val="FF0000"/>
                </a:solidFill>
              </a:rPr>
              <a:t>Texas Studies in Literature and Language</a:t>
            </a:r>
            <a:r>
              <a:rPr lang="en-US" sz="2400" dirty="0">
                <a:solidFill>
                  <a:srgbClr val="FF0000"/>
                </a:solidFill>
              </a:rPr>
              <a:t>, vol. 42, no. 1, 2000, pp. 1–15. </a:t>
            </a:r>
            <a:r>
              <a:rPr lang="en-US" sz="2400" u="sng" dirty="0">
                <a:solidFill>
                  <a:srgbClr val="FF0000"/>
                </a:solidFill>
                <a:hlinkClick r:id="rId2"/>
              </a:rPr>
              <a:t>www.jstor.org/stable/40755295</a:t>
            </a:r>
            <a:r>
              <a:rPr lang="en-US" sz="2400" dirty="0">
                <a:solidFill>
                  <a:srgbClr val="FF0000"/>
                </a:solidFill>
              </a:rPr>
              <a:t>.</a:t>
            </a:r>
            <a:endParaRPr lang="en-US" altLang="en-US" sz="2400" dirty="0">
              <a:solidFill>
                <a:srgbClr val="FF0000"/>
              </a:solidFill>
            </a:endParaRPr>
          </a:p>
          <a:p>
            <a:pPr lvl="1">
              <a:defRPr/>
            </a:pPr>
            <a:r>
              <a:rPr lang="en-US" altLang="en-US" sz="2500" dirty="0"/>
              <a:t>RAVE Foldable</a:t>
            </a:r>
          </a:p>
          <a:p>
            <a:pPr lvl="1">
              <a:defRPr/>
            </a:pPr>
            <a:r>
              <a:rPr lang="en-US" altLang="en-US" sz="2500" dirty="0"/>
              <a:t>Reflection/Summary</a:t>
            </a:r>
          </a:p>
          <a:p>
            <a:pPr lvl="2">
              <a:defRPr/>
            </a:pPr>
            <a:endParaRPr lang="en-US" altLang="en-US" sz="2200" dirty="0"/>
          </a:p>
        </p:txBody>
      </p:sp>
    </p:spTree>
    <p:extLst>
      <p:ext uri="{BB962C8B-B14F-4D97-AF65-F5344CB8AC3E}">
        <p14:creationId xmlns:p14="http://schemas.microsoft.com/office/powerpoint/2010/main" val="1948734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81FB7DB1-7677-5E48-A382-0264DA8A4422}"/>
              </a:ext>
            </a:extLst>
          </p:cNvPr>
          <p:cNvSpPr>
            <a:spLocks noGrp="1"/>
          </p:cNvSpPr>
          <p:nvPr>
            <p:ph type="title"/>
          </p:nvPr>
        </p:nvSpPr>
        <p:spPr/>
        <p:txBody>
          <a:bodyPr/>
          <a:lstStyle/>
          <a:p>
            <a:r>
              <a:rPr lang="en-US" altLang="en-US"/>
              <a:t>Foldable</a:t>
            </a:r>
          </a:p>
        </p:txBody>
      </p:sp>
      <p:sp>
        <p:nvSpPr>
          <p:cNvPr id="3" name="Content Placeholder 2">
            <a:extLst>
              <a:ext uri="{FF2B5EF4-FFF2-40B4-BE49-F238E27FC236}">
                <a16:creationId xmlns:a16="http://schemas.microsoft.com/office/drawing/2014/main" id="{958838FF-AA91-4578-8037-C43F7C10A54C}"/>
              </a:ext>
            </a:extLst>
          </p:cNvPr>
          <p:cNvSpPr>
            <a:spLocks noGrp="1"/>
          </p:cNvSpPr>
          <p:nvPr>
            <p:ph idx="1"/>
          </p:nvPr>
        </p:nvSpPr>
        <p:spPr>
          <a:xfrm>
            <a:off x="474133" y="1399822"/>
            <a:ext cx="9565217" cy="4777142"/>
          </a:xfrm>
        </p:spPr>
        <p:txBody>
          <a:bodyPr>
            <a:normAutofit/>
          </a:bodyPr>
          <a:lstStyle/>
          <a:p>
            <a:pPr>
              <a:defRPr/>
            </a:pPr>
            <a:r>
              <a:rPr lang="en-US" dirty="0"/>
              <a:t>Cut out and assemble your foldable onto the next right page.  </a:t>
            </a:r>
          </a:p>
          <a:p>
            <a:pPr>
              <a:defRPr/>
            </a:pPr>
            <a:r>
              <a:rPr lang="en-US" dirty="0"/>
              <a:t>Follow the directions</a:t>
            </a:r>
          </a:p>
          <a:p>
            <a:pPr>
              <a:defRPr/>
            </a:pPr>
            <a:r>
              <a:rPr lang="en-US" dirty="0"/>
              <a:t>Staple the criticism over your foldable when completed</a:t>
            </a:r>
          </a:p>
          <a:p>
            <a:pPr marL="0" indent="0">
              <a:buNone/>
              <a:defRPr/>
            </a:pPr>
            <a:endParaRPr lang="en-US" dirty="0"/>
          </a:p>
          <a:p>
            <a:pPr marL="0" indent="0">
              <a:buNone/>
              <a:defRPr/>
            </a:pPr>
            <a:r>
              <a:rPr lang="en-US" dirty="0"/>
              <a:t>Reflection:</a:t>
            </a:r>
          </a:p>
          <a:p>
            <a:pPr>
              <a:defRPr/>
            </a:pPr>
            <a:r>
              <a:rPr lang="en-US" dirty="0"/>
              <a:t>What was the most difficult part about this criticism?  How did you use your reading strategies to move through the text?  </a:t>
            </a:r>
          </a:p>
          <a:p>
            <a:pPr>
              <a:defRPr/>
            </a:pPr>
            <a:r>
              <a:rPr lang="en-US" dirty="0"/>
              <a:t>Summary!!!</a:t>
            </a:r>
          </a:p>
        </p:txBody>
      </p:sp>
    </p:spTree>
    <p:extLst>
      <p:ext uri="{BB962C8B-B14F-4D97-AF65-F5344CB8AC3E}">
        <p14:creationId xmlns:p14="http://schemas.microsoft.com/office/powerpoint/2010/main" val="1033913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8489C3C4-E198-2E42-83CA-09C05969C64F}"/>
              </a:ext>
            </a:extLst>
          </p:cNvPr>
          <p:cNvSpPr>
            <a:spLocks noGrp="1"/>
          </p:cNvSpPr>
          <p:nvPr>
            <p:ph type="title"/>
          </p:nvPr>
        </p:nvSpPr>
        <p:spPr/>
        <p:txBody>
          <a:bodyPr/>
          <a:lstStyle/>
          <a:p>
            <a:r>
              <a:rPr lang="en-US" altLang="en-US" dirty="0"/>
              <a:t>OMAM Day 16:  Sit with your </a:t>
            </a:r>
            <a:r>
              <a:rPr lang="en-US" altLang="en-US" dirty="0">
                <a:solidFill>
                  <a:srgbClr val="FF0000"/>
                </a:solidFill>
              </a:rPr>
              <a:t>Color Groups</a:t>
            </a:r>
          </a:p>
        </p:txBody>
      </p:sp>
      <p:sp>
        <p:nvSpPr>
          <p:cNvPr id="63490" name="Content Placeholder 2">
            <a:extLst>
              <a:ext uri="{FF2B5EF4-FFF2-40B4-BE49-F238E27FC236}">
                <a16:creationId xmlns:a16="http://schemas.microsoft.com/office/drawing/2014/main" id="{56D6F001-DAC7-7B4D-AFF8-5F922BD9C521}"/>
              </a:ext>
            </a:extLst>
          </p:cNvPr>
          <p:cNvSpPr>
            <a:spLocks noGrp="1"/>
          </p:cNvSpPr>
          <p:nvPr>
            <p:ph idx="1"/>
          </p:nvPr>
        </p:nvSpPr>
        <p:spPr/>
        <p:txBody>
          <a:bodyPr/>
          <a:lstStyle/>
          <a:p>
            <a:r>
              <a:rPr lang="en-US" altLang="en-US" sz="3200" dirty="0"/>
              <a:t>SWBAT:  Understand and analyze criticism and compose an essay.</a:t>
            </a:r>
            <a:endParaRPr lang="en-US" altLang="en-US" sz="2900" dirty="0"/>
          </a:p>
          <a:p>
            <a:endParaRPr lang="en-US" altLang="en-US" sz="2900" dirty="0"/>
          </a:p>
          <a:p>
            <a:pPr lvl="1"/>
            <a:r>
              <a:rPr lang="en-US" altLang="en-US" sz="2900" dirty="0"/>
              <a:t>CSA requirements</a:t>
            </a:r>
          </a:p>
          <a:p>
            <a:pPr lvl="1"/>
            <a:r>
              <a:rPr lang="en-US" altLang="en-US" sz="2900" dirty="0"/>
              <a:t>Criticism discussion and choice</a:t>
            </a:r>
          </a:p>
          <a:p>
            <a:pPr lvl="1"/>
            <a:r>
              <a:rPr lang="en-US" altLang="en-US" sz="2900" dirty="0"/>
              <a:t>Begin reading/annotating criticism in prep for RAVE</a:t>
            </a:r>
          </a:p>
          <a:p>
            <a:pPr lvl="1"/>
            <a:r>
              <a:rPr lang="en-US" altLang="en-US" sz="2900" dirty="0"/>
              <a:t>Reflection:  What are you hoping to learn from the criticism that you chose or why did you choose that criticism?</a:t>
            </a:r>
          </a:p>
        </p:txBody>
      </p:sp>
    </p:spTree>
    <p:extLst>
      <p:ext uri="{BB962C8B-B14F-4D97-AF65-F5344CB8AC3E}">
        <p14:creationId xmlns:p14="http://schemas.microsoft.com/office/powerpoint/2010/main" val="458534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5F496280-332B-DA4E-A4EE-3CD1C721FECB}"/>
              </a:ext>
            </a:extLst>
          </p:cNvPr>
          <p:cNvSpPr>
            <a:spLocks noGrp="1"/>
          </p:cNvSpPr>
          <p:nvPr>
            <p:ph type="title"/>
          </p:nvPr>
        </p:nvSpPr>
        <p:spPr>
          <a:xfrm>
            <a:off x="598311" y="365126"/>
            <a:ext cx="10408356" cy="777875"/>
          </a:xfrm>
        </p:spPr>
        <p:txBody>
          <a:bodyPr>
            <a:normAutofit fontScale="90000"/>
          </a:bodyPr>
          <a:lstStyle/>
          <a:p>
            <a:r>
              <a:rPr lang="en-US" altLang="en-US" dirty="0"/>
              <a:t>Criticism Choices (Star the ones that you are interested in)</a:t>
            </a:r>
          </a:p>
        </p:txBody>
      </p:sp>
      <p:sp>
        <p:nvSpPr>
          <p:cNvPr id="64514" name="Content Placeholder 2">
            <a:extLst>
              <a:ext uri="{FF2B5EF4-FFF2-40B4-BE49-F238E27FC236}">
                <a16:creationId xmlns:a16="http://schemas.microsoft.com/office/drawing/2014/main" id="{4FF21296-6362-604F-A966-7CEAD829FB88}"/>
              </a:ext>
            </a:extLst>
          </p:cNvPr>
          <p:cNvSpPr>
            <a:spLocks noGrp="1"/>
          </p:cNvSpPr>
          <p:nvPr>
            <p:ph idx="1"/>
          </p:nvPr>
        </p:nvSpPr>
        <p:spPr>
          <a:xfrm>
            <a:off x="936978" y="1295401"/>
            <a:ext cx="9102372" cy="4881563"/>
          </a:xfrm>
        </p:spPr>
        <p:txBody>
          <a:bodyPr>
            <a:normAutofit lnSpcReduction="10000"/>
          </a:bodyPr>
          <a:lstStyle/>
          <a:p>
            <a:pPr marL="457200" indent="-457200">
              <a:buFont typeface="Calibri Light" panose="020F0302020204030204" pitchFamily="34" charset="0"/>
              <a:buAutoNum type="arabicPeriod"/>
            </a:pPr>
            <a:r>
              <a:rPr lang="en-US" altLang="en-US" dirty="0"/>
              <a:t>Beatty</a:t>
            </a:r>
          </a:p>
          <a:p>
            <a:pPr marL="457200" indent="-457200">
              <a:buFont typeface="Calibri Light" panose="020F0302020204030204" pitchFamily="34" charset="0"/>
              <a:buAutoNum type="arabicPeriod"/>
            </a:pPr>
            <a:r>
              <a:rPr lang="en-US" altLang="en-US" dirty="0"/>
              <a:t>Broder</a:t>
            </a:r>
          </a:p>
          <a:p>
            <a:pPr marL="457200" indent="-457200">
              <a:buFont typeface="Calibri Light" panose="020F0302020204030204" pitchFamily="34" charset="0"/>
              <a:buAutoNum type="arabicPeriod"/>
            </a:pPr>
            <a:r>
              <a:rPr lang="en-US" altLang="en-US" dirty="0" err="1"/>
              <a:t>Cardullo</a:t>
            </a:r>
            <a:endParaRPr lang="en-US" altLang="en-US" dirty="0"/>
          </a:p>
          <a:p>
            <a:pPr marL="457200" indent="-457200">
              <a:buFont typeface="Calibri Light" panose="020F0302020204030204" pitchFamily="34" charset="0"/>
              <a:buAutoNum type="arabicPeriod"/>
            </a:pPr>
            <a:r>
              <a:rPr lang="en-US" altLang="en-US" dirty="0" err="1"/>
              <a:t>Dusenbury</a:t>
            </a:r>
            <a:endParaRPr lang="en-US" altLang="en-US" dirty="0"/>
          </a:p>
          <a:p>
            <a:pPr marL="457200" indent="-457200">
              <a:buFont typeface="Calibri Light" panose="020F0302020204030204" pitchFamily="34" charset="0"/>
              <a:buAutoNum type="arabicPeriod"/>
            </a:pPr>
            <a:r>
              <a:rPr lang="en-US" altLang="en-US" dirty="0" err="1"/>
              <a:t>Goldhurst</a:t>
            </a:r>
            <a:endParaRPr lang="en-US" altLang="en-US" dirty="0"/>
          </a:p>
          <a:p>
            <a:pPr marL="457200" indent="-457200">
              <a:buFont typeface="Calibri Light" panose="020F0302020204030204" pitchFamily="34" charset="0"/>
              <a:buAutoNum type="arabicPeriod"/>
            </a:pPr>
            <a:r>
              <a:rPr lang="en-US" altLang="en-US" dirty="0" err="1"/>
              <a:t>Lisca</a:t>
            </a:r>
            <a:endParaRPr lang="en-US" altLang="en-US" dirty="0"/>
          </a:p>
          <a:p>
            <a:pPr marL="457200" indent="-457200">
              <a:buFont typeface="Calibri Light" panose="020F0302020204030204" pitchFamily="34" charset="0"/>
              <a:buAutoNum type="arabicPeriod"/>
            </a:pPr>
            <a:r>
              <a:rPr lang="en-US" altLang="en-US" dirty="0"/>
              <a:t>Marsden</a:t>
            </a:r>
          </a:p>
          <a:p>
            <a:pPr marL="457200" indent="-457200">
              <a:buFont typeface="Calibri Light" panose="020F0302020204030204" pitchFamily="34" charset="0"/>
              <a:buAutoNum type="arabicPeriod"/>
            </a:pPr>
            <a:r>
              <a:rPr lang="en-US" altLang="en-US" dirty="0"/>
              <a:t>Moore</a:t>
            </a:r>
          </a:p>
          <a:p>
            <a:pPr marL="457200" indent="-457200">
              <a:buFont typeface="Calibri Light" panose="020F0302020204030204" pitchFamily="34" charset="0"/>
              <a:buAutoNum type="arabicPeriod"/>
            </a:pPr>
            <a:r>
              <a:rPr lang="en-US" altLang="en-US" dirty="0"/>
              <a:t>Owens “Deadly Kids”</a:t>
            </a:r>
          </a:p>
          <a:p>
            <a:pPr marL="457200" indent="-457200">
              <a:buFont typeface="Calibri Light" panose="020F0302020204030204" pitchFamily="34" charset="0"/>
              <a:buAutoNum type="arabicPeriod"/>
            </a:pPr>
            <a:r>
              <a:rPr lang="en-US" altLang="en-US" dirty="0"/>
              <a:t>Owens “Dream of Commitment”</a:t>
            </a:r>
          </a:p>
        </p:txBody>
      </p:sp>
    </p:spTree>
    <p:extLst>
      <p:ext uri="{BB962C8B-B14F-4D97-AF65-F5344CB8AC3E}">
        <p14:creationId xmlns:p14="http://schemas.microsoft.com/office/powerpoint/2010/main" val="321098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4C4A-9E6A-5E4C-B6BA-897EF80E4C65}"/>
              </a:ext>
            </a:extLst>
          </p:cNvPr>
          <p:cNvSpPr>
            <a:spLocks noGrp="1"/>
          </p:cNvSpPr>
          <p:nvPr>
            <p:ph type="title"/>
          </p:nvPr>
        </p:nvSpPr>
        <p:spPr/>
        <p:txBody>
          <a:bodyPr/>
          <a:lstStyle/>
          <a:p>
            <a:r>
              <a:rPr lang="en-US" dirty="0"/>
              <a:t>OMAM Day 2: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A08534D2-6245-7541-AE62-6C9EE6CA0F1D}"/>
              </a:ext>
            </a:extLst>
          </p:cNvPr>
          <p:cNvSpPr>
            <a:spLocks noGrp="1"/>
          </p:cNvSpPr>
          <p:nvPr>
            <p:ph idx="1"/>
          </p:nvPr>
        </p:nvSpPr>
        <p:spPr/>
        <p:txBody>
          <a:bodyPr/>
          <a:lstStyle/>
          <a:p>
            <a:r>
              <a:rPr lang="en-US" dirty="0"/>
              <a:t>SWBAT:  Understand the procedures of a Literature Circle and research their expert topics.</a:t>
            </a:r>
          </a:p>
          <a:p>
            <a:endParaRPr lang="en-US" dirty="0"/>
          </a:p>
          <a:p>
            <a:r>
              <a:rPr lang="en-US" dirty="0"/>
              <a:t>LC handout (move to new groups)</a:t>
            </a:r>
          </a:p>
          <a:p>
            <a:r>
              <a:rPr lang="en-US" dirty="0"/>
              <a:t>Discussion</a:t>
            </a:r>
          </a:p>
          <a:p>
            <a:r>
              <a:rPr lang="en-US" dirty="0"/>
              <a:t>Lab</a:t>
            </a:r>
          </a:p>
          <a:p>
            <a:endParaRPr lang="en-US" dirty="0"/>
          </a:p>
          <a:p>
            <a:r>
              <a:rPr lang="en-US" dirty="0"/>
              <a:t>Reflection:  What are you most excited about with lit circles?  What are you least excited about?</a:t>
            </a:r>
          </a:p>
        </p:txBody>
      </p:sp>
    </p:spTree>
    <p:extLst>
      <p:ext uri="{BB962C8B-B14F-4D97-AF65-F5344CB8AC3E}">
        <p14:creationId xmlns:p14="http://schemas.microsoft.com/office/powerpoint/2010/main" val="2399739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E4EBDE95-9963-B744-B3C6-5797FA9153B3}"/>
              </a:ext>
            </a:extLst>
          </p:cNvPr>
          <p:cNvSpPr>
            <a:spLocks noGrp="1"/>
          </p:cNvSpPr>
          <p:nvPr>
            <p:ph type="title"/>
          </p:nvPr>
        </p:nvSpPr>
        <p:spPr/>
        <p:txBody>
          <a:bodyPr/>
          <a:lstStyle/>
          <a:p>
            <a:r>
              <a:rPr lang="en-US" altLang="en-US" dirty="0"/>
              <a:t>OMAM Day 17:  Sit with your </a:t>
            </a:r>
            <a:r>
              <a:rPr lang="en-US" altLang="en-US" dirty="0">
                <a:solidFill>
                  <a:srgbClr val="FF0000"/>
                </a:solidFill>
              </a:rPr>
              <a:t>Number Groups</a:t>
            </a:r>
          </a:p>
        </p:txBody>
      </p:sp>
      <p:sp>
        <p:nvSpPr>
          <p:cNvPr id="65538" name="Content Placeholder 2">
            <a:extLst>
              <a:ext uri="{FF2B5EF4-FFF2-40B4-BE49-F238E27FC236}">
                <a16:creationId xmlns:a16="http://schemas.microsoft.com/office/drawing/2014/main" id="{331B3C7C-D9A6-1B44-AC3E-33264395B2A9}"/>
              </a:ext>
            </a:extLst>
          </p:cNvPr>
          <p:cNvSpPr>
            <a:spLocks noGrp="1"/>
          </p:cNvSpPr>
          <p:nvPr>
            <p:ph idx="1"/>
          </p:nvPr>
        </p:nvSpPr>
        <p:spPr/>
        <p:txBody>
          <a:bodyPr>
            <a:normAutofit lnSpcReduction="10000"/>
          </a:bodyPr>
          <a:lstStyle/>
          <a:p>
            <a:r>
              <a:rPr lang="en-US" altLang="en-US" sz="3200"/>
              <a:t>SWBAT:  Understand and analyze criticism and compose an essay.</a:t>
            </a:r>
            <a:endParaRPr lang="en-US" altLang="en-US" sz="2900"/>
          </a:p>
          <a:p>
            <a:endParaRPr lang="en-US" altLang="en-US" sz="3200"/>
          </a:p>
          <a:p>
            <a:pPr lvl="1"/>
            <a:r>
              <a:rPr lang="en-US" altLang="en-US" sz="2900"/>
              <a:t>Continue with criticism</a:t>
            </a:r>
          </a:p>
          <a:p>
            <a:pPr lvl="1"/>
            <a:r>
              <a:rPr lang="en-US" altLang="en-US" sz="2900"/>
              <a:t>RAVE</a:t>
            </a:r>
          </a:p>
          <a:p>
            <a:pPr lvl="1"/>
            <a:r>
              <a:rPr lang="en-US" altLang="en-US" sz="2900"/>
              <a:t>Outline graphic organizer (copy it into your notebook—can by LS and RS)</a:t>
            </a:r>
          </a:p>
          <a:p>
            <a:pPr lvl="1"/>
            <a:r>
              <a:rPr lang="en-US" altLang="en-US" sz="2900"/>
              <a:t>Work time</a:t>
            </a:r>
          </a:p>
          <a:p>
            <a:pPr lvl="1"/>
            <a:r>
              <a:rPr lang="en-US" altLang="en-US" sz="2900"/>
              <a:t>Reflection:  What was surprising to you about your critic’s position on your chosen topic?</a:t>
            </a:r>
          </a:p>
        </p:txBody>
      </p:sp>
    </p:spTree>
    <p:extLst>
      <p:ext uri="{BB962C8B-B14F-4D97-AF65-F5344CB8AC3E}">
        <p14:creationId xmlns:p14="http://schemas.microsoft.com/office/powerpoint/2010/main" val="4153888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446F5585-B29B-0C4C-827D-2A4E30A68F7D}"/>
              </a:ext>
            </a:extLst>
          </p:cNvPr>
          <p:cNvSpPr>
            <a:spLocks noGrp="1"/>
          </p:cNvSpPr>
          <p:nvPr>
            <p:ph type="title"/>
          </p:nvPr>
        </p:nvSpPr>
        <p:spPr>
          <a:xfrm>
            <a:off x="285044" y="365124"/>
            <a:ext cx="11624734" cy="1325563"/>
          </a:xfrm>
        </p:spPr>
        <p:txBody>
          <a:bodyPr/>
          <a:lstStyle/>
          <a:p>
            <a:r>
              <a:rPr lang="en-US" altLang="en-US" dirty="0"/>
              <a:t>Essay Graphic  Organizer (copy into your notebook on left and right sides)</a:t>
            </a:r>
          </a:p>
        </p:txBody>
      </p:sp>
      <p:sp>
        <p:nvSpPr>
          <p:cNvPr id="66562" name="TextBox 3">
            <a:extLst>
              <a:ext uri="{FF2B5EF4-FFF2-40B4-BE49-F238E27FC236}">
                <a16:creationId xmlns:a16="http://schemas.microsoft.com/office/drawing/2014/main" id="{74F3965C-D126-5847-91A2-97C63466821F}"/>
              </a:ext>
            </a:extLst>
          </p:cNvPr>
          <p:cNvSpPr txBox="1">
            <a:spLocks noChangeArrowheads="1"/>
          </p:cNvSpPr>
          <p:nvPr/>
        </p:nvSpPr>
        <p:spPr bwMode="auto">
          <a:xfrm>
            <a:off x="417689" y="1806575"/>
            <a:ext cx="11156773" cy="954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Topic</a:t>
            </a:r>
          </a:p>
          <a:p>
            <a:endParaRPr lang="en-US" altLang="en-US" sz="2800"/>
          </a:p>
        </p:txBody>
      </p:sp>
      <p:sp>
        <p:nvSpPr>
          <p:cNvPr id="66563" name="TextBox 5">
            <a:extLst>
              <a:ext uri="{FF2B5EF4-FFF2-40B4-BE49-F238E27FC236}">
                <a16:creationId xmlns:a16="http://schemas.microsoft.com/office/drawing/2014/main" id="{9A73DAF8-3A27-A047-A354-41DCF887D61A}"/>
              </a:ext>
            </a:extLst>
          </p:cNvPr>
          <p:cNvSpPr txBox="1">
            <a:spLocks noChangeArrowheads="1"/>
          </p:cNvSpPr>
          <p:nvPr/>
        </p:nvSpPr>
        <p:spPr bwMode="auto">
          <a:xfrm>
            <a:off x="3228975" y="2876551"/>
            <a:ext cx="2651125" cy="1076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Reason 2</a:t>
            </a:r>
          </a:p>
          <a:p>
            <a:endParaRPr lang="en-US" altLang="en-US"/>
          </a:p>
          <a:p>
            <a:endParaRPr lang="en-US" altLang="en-US"/>
          </a:p>
        </p:txBody>
      </p:sp>
      <p:sp>
        <p:nvSpPr>
          <p:cNvPr id="66564" name="TextBox 6">
            <a:extLst>
              <a:ext uri="{FF2B5EF4-FFF2-40B4-BE49-F238E27FC236}">
                <a16:creationId xmlns:a16="http://schemas.microsoft.com/office/drawing/2014/main" id="{55A3070E-BC11-9643-BFC4-957BE5601CE7}"/>
              </a:ext>
            </a:extLst>
          </p:cNvPr>
          <p:cNvSpPr txBox="1">
            <a:spLocks noChangeArrowheads="1"/>
          </p:cNvSpPr>
          <p:nvPr/>
        </p:nvSpPr>
        <p:spPr bwMode="auto">
          <a:xfrm>
            <a:off x="417689" y="2876551"/>
            <a:ext cx="2649538" cy="1076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Reason 1</a:t>
            </a:r>
          </a:p>
          <a:p>
            <a:endParaRPr lang="en-US" altLang="en-US" dirty="0"/>
          </a:p>
          <a:p>
            <a:endParaRPr lang="en-US" altLang="en-US" dirty="0"/>
          </a:p>
        </p:txBody>
      </p:sp>
      <p:sp>
        <p:nvSpPr>
          <p:cNvPr id="66565" name="TextBox 7">
            <a:extLst>
              <a:ext uri="{FF2B5EF4-FFF2-40B4-BE49-F238E27FC236}">
                <a16:creationId xmlns:a16="http://schemas.microsoft.com/office/drawing/2014/main" id="{B825636D-C0D4-3543-8CBC-E81AC0C6AA7A}"/>
              </a:ext>
            </a:extLst>
          </p:cNvPr>
          <p:cNvSpPr txBox="1">
            <a:spLocks noChangeArrowheads="1"/>
          </p:cNvSpPr>
          <p:nvPr/>
        </p:nvSpPr>
        <p:spPr bwMode="auto">
          <a:xfrm>
            <a:off x="6096000" y="2882549"/>
            <a:ext cx="2649537" cy="1076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Reason 3</a:t>
            </a:r>
          </a:p>
          <a:p>
            <a:endParaRPr lang="en-US" altLang="en-US"/>
          </a:p>
          <a:p>
            <a:endParaRPr lang="en-US" altLang="en-US"/>
          </a:p>
        </p:txBody>
      </p:sp>
      <p:sp>
        <p:nvSpPr>
          <p:cNvPr id="66566" name="TextBox 8">
            <a:extLst>
              <a:ext uri="{FF2B5EF4-FFF2-40B4-BE49-F238E27FC236}">
                <a16:creationId xmlns:a16="http://schemas.microsoft.com/office/drawing/2014/main" id="{1D96B700-028A-AE45-8032-43A9C3EDE4E4}"/>
              </a:ext>
            </a:extLst>
          </p:cNvPr>
          <p:cNvSpPr txBox="1">
            <a:spLocks noChangeArrowheads="1"/>
          </p:cNvSpPr>
          <p:nvPr/>
        </p:nvSpPr>
        <p:spPr bwMode="auto">
          <a:xfrm>
            <a:off x="519289" y="5635626"/>
            <a:ext cx="11055173" cy="1077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Thesis</a:t>
            </a:r>
            <a:r>
              <a:rPr lang="en-US" altLang="en-US" dirty="0"/>
              <a:t>:  </a:t>
            </a:r>
          </a:p>
          <a:p>
            <a:endParaRPr lang="en-US" altLang="en-US" dirty="0"/>
          </a:p>
          <a:p>
            <a:endParaRPr lang="en-US" altLang="en-US" dirty="0"/>
          </a:p>
        </p:txBody>
      </p:sp>
      <p:sp>
        <p:nvSpPr>
          <p:cNvPr id="66567" name="TextBox 5">
            <a:extLst>
              <a:ext uri="{FF2B5EF4-FFF2-40B4-BE49-F238E27FC236}">
                <a16:creationId xmlns:a16="http://schemas.microsoft.com/office/drawing/2014/main" id="{B0EEE695-DAAD-3743-B878-E8783F72EF0B}"/>
              </a:ext>
            </a:extLst>
          </p:cNvPr>
          <p:cNvSpPr txBox="1">
            <a:spLocks noChangeArrowheads="1"/>
          </p:cNvSpPr>
          <p:nvPr/>
        </p:nvSpPr>
        <p:spPr bwMode="auto">
          <a:xfrm>
            <a:off x="8923337" y="2868967"/>
            <a:ext cx="2651125" cy="1076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Reason 4</a:t>
            </a:r>
          </a:p>
          <a:p>
            <a:endParaRPr lang="en-US" altLang="en-US"/>
          </a:p>
          <a:p>
            <a:endParaRPr lang="en-US" altLang="en-US"/>
          </a:p>
        </p:txBody>
      </p:sp>
      <p:sp>
        <p:nvSpPr>
          <p:cNvPr id="66568" name="TextBox 5">
            <a:extLst>
              <a:ext uri="{FF2B5EF4-FFF2-40B4-BE49-F238E27FC236}">
                <a16:creationId xmlns:a16="http://schemas.microsoft.com/office/drawing/2014/main" id="{D91733D0-5FDA-9B4B-A50C-DD6E7660640B}"/>
              </a:ext>
            </a:extLst>
          </p:cNvPr>
          <p:cNvSpPr txBox="1">
            <a:spLocks noChangeArrowheads="1"/>
          </p:cNvSpPr>
          <p:nvPr/>
        </p:nvSpPr>
        <p:spPr bwMode="auto">
          <a:xfrm>
            <a:off x="417689" y="4065589"/>
            <a:ext cx="1025031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***One of your reasons may have enough information to be split into two…see if that’s true before you go searching for a fourth reason</a:t>
            </a:r>
          </a:p>
          <a:p>
            <a:endParaRPr lang="en-US" altLang="en-US" dirty="0"/>
          </a:p>
          <a:p>
            <a:endParaRPr lang="en-US" altLang="en-US" dirty="0"/>
          </a:p>
        </p:txBody>
      </p:sp>
    </p:spTree>
    <p:extLst>
      <p:ext uri="{BB962C8B-B14F-4D97-AF65-F5344CB8AC3E}">
        <p14:creationId xmlns:p14="http://schemas.microsoft.com/office/powerpoint/2010/main" val="1369942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Box 7">
            <a:extLst>
              <a:ext uri="{FF2B5EF4-FFF2-40B4-BE49-F238E27FC236}">
                <a16:creationId xmlns:a16="http://schemas.microsoft.com/office/drawing/2014/main" id="{48C6DF98-FB6E-6E4A-A0F9-C52CE9A09A2A}"/>
              </a:ext>
            </a:extLst>
          </p:cNvPr>
          <p:cNvSpPr txBox="1">
            <a:spLocks noChangeArrowheads="1"/>
          </p:cNvSpPr>
          <p:nvPr/>
        </p:nvSpPr>
        <p:spPr bwMode="auto">
          <a:xfrm>
            <a:off x="237067" y="228600"/>
            <a:ext cx="11729155" cy="46164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dirty="0"/>
              <a:t>Hook (Attention Getter) plus 3 or more sentences to explain hook and connect to the idea of your essay</a:t>
            </a:r>
          </a:p>
          <a:p>
            <a:endParaRPr lang="en-US" altLang="en-US" sz="2100" dirty="0"/>
          </a:p>
          <a:p>
            <a:endParaRPr lang="en-US" altLang="en-US" sz="2100" dirty="0"/>
          </a:p>
          <a:p>
            <a:endParaRPr lang="en-US" altLang="en-US" sz="2100" dirty="0"/>
          </a:p>
          <a:p>
            <a:endParaRPr lang="en-US" altLang="en-US" sz="2100" dirty="0"/>
          </a:p>
          <a:p>
            <a:endParaRPr lang="en-US" altLang="en-US" sz="2100" dirty="0"/>
          </a:p>
          <a:p>
            <a:endParaRPr lang="en-US" altLang="en-US" sz="2100" dirty="0"/>
          </a:p>
          <a:p>
            <a:endParaRPr lang="en-US" altLang="en-US" sz="2100" dirty="0"/>
          </a:p>
          <a:p>
            <a:endParaRPr lang="en-US" altLang="en-US" sz="2100" dirty="0"/>
          </a:p>
          <a:p>
            <a:endParaRPr lang="en-US" altLang="en-US" sz="2100" dirty="0"/>
          </a:p>
          <a:p>
            <a:endParaRPr lang="en-US" altLang="en-US" sz="2100" dirty="0"/>
          </a:p>
          <a:p>
            <a:endParaRPr lang="en-US" altLang="en-US" sz="2100" dirty="0"/>
          </a:p>
          <a:p>
            <a:endParaRPr lang="en-US" altLang="en-US" sz="2100" dirty="0"/>
          </a:p>
        </p:txBody>
      </p:sp>
      <p:sp>
        <p:nvSpPr>
          <p:cNvPr id="67586" name="TextBox 8">
            <a:extLst>
              <a:ext uri="{FF2B5EF4-FFF2-40B4-BE49-F238E27FC236}">
                <a16:creationId xmlns:a16="http://schemas.microsoft.com/office/drawing/2014/main" id="{ED8B0341-CE57-7A40-8DC7-953C0C48B626}"/>
              </a:ext>
            </a:extLst>
          </p:cNvPr>
          <p:cNvSpPr txBox="1">
            <a:spLocks noChangeArrowheads="1"/>
          </p:cNvSpPr>
          <p:nvPr/>
        </p:nvSpPr>
        <p:spPr bwMode="auto">
          <a:xfrm>
            <a:off x="237066" y="5064478"/>
            <a:ext cx="11729155" cy="7386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100" dirty="0"/>
              <a:t>Thesis:  Main idea plus four reasons (Don’t forget to introduce book and author)</a:t>
            </a:r>
          </a:p>
          <a:p>
            <a:endParaRPr lang="en-US" altLang="en-US" sz="2100" dirty="0"/>
          </a:p>
        </p:txBody>
      </p:sp>
    </p:spTree>
    <p:extLst>
      <p:ext uri="{BB962C8B-B14F-4D97-AF65-F5344CB8AC3E}">
        <p14:creationId xmlns:p14="http://schemas.microsoft.com/office/powerpoint/2010/main" val="978729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3B3A3C4E-781A-E547-A71E-C025279C918F}"/>
              </a:ext>
            </a:extLst>
          </p:cNvPr>
          <p:cNvSpPr>
            <a:spLocks noGrp="1"/>
          </p:cNvSpPr>
          <p:nvPr>
            <p:ph type="title"/>
          </p:nvPr>
        </p:nvSpPr>
        <p:spPr>
          <a:xfrm>
            <a:off x="165805" y="188615"/>
            <a:ext cx="11608506" cy="625475"/>
          </a:xfrm>
        </p:spPr>
        <p:txBody>
          <a:bodyPr>
            <a:normAutofit fontScale="90000"/>
          </a:bodyPr>
          <a:lstStyle/>
          <a:p>
            <a:r>
              <a:rPr lang="en-US" altLang="en-US" dirty="0"/>
              <a:t>Body Paragraphs (Repeat minimum of four times)</a:t>
            </a:r>
          </a:p>
        </p:txBody>
      </p:sp>
      <p:sp>
        <p:nvSpPr>
          <p:cNvPr id="68610" name="TextBox 2">
            <a:extLst>
              <a:ext uri="{FF2B5EF4-FFF2-40B4-BE49-F238E27FC236}">
                <a16:creationId xmlns:a16="http://schemas.microsoft.com/office/drawing/2014/main" id="{FB966776-C349-9345-A869-0744E7538982}"/>
              </a:ext>
            </a:extLst>
          </p:cNvPr>
          <p:cNvSpPr txBox="1">
            <a:spLocks noChangeArrowheads="1"/>
          </p:cNvSpPr>
          <p:nvPr/>
        </p:nvSpPr>
        <p:spPr bwMode="auto">
          <a:xfrm>
            <a:off x="293511" y="669925"/>
            <a:ext cx="11040533"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Topic sentence with transition</a:t>
            </a:r>
          </a:p>
        </p:txBody>
      </p:sp>
      <p:sp>
        <p:nvSpPr>
          <p:cNvPr id="68611" name="TextBox 3">
            <a:extLst>
              <a:ext uri="{FF2B5EF4-FFF2-40B4-BE49-F238E27FC236}">
                <a16:creationId xmlns:a16="http://schemas.microsoft.com/office/drawing/2014/main" id="{12E1A947-23A3-074D-B17E-01F8FBDD01BE}"/>
              </a:ext>
            </a:extLst>
          </p:cNvPr>
          <p:cNvSpPr txBox="1">
            <a:spLocks noChangeArrowheads="1"/>
          </p:cNvSpPr>
          <p:nvPr/>
        </p:nvSpPr>
        <p:spPr bwMode="auto">
          <a:xfrm>
            <a:off x="293510" y="1310384"/>
            <a:ext cx="11040533" cy="224676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What the critic says about this argument</a:t>
            </a:r>
          </a:p>
          <a:p>
            <a:pPr marL="457200" indent="-457200">
              <a:buFont typeface="Arial" panose="020B0604020202020204" pitchFamily="34" charset="0"/>
              <a:buChar char="•"/>
            </a:pPr>
            <a:r>
              <a:rPr lang="en-US" altLang="en-US" sz="2800" dirty="0"/>
              <a:t>Introduce idea with background</a:t>
            </a:r>
          </a:p>
          <a:p>
            <a:pPr marL="457200" indent="-457200">
              <a:buFont typeface="Arial" panose="020B0604020202020204" pitchFamily="34" charset="0"/>
              <a:buChar char="•"/>
            </a:pPr>
            <a:r>
              <a:rPr lang="en-US" altLang="en-US" sz="2800" dirty="0"/>
              <a:t>Quote with signal phrase </a:t>
            </a:r>
          </a:p>
          <a:p>
            <a:pPr marL="457200" indent="-457200">
              <a:buFont typeface="Arial" panose="020B0604020202020204" pitchFamily="34" charset="0"/>
              <a:buChar char="•"/>
            </a:pPr>
            <a:r>
              <a:rPr lang="en-US" altLang="en-US" sz="2800" dirty="0"/>
              <a:t>Explain</a:t>
            </a:r>
          </a:p>
          <a:p>
            <a:pPr marL="457200" indent="-457200">
              <a:buFont typeface="Arial" panose="020B0604020202020204" pitchFamily="34" charset="0"/>
              <a:buChar char="•"/>
            </a:pPr>
            <a:r>
              <a:rPr lang="en-US" altLang="en-US" sz="2800" dirty="0"/>
              <a:t>Analyze</a:t>
            </a:r>
          </a:p>
        </p:txBody>
      </p:sp>
      <p:sp>
        <p:nvSpPr>
          <p:cNvPr id="68612" name="TextBox 4">
            <a:extLst>
              <a:ext uri="{FF2B5EF4-FFF2-40B4-BE49-F238E27FC236}">
                <a16:creationId xmlns:a16="http://schemas.microsoft.com/office/drawing/2014/main" id="{3A6525AC-E41E-DC4C-8E2D-F0BE8D005D54}"/>
              </a:ext>
            </a:extLst>
          </p:cNvPr>
          <p:cNvSpPr txBox="1">
            <a:spLocks noChangeArrowheads="1"/>
          </p:cNvSpPr>
          <p:nvPr/>
        </p:nvSpPr>
        <p:spPr bwMode="auto">
          <a:xfrm>
            <a:off x="293510" y="3725725"/>
            <a:ext cx="11040533" cy="224676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Book support to defend/refute the argument</a:t>
            </a:r>
          </a:p>
          <a:p>
            <a:pPr marL="457200" indent="-457200">
              <a:buFont typeface="Arial" panose="020B0604020202020204" pitchFamily="34" charset="0"/>
              <a:buChar char="•"/>
            </a:pPr>
            <a:r>
              <a:rPr lang="en-US" altLang="en-US" sz="2800" dirty="0"/>
              <a:t>Transition to book with background</a:t>
            </a:r>
          </a:p>
          <a:p>
            <a:pPr marL="457200" indent="-457200">
              <a:buFont typeface="Arial" panose="020B0604020202020204" pitchFamily="34" charset="0"/>
              <a:buChar char="•"/>
            </a:pPr>
            <a:r>
              <a:rPr lang="en-US" altLang="en-US" sz="2800" dirty="0"/>
              <a:t>Quote with signal phrase</a:t>
            </a:r>
          </a:p>
          <a:p>
            <a:pPr marL="457200" indent="-457200">
              <a:buFont typeface="Arial" panose="020B0604020202020204" pitchFamily="34" charset="0"/>
              <a:buChar char="•"/>
            </a:pPr>
            <a:r>
              <a:rPr lang="en-US" altLang="en-US" sz="2800" dirty="0"/>
              <a:t>Explain</a:t>
            </a:r>
          </a:p>
          <a:p>
            <a:pPr marL="457200" indent="-457200">
              <a:buFont typeface="Arial" panose="020B0604020202020204" pitchFamily="34" charset="0"/>
              <a:buChar char="•"/>
            </a:pPr>
            <a:r>
              <a:rPr lang="en-US" altLang="en-US" sz="2800" dirty="0"/>
              <a:t>Analyze</a:t>
            </a:r>
          </a:p>
        </p:txBody>
      </p:sp>
      <p:sp>
        <p:nvSpPr>
          <p:cNvPr id="68613" name="TextBox 5">
            <a:extLst>
              <a:ext uri="{FF2B5EF4-FFF2-40B4-BE49-F238E27FC236}">
                <a16:creationId xmlns:a16="http://schemas.microsoft.com/office/drawing/2014/main" id="{EEEA01A6-61A2-A94F-894E-D8D31DF8E57D}"/>
              </a:ext>
            </a:extLst>
          </p:cNvPr>
          <p:cNvSpPr txBox="1">
            <a:spLocks noChangeArrowheads="1"/>
          </p:cNvSpPr>
          <p:nvPr/>
        </p:nvSpPr>
        <p:spPr bwMode="auto">
          <a:xfrm>
            <a:off x="293510" y="6071027"/>
            <a:ext cx="11040533"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Tie two ideas together</a:t>
            </a:r>
          </a:p>
        </p:txBody>
      </p:sp>
    </p:spTree>
    <p:extLst>
      <p:ext uri="{BB962C8B-B14F-4D97-AF65-F5344CB8AC3E}">
        <p14:creationId xmlns:p14="http://schemas.microsoft.com/office/powerpoint/2010/main" val="2502273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1D20FFFE-4461-E146-A7C7-AEABA37961EE}"/>
              </a:ext>
            </a:extLst>
          </p:cNvPr>
          <p:cNvSpPr>
            <a:spLocks noGrp="1"/>
          </p:cNvSpPr>
          <p:nvPr>
            <p:ph type="title"/>
          </p:nvPr>
        </p:nvSpPr>
        <p:spPr>
          <a:xfrm>
            <a:off x="2133600" y="152401"/>
            <a:ext cx="7886700" cy="549275"/>
          </a:xfrm>
        </p:spPr>
        <p:txBody>
          <a:bodyPr>
            <a:normAutofit fontScale="90000"/>
          </a:bodyPr>
          <a:lstStyle/>
          <a:p>
            <a:r>
              <a:rPr lang="en-US" altLang="en-US"/>
              <a:t>Conclusion</a:t>
            </a:r>
          </a:p>
        </p:txBody>
      </p:sp>
      <p:sp>
        <p:nvSpPr>
          <p:cNvPr id="69634" name="TextBox 2">
            <a:extLst>
              <a:ext uri="{FF2B5EF4-FFF2-40B4-BE49-F238E27FC236}">
                <a16:creationId xmlns:a16="http://schemas.microsoft.com/office/drawing/2014/main" id="{9F5BD2DE-F007-784E-8CDB-DE2B99E5BA7D}"/>
              </a:ext>
            </a:extLst>
          </p:cNvPr>
          <p:cNvSpPr txBox="1">
            <a:spLocks noChangeArrowheads="1"/>
          </p:cNvSpPr>
          <p:nvPr/>
        </p:nvSpPr>
        <p:spPr bwMode="auto">
          <a:xfrm>
            <a:off x="338667" y="701675"/>
            <a:ext cx="11243733"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Conclusion topic sentence</a:t>
            </a:r>
          </a:p>
          <a:p>
            <a:endParaRPr lang="en-US" altLang="en-US" sz="2800" dirty="0"/>
          </a:p>
          <a:p>
            <a:endParaRPr lang="en-US" altLang="en-US" sz="2800" dirty="0"/>
          </a:p>
        </p:txBody>
      </p:sp>
      <p:sp>
        <p:nvSpPr>
          <p:cNvPr id="69635" name="TextBox 3">
            <a:extLst>
              <a:ext uri="{FF2B5EF4-FFF2-40B4-BE49-F238E27FC236}">
                <a16:creationId xmlns:a16="http://schemas.microsoft.com/office/drawing/2014/main" id="{9662AF38-1CA4-274E-BEF5-FF575B75583A}"/>
              </a:ext>
            </a:extLst>
          </p:cNvPr>
          <p:cNvSpPr txBox="1">
            <a:spLocks noChangeArrowheads="1"/>
          </p:cNvSpPr>
          <p:nvPr/>
        </p:nvSpPr>
        <p:spPr bwMode="auto">
          <a:xfrm>
            <a:off x="338667" y="2286001"/>
            <a:ext cx="11243733" cy="2678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Summarize main arguments from body paragraphs</a:t>
            </a:r>
          </a:p>
          <a:p>
            <a:endParaRPr lang="en-US" altLang="en-US" sz="2800" dirty="0"/>
          </a:p>
          <a:p>
            <a:endParaRPr lang="en-US" altLang="en-US" sz="2800" dirty="0"/>
          </a:p>
          <a:p>
            <a:endParaRPr lang="en-US" altLang="en-US" sz="2800" dirty="0"/>
          </a:p>
          <a:p>
            <a:endParaRPr lang="en-US" altLang="en-US" sz="2800" dirty="0"/>
          </a:p>
          <a:p>
            <a:endParaRPr lang="en-US" altLang="en-US" sz="2800" dirty="0"/>
          </a:p>
        </p:txBody>
      </p:sp>
      <p:sp>
        <p:nvSpPr>
          <p:cNvPr id="69636" name="TextBox 5">
            <a:extLst>
              <a:ext uri="{FF2B5EF4-FFF2-40B4-BE49-F238E27FC236}">
                <a16:creationId xmlns:a16="http://schemas.microsoft.com/office/drawing/2014/main" id="{694E1ADD-CA3C-324E-AA5F-7B99C5EA57C7}"/>
              </a:ext>
            </a:extLst>
          </p:cNvPr>
          <p:cNvSpPr txBox="1">
            <a:spLocks noChangeArrowheads="1"/>
          </p:cNvSpPr>
          <p:nvPr/>
        </p:nvSpPr>
        <p:spPr bwMode="auto">
          <a:xfrm>
            <a:off x="338667" y="5162550"/>
            <a:ext cx="11243733" cy="1385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dirty="0"/>
              <a:t>Final frame sentence</a:t>
            </a:r>
          </a:p>
          <a:p>
            <a:endParaRPr lang="en-US" altLang="en-US" sz="2800" dirty="0"/>
          </a:p>
          <a:p>
            <a:endParaRPr lang="en-US" altLang="en-US" sz="2800" dirty="0"/>
          </a:p>
        </p:txBody>
      </p:sp>
    </p:spTree>
    <p:extLst>
      <p:ext uri="{BB962C8B-B14F-4D97-AF65-F5344CB8AC3E}">
        <p14:creationId xmlns:p14="http://schemas.microsoft.com/office/powerpoint/2010/main" val="1932440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778B788C-27E7-AC42-979E-5491AF145A02}"/>
              </a:ext>
            </a:extLst>
          </p:cNvPr>
          <p:cNvSpPr>
            <a:spLocks noGrp="1"/>
          </p:cNvSpPr>
          <p:nvPr>
            <p:ph type="title"/>
          </p:nvPr>
        </p:nvSpPr>
        <p:spPr/>
        <p:txBody>
          <a:bodyPr/>
          <a:lstStyle/>
          <a:p>
            <a:pPr algn="ctr"/>
            <a:r>
              <a:rPr lang="en-US" altLang="en-US"/>
              <a:t>Works Cited</a:t>
            </a:r>
          </a:p>
        </p:txBody>
      </p:sp>
    </p:spTree>
    <p:extLst>
      <p:ext uri="{BB962C8B-B14F-4D97-AF65-F5344CB8AC3E}">
        <p14:creationId xmlns:p14="http://schemas.microsoft.com/office/powerpoint/2010/main" val="697862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6A474D5D-D49E-7C46-A02F-10BB8DF71B48}"/>
              </a:ext>
            </a:extLst>
          </p:cNvPr>
          <p:cNvSpPr>
            <a:spLocks noGrp="1"/>
          </p:cNvSpPr>
          <p:nvPr>
            <p:ph type="title"/>
          </p:nvPr>
        </p:nvSpPr>
        <p:spPr/>
        <p:txBody>
          <a:bodyPr/>
          <a:lstStyle/>
          <a:p>
            <a:r>
              <a:rPr lang="en-US" altLang="en-US" dirty="0"/>
              <a:t>OMAM Day 18:  Sit with your </a:t>
            </a:r>
            <a:r>
              <a:rPr lang="en-US" altLang="en-US" dirty="0">
                <a:solidFill>
                  <a:srgbClr val="FF0000"/>
                </a:solidFill>
              </a:rPr>
              <a:t>Number Groups</a:t>
            </a:r>
          </a:p>
        </p:txBody>
      </p:sp>
      <p:sp>
        <p:nvSpPr>
          <p:cNvPr id="71682" name="Content Placeholder 2">
            <a:extLst>
              <a:ext uri="{FF2B5EF4-FFF2-40B4-BE49-F238E27FC236}">
                <a16:creationId xmlns:a16="http://schemas.microsoft.com/office/drawing/2014/main" id="{E6FB081F-CED5-D04E-A5E7-C64BF775634A}"/>
              </a:ext>
            </a:extLst>
          </p:cNvPr>
          <p:cNvSpPr>
            <a:spLocks noGrp="1"/>
          </p:cNvSpPr>
          <p:nvPr>
            <p:ph idx="1"/>
          </p:nvPr>
        </p:nvSpPr>
        <p:spPr/>
        <p:txBody>
          <a:bodyPr/>
          <a:lstStyle/>
          <a:p>
            <a:r>
              <a:rPr lang="en-US" altLang="en-US" sz="3200"/>
              <a:t>SWBAT:  Understand and analyze criticism and compose an essay.</a:t>
            </a:r>
          </a:p>
          <a:p>
            <a:endParaRPr lang="en-US" altLang="en-US" sz="2900"/>
          </a:p>
          <a:p>
            <a:pPr lvl="1"/>
            <a:r>
              <a:rPr lang="en-US" altLang="en-US" sz="2900"/>
              <a:t>Common mistakes in writing</a:t>
            </a:r>
          </a:p>
          <a:p>
            <a:pPr lvl="1"/>
            <a:r>
              <a:rPr lang="en-US" altLang="en-US" sz="2900"/>
              <a:t>Outline work time</a:t>
            </a:r>
          </a:p>
          <a:p>
            <a:pPr lvl="1"/>
            <a:r>
              <a:rPr lang="en-US" altLang="en-US" sz="2900"/>
              <a:t>RD work time</a:t>
            </a:r>
          </a:p>
          <a:p>
            <a:pPr lvl="1"/>
            <a:endParaRPr lang="en-US" altLang="en-US" sz="2900"/>
          </a:p>
          <a:p>
            <a:pPr lvl="1"/>
            <a:r>
              <a:rPr lang="en-US" altLang="en-US" sz="2900"/>
              <a:t>Reflection:  How has working with this criticism enhanced your understanding of OMAM?</a:t>
            </a:r>
          </a:p>
        </p:txBody>
      </p:sp>
    </p:spTree>
    <p:extLst>
      <p:ext uri="{BB962C8B-B14F-4D97-AF65-F5344CB8AC3E}">
        <p14:creationId xmlns:p14="http://schemas.microsoft.com/office/powerpoint/2010/main" val="18068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BC8A4376-D67F-4D48-BDE2-47C1243D34BC}"/>
              </a:ext>
            </a:extLst>
          </p:cNvPr>
          <p:cNvSpPr>
            <a:spLocks noGrp="1"/>
          </p:cNvSpPr>
          <p:nvPr>
            <p:ph type="title"/>
          </p:nvPr>
        </p:nvSpPr>
        <p:spPr/>
        <p:txBody>
          <a:bodyPr/>
          <a:lstStyle/>
          <a:p>
            <a:r>
              <a:rPr lang="en-US" altLang="en-US" dirty="0"/>
              <a:t>Example thesis</a:t>
            </a:r>
          </a:p>
        </p:txBody>
      </p:sp>
      <p:sp>
        <p:nvSpPr>
          <p:cNvPr id="76802" name="Content Placeholder 2">
            <a:extLst>
              <a:ext uri="{FF2B5EF4-FFF2-40B4-BE49-F238E27FC236}">
                <a16:creationId xmlns:a16="http://schemas.microsoft.com/office/drawing/2014/main" id="{43967652-3818-6B4B-AC41-2BB6C9F09CDA}"/>
              </a:ext>
            </a:extLst>
          </p:cNvPr>
          <p:cNvSpPr>
            <a:spLocks noGrp="1"/>
          </p:cNvSpPr>
          <p:nvPr>
            <p:ph idx="1"/>
          </p:nvPr>
        </p:nvSpPr>
        <p:spPr/>
        <p:txBody>
          <a:bodyPr/>
          <a:lstStyle/>
          <a:p>
            <a:pPr marL="0" indent="0">
              <a:buNone/>
            </a:pPr>
            <a:endParaRPr lang="en-US" altLang="en-US" dirty="0"/>
          </a:p>
          <a:p>
            <a:pPr marL="0" indent="0">
              <a:buNone/>
            </a:pPr>
            <a:r>
              <a:rPr lang="en-US" altLang="en-US" dirty="0"/>
              <a:t>--The male characters in Steinbeck’s classic novella, </a:t>
            </a:r>
            <a:r>
              <a:rPr lang="en-US" altLang="en-US" i="1" dirty="0"/>
              <a:t>Of Mice and Men, </a:t>
            </a:r>
            <a:r>
              <a:rPr lang="en-US" altLang="en-US" dirty="0"/>
              <a:t>portray Curley’s Wife as a “tart” and “jail bait” which is in direct disagreement with  the criticism titled, “Steinbeck’s Play-Women:  A Study of the Female Presence in Of Mice and Men…” where the author, Sandra Beatty, infers that Curley’s Wife is simply a lonely, desperate woman.  </a:t>
            </a:r>
          </a:p>
        </p:txBody>
      </p:sp>
    </p:spTree>
    <p:extLst>
      <p:ext uri="{BB962C8B-B14F-4D97-AF65-F5344CB8AC3E}">
        <p14:creationId xmlns:p14="http://schemas.microsoft.com/office/powerpoint/2010/main" val="974086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Content Placeholder 2">
            <a:extLst>
              <a:ext uri="{FF2B5EF4-FFF2-40B4-BE49-F238E27FC236}">
                <a16:creationId xmlns:a16="http://schemas.microsoft.com/office/drawing/2014/main" id="{8F7A4E68-759F-0148-9000-C1A3583B2A2C}"/>
              </a:ext>
            </a:extLst>
          </p:cNvPr>
          <p:cNvSpPr>
            <a:spLocks noGrp="1"/>
          </p:cNvSpPr>
          <p:nvPr>
            <p:ph idx="1"/>
          </p:nvPr>
        </p:nvSpPr>
        <p:spPr>
          <a:xfrm>
            <a:off x="1106311" y="397934"/>
            <a:ext cx="9666817" cy="5948363"/>
          </a:xfrm>
        </p:spPr>
        <p:txBody>
          <a:bodyPr/>
          <a:lstStyle/>
          <a:p>
            <a:pPr marL="0" indent="0">
              <a:buNone/>
            </a:pPr>
            <a:r>
              <a:rPr lang="en-US" altLang="en-US" dirty="0"/>
              <a:t>Example quote with explanation and analysis</a:t>
            </a:r>
          </a:p>
          <a:p>
            <a:pPr marL="0" indent="0">
              <a:buNone/>
            </a:pPr>
            <a:endParaRPr lang="en-US" altLang="en-US" dirty="0"/>
          </a:p>
          <a:p>
            <a:pPr marL="0" indent="0">
              <a:buNone/>
            </a:pPr>
            <a:r>
              <a:rPr lang="en-US" altLang="en-US" dirty="0"/>
              <a:t>Just like when she talks to Lennie by saying, “I get lonely,” she said “You can talk to people but I can’t talk to nobody but Curley” (Steinbeck 87).  </a:t>
            </a:r>
            <a:r>
              <a:rPr lang="en-US" altLang="en-US" dirty="0">
                <a:highlight>
                  <a:srgbClr val="FFFF00"/>
                </a:highlight>
              </a:rPr>
              <a:t>This represents </a:t>
            </a:r>
            <a:r>
              <a:rPr lang="en-US" altLang="en-US" dirty="0"/>
              <a:t>that she is isolated and desperate for attention and Lennie who is hesitant at first, entertains her need for connection.  </a:t>
            </a:r>
            <a:r>
              <a:rPr lang="en-US" altLang="en-US" dirty="0">
                <a:highlight>
                  <a:srgbClr val="FFFF00"/>
                </a:highlight>
              </a:rPr>
              <a:t>Curley’s wife </a:t>
            </a:r>
            <a:r>
              <a:rPr lang="en-US" altLang="en-US" dirty="0"/>
              <a:t>finally has someone who seems to listen to her about her unfulfilled desires and needs, and hears her pleas for a relationship of equal partnership, which is something that Lennie also lacks.</a:t>
            </a:r>
          </a:p>
        </p:txBody>
      </p:sp>
    </p:spTree>
    <p:extLst>
      <p:ext uri="{BB962C8B-B14F-4D97-AF65-F5344CB8AC3E}">
        <p14:creationId xmlns:p14="http://schemas.microsoft.com/office/powerpoint/2010/main" val="2647992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8B4C4CB6-2AE9-DA4B-A0CC-AE29E052CE38}"/>
              </a:ext>
            </a:extLst>
          </p:cNvPr>
          <p:cNvSpPr>
            <a:spLocks noGrp="1"/>
          </p:cNvSpPr>
          <p:nvPr>
            <p:ph type="title"/>
          </p:nvPr>
        </p:nvSpPr>
        <p:spPr/>
        <p:txBody>
          <a:bodyPr/>
          <a:lstStyle/>
          <a:p>
            <a:r>
              <a:rPr lang="en-US" altLang="en-US"/>
              <a:t>OMAM Day 20:  Sit with your </a:t>
            </a:r>
            <a:r>
              <a:rPr lang="en-US" altLang="en-US">
                <a:solidFill>
                  <a:srgbClr val="FF0000"/>
                </a:solidFill>
              </a:rPr>
              <a:t>Sticker Groups</a:t>
            </a:r>
          </a:p>
        </p:txBody>
      </p:sp>
      <p:sp>
        <p:nvSpPr>
          <p:cNvPr id="78850" name="Content Placeholder 2">
            <a:extLst>
              <a:ext uri="{FF2B5EF4-FFF2-40B4-BE49-F238E27FC236}">
                <a16:creationId xmlns:a16="http://schemas.microsoft.com/office/drawing/2014/main" id="{45E9591F-9C76-7E48-9FA8-6489F83BAD7F}"/>
              </a:ext>
            </a:extLst>
          </p:cNvPr>
          <p:cNvSpPr>
            <a:spLocks noGrp="1"/>
          </p:cNvSpPr>
          <p:nvPr>
            <p:ph idx="1"/>
          </p:nvPr>
        </p:nvSpPr>
        <p:spPr>
          <a:xfrm>
            <a:off x="711199" y="1825625"/>
            <a:ext cx="10498667" cy="4351338"/>
          </a:xfrm>
        </p:spPr>
        <p:txBody>
          <a:bodyPr>
            <a:normAutofit fontScale="92500"/>
          </a:bodyPr>
          <a:lstStyle/>
          <a:p>
            <a:r>
              <a:rPr lang="en-US" altLang="en-US" sz="3200" dirty="0"/>
              <a:t>SWBAT:  Understand and analyze criticism and compose an essay.</a:t>
            </a:r>
            <a:endParaRPr lang="en-US" altLang="en-US" sz="2900" dirty="0"/>
          </a:p>
          <a:p>
            <a:endParaRPr lang="en-US" altLang="en-US" sz="3200" dirty="0"/>
          </a:p>
          <a:p>
            <a:pPr lvl="1"/>
            <a:r>
              <a:rPr lang="en-US" altLang="en-US" sz="2900" dirty="0"/>
              <a:t>RD work time</a:t>
            </a:r>
          </a:p>
          <a:p>
            <a:pPr lvl="1"/>
            <a:r>
              <a:rPr lang="en-US" altLang="en-US" sz="2900" dirty="0"/>
              <a:t>Library for those who have HW RDs finished</a:t>
            </a:r>
          </a:p>
          <a:p>
            <a:pPr lvl="1"/>
            <a:endParaRPr lang="en-US" altLang="en-US" sz="2900" dirty="0"/>
          </a:p>
          <a:p>
            <a:pPr lvl="1"/>
            <a:r>
              <a:rPr lang="en-US" altLang="en-US" sz="2900" dirty="0"/>
              <a:t>Reflection:  What is your plan to get your RD finished for next class?  How much time are you planning to put into this assignment?  What grade do you hope to see on this CSA?  How has your writing improved through the use of interactive notebooks?</a:t>
            </a:r>
          </a:p>
        </p:txBody>
      </p:sp>
    </p:spTree>
    <p:extLst>
      <p:ext uri="{BB962C8B-B14F-4D97-AF65-F5344CB8AC3E}">
        <p14:creationId xmlns:p14="http://schemas.microsoft.com/office/powerpoint/2010/main" val="15352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45619-015B-E147-8CC6-D9D349B012BA}"/>
              </a:ext>
            </a:extLst>
          </p:cNvPr>
          <p:cNvSpPr>
            <a:spLocks noGrp="1"/>
          </p:cNvSpPr>
          <p:nvPr>
            <p:ph type="title"/>
          </p:nvPr>
        </p:nvSpPr>
        <p:spPr/>
        <p:txBody>
          <a:bodyPr/>
          <a:lstStyle/>
          <a:p>
            <a:r>
              <a:rPr lang="en-US" dirty="0"/>
              <a:t>OMAM Day 3:  Sit with your </a:t>
            </a:r>
            <a:r>
              <a:rPr lang="en-US" dirty="0">
                <a:solidFill>
                  <a:srgbClr val="FF0000"/>
                </a:solidFill>
              </a:rPr>
              <a:t>LC Groups</a:t>
            </a:r>
          </a:p>
        </p:txBody>
      </p:sp>
      <p:sp>
        <p:nvSpPr>
          <p:cNvPr id="3" name="Content Placeholder 2">
            <a:extLst>
              <a:ext uri="{FF2B5EF4-FFF2-40B4-BE49-F238E27FC236}">
                <a16:creationId xmlns:a16="http://schemas.microsoft.com/office/drawing/2014/main" id="{7C25114D-70FB-DF47-BBE8-E2C47FC6F33C}"/>
              </a:ext>
            </a:extLst>
          </p:cNvPr>
          <p:cNvSpPr>
            <a:spLocks noGrp="1"/>
          </p:cNvSpPr>
          <p:nvPr>
            <p:ph idx="1"/>
          </p:nvPr>
        </p:nvSpPr>
        <p:spPr/>
        <p:txBody>
          <a:bodyPr/>
          <a:lstStyle/>
          <a:p>
            <a:r>
              <a:rPr lang="en-US" dirty="0"/>
              <a:t>SWBAT:  understand their expert topics and prepare to teach about them.</a:t>
            </a:r>
          </a:p>
          <a:p>
            <a:endParaRPr lang="en-US" dirty="0"/>
          </a:p>
          <a:p>
            <a:r>
              <a:rPr lang="en-US" dirty="0"/>
              <a:t>OMAM Vocab</a:t>
            </a:r>
          </a:p>
          <a:p>
            <a:r>
              <a:rPr lang="en-US" dirty="0"/>
              <a:t>Research in lab</a:t>
            </a:r>
          </a:p>
          <a:p>
            <a:endParaRPr lang="en-US" dirty="0"/>
          </a:p>
          <a:p>
            <a:r>
              <a:rPr lang="en-US" dirty="0"/>
              <a:t>Reflection:  What has surprised you about your research topics?  What were some things that you didn’t know?</a:t>
            </a:r>
          </a:p>
        </p:txBody>
      </p:sp>
    </p:spTree>
    <p:extLst>
      <p:ext uri="{BB962C8B-B14F-4D97-AF65-F5344CB8AC3E}">
        <p14:creationId xmlns:p14="http://schemas.microsoft.com/office/powerpoint/2010/main" val="670171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707F5402-4DAD-BF44-AAEE-BDD0B51B89EA}"/>
              </a:ext>
            </a:extLst>
          </p:cNvPr>
          <p:cNvSpPr>
            <a:spLocks noGrp="1"/>
          </p:cNvSpPr>
          <p:nvPr>
            <p:ph type="title"/>
          </p:nvPr>
        </p:nvSpPr>
        <p:spPr/>
        <p:txBody>
          <a:bodyPr/>
          <a:lstStyle/>
          <a:p>
            <a:r>
              <a:rPr lang="en-US" altLang="en-US"/>
              <a:t>OMAM Day 21: Sit with your </a:t>
            </a:r>
            <a:r>
              <a:rPr lang="en-US" altLang="en-US">
                <a:solidFill>
                  <a:srgbClr val="FF0000"/>
                </a:solidFill>
              </a:rPr>
              <a:t>Color Groups</a:t>
            </a:r>
          </a:p>
        </p:txBody>
      </p:sp>
      <p:sp>
        <p:nvSpPr>
          <p:cNvPr id="79874" name="Content Placeholder 2">
            <a:extLst>
              <a:ext uri="{FF2B5EF4-FFF2-40B4-BE49-F238E27FC236}">
                <a16:creationId xmlns:a16="http://schemas.microsoft.com/office/drawing/2014/main" id="{5A12F06B-483A-F44C-ACFD-DE277DB80A42}"/>
              </a:ext>
            </a:extLst>
          </p:cNvPr>
          <p:cNvSpPr>
            <a:spLocks noGrp="1"/>
          </p:cNvSpPr>
          <p:nvPr>
            <p:ph idx="1"/>
          </p:nvPr>
        </p:nvSpPr>
        <p:spPr>
          <a:xfrm>
            <a:off x="553156" y="1825625"/>
            <a:ext cx="10800644" cy="4351338"/>
          </a:xfrm>
        </p:spPr>
        <p:txBody>
          <a:bodyPr/>
          <a:lstStyle/>
          <a:p>
            <a:r>
              <a:rPr lang="en-US" altLang="en-US" sz="3200" dirty="0"/>
              <a:t>SWBAT:  peer revise their essays</a:t>
            </a:r>
          </a:p>
          <a:p>
            <a:endParaRPr lang="en-US" altLang="en-US" sz="3200" dirty="0"/>
          </a:p>
          <a:p>
            <a:pPr lvl="1"/>
            <a:r>
              <a:rPr lang="en-US" altLang="en-US" sz="2900" dirty="0"/>
              <a:t>Peer revision requirements</a:t>
            </a:r>
          </a:p>
          <a:p>
            <a:pPr lvl="1"/>
            <a:r>
              <a:rPr lang="en-US" altLang="en-US" sz="2900" dirty="0"/>
              <a:t>Peer revise</a:t>
            </a:r>
          </a:p>
          <a:p>
            <a:pPr lvl="1"/>
            <a:endParaRPr lang="en-US" altLang="en-US" sz="2900" dirty="0"/>
          </a:p>
          <a:p>
            <a:pPr lvl="1"/>
            <a:r>
              <a:rPr lang="en-US" altLang="en-US" sz="2900" dirty="0"/>
              <a:t>Reflection:  What were the most common mistakes that you saw while reading other essays?  What changes do you plan to make on your paper for your final draft?  Who was the most valuable person in your revision group? Why?</a:t>
            </a:r>
          </a:p>
        </p:txBody>
      </p:sp>
    </p:spTree>
    <p:extLst>
      <p:ext uri="{BB962C8B-B14F-4D97-AF65-F5344CB8AC3E}">
        <p14:creationId xmlns:p14="http://schemas.microsoft.com/office/powerpoint/2010/main" val="140680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43245CFF-F29A-6A4B-9683-CC48AE050FC3}"/>
              </a:ext>
            </a:extLst>
          </p:cNvPr>
          <p:cNvSpPr>
            <a:spLocks noGrp="1"/>
          </p:cNvSpPr>
          <p:nvPr>
            <p:ph type="title"/>
          </p:nvPr>
        </p:nvSpPr>
        <p:spPr>
          <a:xfrm>
            <a:off x="2152650" y="365126"/>
            <a:ext cx="7886700" cy="625475"/>
          </a:xfrm>
        </p:spPr>
        <p:txBody>
          <a:bodyPr/>
          <a:lstStyle/>
          <a:p>
            <a:pPr eaLnBrk="1" hangingPunct="1"/>
            <a:r>
              <a:rPr lang="en-US" altLang="en-US" sz="3000">
                <a:latin typeface="Times New Roman" panose="02020603050405020304" pitchFamily="18" charset="0"/>
                <a:cs typeface="Times New Roman" panose="02020603050405020304" pitchFamily="18" charset="0"/>
              </a:rPr>
              <a:t>Vocab List 1</a:t>
            </a:r>
          </a:p>
        </p:txBody>
      </p:sp>
      <p:sp>
        <p:nvSpPr>
          <p:cNvPr id="16386" name="Content Placeholder 2">
            <a:extLst>
              <a:ext uri="{FF2B5EF4-FFF2-40B4-BE49-F238E27FC236}">
                <a16:creationId xmlns:a16="http://schemas.microsoft.com/office/drawing/2014/main" id="{DA2158BE-2D4E-C04D-9CF9-22435308A5D0}"/>
              </a:ext>
            </a:extLst>
          </p:cNvPr>
          <p:cNvSpPr>
            <a:spLocks noGrp="1"/>
          </p:cNvSpPr>
          <p:nvPr>
            <p:ph idx="1"/>
          </p:nvPr>
        </p:nvSpPr>
        <p:spPr>
          <a:xfrm>
            <a:off x="2152650" y="1143001"/>
            <a:ext cx="7886700" cy="5033963"/>
          </a:xfrm>
        </p:spPr>
        <p:txBody>
          <a:bodyPr>
            <a:normAutofit lnSpcReduction="10000"/>
          </a:bodyPr>
          <a:lstStyle/>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Juncture</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Debris</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Mottled</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Recumbent</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Pugnacious</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Cower</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Aloof</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Fawning</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Writhe</a:t>
            </a:r>
          </a:p>
          <a:p>
            <a:pPr marL="514350" indent="-514350">
              <a:buFont typeface="Calibri Light" panose="020F0302020204030204" pitchFamily="34" charset="0"/>
              <a:buAutoNum type="arabicPeriod"/>
            </a:pPr>
            <a:r>
              <a:rPr lang="en-US" altLang="en-US" sz="3000">
                <a:latin typeface="Times New Roman" panose="02020603050405020304" pitchFamily="18" charset="0"/>
                <a:cs typeface="Times New Roman" panose="02020603050405020304" pitchFamily="18" charset="0"/>
              </a:rPr>
              <a:t>Jeer</a:t>
            </a:r>
          </a:p>
        </p:txBody>
      </p:sp>
    </p:spTree>
    <p:extLst>
      <p:ext uri="{BB962C8B-B14F-4D97-AF65-F5344CB8AC3E}">
        <p14:creationId xmlns:p14="http://schemas.microsoft.com/office/powerpoint/2010/main" val="2435125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E7A6-3E61-764A-B71C-088458E83E6B}"/>
              </a:ext>
            </a:extLst>
          </p:cNvPr>
          <p:cNvSpPr>
            <a:spLocks noGrp="1"/>
          </p:cNvSpPr>
          <p:nvPr>
            <p:ph type="title"/>
          </p:nvPr>
        </p:nvSpPr>
        <p:spPr/>
        <p:txBody>
          <a:bodyPr/>
          <a:lstStyle/>
          <a:p>
            <a:r>
              <a:rPr lang="en-US" dirty="0"/>
              <a:t>Day 4: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C23F28B5-B97B-1B4F-B1C5-AA461BFF4C09}"/>
              </a:ext>
            </a:extLst>
          </p:cNvPr>
          <p:cNvSpPr>
            <a:spLocks noGrp="1"/>
          </p:cNvSpPr>
          <p:nvPr>
            <p:ph idx="1"/>
          </p:nvPr>
        </p:nvSpPr>
        <p:spPr/>
        <p:txBody>
          <a:bodyPr/>
          <a:lstStyle/>
          <a:p>
            <a:r>
              <a:rPr lang="en-US" dirty="0"/>
              <a:t>SWBAT:  Prepare for their lit circle meetings.</a:t>
            </a:r>
          </a:p>
          <a:p>
            <a:endParaRPr lang="en-US" dirty="0"/>
          </a:p>
          <a:p>
            <a:r>
              <a:rPr lang="en-US" dirty="0"/>
              <a:t>Work time</a:t>
            </a:r>
          </a:p>
          <a:p>
            <a:endParaRPr lang="en-US" dirty="0"/>
          </a:p>
          <a:p>
            <a:r>
              <a:rPr lang="en-US" dirty="0"/>
              <a:t>Reflection:  What connections are you making as you read?  What do you think about Lennie and George?  Is George a good friend?</a:t>
            </a:r>
          </a:p>
        </p:txBody>
      </p:sp>
    </p:spTree>
    <p:extLst>
      <p:ext uri="{BB962C8B-B14F-4D97-AF65-F5344CB8AC3E}">
        <p14:creationId xmlns:p14="http://schemas.microsoft.com/office/powerpoint/2010/main" val="2921086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DDF1-EB57-1543-B34E-ADB08A5FEB00}"/>
              </a:ext>
            </a:extLst>
          </p:cNvPr>
          <p:cNvSpPr>
            <a:spLocks noGrp="1"/>
          </p:cNvSpPr>
          <p:nvPr>
            <p:ph type="title"/>
          </p:nvPr>
        </p:nvSpPr>
        <p:spPr/>
        <p:txBody>
          <a:bodyPr/>
          <a:lstStyle/>
          <a:p>
            <a:r>
              <a:rPr lang="en-US" dirty="0"/>
              <a:t>Day 5:  Sit in your </a:t>
            </a:r>
            <a:r>
              <a:rPr lang="en-US" dirty="0">
                <a:solidFill>
                  <a:srgbClr val="FF0000"/>
                </a:solidFill>
              </a:rPr>
              <a:t>LC groups</a:t>
            </a:r>
            <a:r>
              <a:rPr lang="en-US" dirty="0"/>
              <a:t>	</a:t>
            </a:r>
          </a:p>
        </p:txBody>
      </p:sp>
      <p:sp>
        <p:nvSpPr>
          <p:cNvPr id="3" name="Content Placeholder 2">
            <a:extLst>
              <a:ext uri="{FF2B5EF4-FFF2-40B4-BE49-F238E27FC236}">
                <a16:creationId xmlns:a16="http://schemas.microsoft.com/office/drawing/2014/main" id="{C9035015-EE4E-214D-8A56-5D8343EFA3B6}"/>
              </a:ext>
            </a:extLst>
          </p:cNvPr>
          <p:cNvSpPr>
            <a:spLocks noGrp="1"/>
          </p:cNvSpPr>
          <p:nvPr>
            <p:ph idx="1"/>
          </p:nvPr>
        </p:nvSpPr>
        <p:spPr/>
        <p:txBody>
          <a:bodyPr/>
          <a:lstStyle/>
          <a:p>
            <a:r>
              <a:rPr lang="en-US" dirty="0"/>
              <a:t>SWBAT:  Present their work and discuss </a:t>
            </a:r>
            <a:r>
              <a:rPr lang="en-US" dirty="0" err="1"/>
              <a:t>ch</a:t>
            </a:r>
            <a:r>
              <a:rPr lang="en-US" dirty="0"/>
              <a:t> 1-2 of OMAM</a:t>
            </a:r>
          </a:p>
          <a:p>
            <a:endParaRPr lang="en-US" dirty="0"/>
          </a:p>
          <a:p>
            <a:r>
              <a:rPr lang="en-US" dirty="0"/>
              <a:t>Discussion</a:t>
            </a:r>
          </a:p>
          <a:p>
            <a:endParaRPr lang="en-US" dirty="0"/>
          </a:p>
          <a:p>
            <a:r>
              <a:rPr lang="en-US" altLang="en-US" dirty="0"/>
              <a:t>Reflection:  Do you think that any of the characters are being judged unfairly?  What should they understand about each other that they are unwilling or unable to?</a:t>
            </a:r>
          </a:p>
          <a:p>
            <a:endParaRPr lang="en-US" dirty="0"/>
          </a:p>
        </p:txBody>
      </p:sp>
    </p:spTree>
    <p:extLst>
      <p:ext uri="{BB962C8B-B14F-4D97-AF65-F5344CB8AC3E}">
        <p14:creationId xmlns:p14="http://schemas.microsoft.com/office/powerpoint/2010/main" val="168272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D7C9-688D-0743-8C48-1CF8A92115A7}"/>
              </a:ext>
            </a:extLst>
          </p:cNvPr>
          <p:cNvSpPr>
            <a:spLocks noGrp="1"/>
          </p:cNvSpPr>
          <p:nvPr>
            <p:ph type="title"/>
          </p:nvPr>
        </p:nvSpPr>
        <p:spPr/>
        <p:txBody>
          <a:bodyPr/>
          <a:lstStyle/>
          <a:p>
            <a:r>
              <a:rPr lang="en-US" dirty="0"/>
              <a:t>Day 6:  Sit in your </a:t>
            </a:r>
            <a:r>
              <a:rPr lang="en-US" dirty="0">
                <a:solidFill>
                  <a:srgbClr val="FF0000"/>
                </a:solidFill>
              </a:rPr>
              <a:t>Color Groups</a:t>
            </a:r>
            <a:r>
              <a:rPr lang="en-US" dirty="0"/>
              <a:t>	</a:t>
            </a:r>
          </a:p>
        </p:txBody>
      </p:sp>
      <p:sp>
        <p:nvSpPr>
          <p:cNvPr id="3" name="Content Placeholder 2">
            <a:extLst>
              <a:ext uri="{FF2B5EF4-FFF2-40B4-BE49-F238E27FC236}">
                <a16:creationId xmlns:a16="http://schemas.microsoft.com/office/drawing/2014/main" id="{9FB6CF2D-8097-B245-901D-BE7639488A09}"/>
              </a:ext>
            </a:extLst>
          </p:cNvPr>
          <p:cNvSpPr>
            <a:spLocks noGrp="1"/>
          </p:cNvSpPr>
          <p:nvPr>
            <p:ph idx="1"/>
          </p:nvPr>
        </p:nvSpPr>
        <p:spPr/>
        <p:txBody>
          <a:bodyPr/>
          <a:lstStyle/>
          <a:p>
            <a:r>
              <a:rPr lang="en-US" dirty="0"/>
              <a:t>SWBAT:  understand the connection of naturalism to the characters and setting in OMAM.</a:t>
            </a:r>
          </a:p>
          <a:p>
            <a:endParaRPr lang="en-US" dirty="0"/>
          </a:p>
          <a:p>
            <a:r>
              <a:rPr lang="en-US" dirty="0"/>
              <a:t>RQ Ch 1-2</a:t>
            </a:r>
          </a:p>
          <a:p>
            <a:r>
              <a:rPr lang="en-US" dirty="0"/>
              <a:t>Ch 1-2 Discussion</a:t>
            </a:r>
          </a:p>
          <a:p>
            <a:pPr marL="0" indent="0">
              <a:buNone/>
            </a:pPr>
            <a:endParaRPr lang="en-US" dirty="0"/>
          </a:p>
          <a:p>
            <a:r>
              <a:rPr lang="en-US" dirty="0"/>
              <a:t>Reflection:  </a:t>
            </a:r>
            <a:r>
              <a:rPr lang="en-US" altLang="en-US" dirty="0"/>
              <a:t>What elements of naturalism did you see in OMAM </a:t>
            </a:r>
            <a:r>
              <a:rPr lang="en-US" altLang="en-US" dirty="0" err="1"/>
              <a:t>ch</a:t>
            </a:r>
            <a:r>
              <a:rPr lang="en-US" altLang="en-US" dirty="0"/>
              <a:t> 1-2?  How do you think that the characters will fit into the definition?</a:t>
            </a:r>
          </a:p>
          <a:p>
            <a:endParaRPr lang="en-US" dirty="0"/>
          </a:p>
        </p:txBody>
      </p:sp>
    </p:spTree>
    <p:extLst>
      <p:ext uri="{BB962C8B-B14F-4D97-AF65-F5344CB8AC3E}">
        <p14:creationId xmlns:p14="http://schemas.microsoft.com/office/powerpoint/2010/main" val="3011362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4706-E35E-A941-886F-1983CFF71842}"/>
              </a:ext>
            </a:extLst>
          </p:cNvPr>
          <p:cNvSpPr>
            <a:spLocks noGrp="1"/>
          </p:cNvSpPr>
          <p:nvPr>
            <p:ph type="title"/>
          </p:nvPr>
        </p:nvSpPr>
        <p:spPr>
          <a:xfrm>
            <a:off x="838200" y="0"/>
            <a:ext cx="10515600" cy="391231"/>
          </a:xfrm>
        </p:spPr>
        <p:txBody>
          <a:bodyPr>
            <a:normAutofit fontScale="90000"/>
          </a:bodyPr>
          <a:lstStyle/>
          <a:p>
            <a:r>
              <a:rPr lang="en-US" dirty="0"/>
              <a:t>OMAM Ch 1-2 RQ</a:t>
            </a:r>
          </a:p>
        </p:txBody>
      </p:sp>
      <p:sp>
        <p:nvSpPr>
          <p:cNvPr id="3" name="Content Placeholder 2">
            <a:extLst>
              <a:ext uri="{FF2B5EF4-FFF2-40B4-BE49-F238E27FC236}">
                <a16:creationId xmlns:a16="http://schemas.microsoft.com/office/drawing/2014/main" id="{EA62B730-1870-B14C-835F-BAF0D78245CB}"/>
              </a:ext>
            </a:extLst>
          </p:cNvPr>
          <p:cNvSpPr>
            <a:spLocks noGrp="1"/>
          </p:cNvSpPr>
          <p:nvPr>
            <p:ph idx="1"/>
          </p:nvPr>
        </p:nvSpPr>
        <p:spPr>
          <a:xfrm>
            <a:off x="0" y="485422"/>
            <a:ext cx="12192000" cy="6372578"/>
          </a:xfrm>
        </p:spPr>
        <p:txBody>
          <a:bodyPr>
            <a:normAutofit lnSpcReduction="10000"/>
          </a:bodyPr>
          <a:lstStyle/>
          <a:p>
            <a:pPr marL="457200" indent="-457200">
              <a:buFont typeface="Calibri Light" panose="020F0302020204030204" pitchFamily="34" charset="0"/>
              <a:buAutoNum type="arabicPeriod"/>
            </a:pPr>
            <a:r>
              <a:rPr lang="en-US" altLang="en-US" dirty="0"/>
              <a:t>What does Lennie have in his pocket?</a:t>
            </a:r>
          </a:p>
          <a:p>
            <a:pPr marL="457200" indent="-457200">
              <a:buFont typeface="Calibri Light" panose="020F0302020204030204" pitchFamily="34" charset="0"/>
              <a:buAutoNum type="arabicPeriod"/>
            </a:pPr>
            <a:r>
              <a:rPr lang="en-US" altLang="en-US" dirty="0"/>
              <a:t>Why does Lennie accidently keep killing these little animals?</a:t>
            </a:r>
          </a:p>
          <a:p>
            <a:pPr marL="457200" indent="-457200">
              <a:buFont typeface="Calibri Light" panose="020F0302020204030204" pitchFamily="34" charset="0"/>
              <a:buAutoNum type="arabicPeriod"/>
            </a:pPr>
            <a:r>
              <a:rPr lang="en-US" altLang="en-US" dirty="0"/>
              <a:t>How does George say that he and Lennie are different from other ranch hands?</a:t>
            </a:r>
          </a:p>
          <a:p>
            <a:pPr marL="457200" indent="-457200">
              <a:buFont typeface="Calibri Light" panose="020F0302020204030204" pitchFamily="34" charset="0"/>
              <a:buAutoNum type="arabicPeriod"/>
            </a:pPr>
            <a:r>
              <a:rPr lang="en-US" altLang="en-US" dirty="0"/>
              <a:t>What is George and Lennie’s dream?</a:t>
            </a:r>
          </a:p>
          <a:p>
            <a:pPr marL="457200" indent="-457200">
              <a:buFont typeface="Calibri Light" panose="020F0302020204030204" pitchFamily="34" charset="0"/>
              <a:buAutoNum type="arabicPeriod"/>
            </a:pPr>
            <a:r>
              <a:rPr lang="en-US" altLang="en-US" dirty="0"/>
              <a:t>Where is Lennie supposed to go if he gets into trouble again?</a:t>
            </a:r>
          </a:p>
          <a:p>
            <a:pPr marL="514350" indent="-514350">
              <a:buFont typeface="Calibri Light" panose="020F0302020204030204" pitchFamily="34" charset="0"/>
              <a:buAutoNum type="arabicPeriod"/>
            </a:pPr>
            <a:r>
              <a:rPr lang="en-US" altLang="en-US" dirty="0"/>
              <a:t>What physical disability does the stable buck have?</a:t>
            </a:r>
          </a:p>
          <a:p>
            <a:pPr marL="514350" indent="-514350">
              <a:buFont typeface="Calibri Light" panose="020F0302020204030204" pitchFamily="34" charset="0"/>
              <a:buAutoNum type="arabicPeriod"/>
            </a:pPr>
            <a:r>
              <a:rPr lang="en-US" altLang="en-US" dirty="0"/>
              <a:t>What lie does George tell the boss instead of admitting that Lennie has an intellectual disability?</a:t>
            </a:r>
          </a:p>
          <a:p>
            <a:pPr marL="514350" indent="-514350">
              <a:buFont typeface="Calibri Light" panose="020F0302020204030204" pitchFamily="34" charset="0"/>
              <a:buAutoNum type="arabicPeriod"/>
            </a:pPr>
            <a:r>
              <a:rPr lang="en-US" altLang="en-US" dirty="0"/>
              <a:t>Why does Curley hate big guys?</a:t>
            </a:r>
          </a:p>
          <a:p>
            <a:pPr marL="514350" indent="-514350">
              <a:buFont typeface="Calibri Light" panose="020F0302020204030204" pitchFamily="34" charset="0"/>
              <a:buAutoNum type="arabicPeriod"/>
            </a:pPr>
            <a:r>
              <a:rPr lang="en-US" altLang="en-US" dirty="0"/>
              <a:t>What does George tell Lennie to do regarding Curley?</a:t>
            </a:r>
          </a:p>
          <a:p>
            <a:pPr marL="514350" indent="-514350">
              <a:buFont typeface="Calibri Light" panose="020F0302020204030204" pitchFamily="34" charset="0"/>
              <a:buAutoNum type="arabicPeriod"/>
            </a:pPr>
            <a:r>
              <a:rPr lang="en-US" altLang="en-US" dirty="0"/>
              <a:t>What does George believe about Curley’s wife?</a:t>
            </a:r>
          </a:p>
          <a:p>
            <a:pPr marL="514350" indent="-514350">
              <a:buFont typeface="Calibri Light" panose="020F0302020204030204" pitchFamily="34" charset="0"/>
              <a:buAutoNum type="arabicPeriod"/>
            </a:pPr>
            <a:r>
              <a:rPr lang="en-US" altLang="en-US" dirty="0"/>
              <a:t>What does Carlson want Candy to do regarding his dog?</a:t>
            </a:r>
          </a:p>
          <a:p>
            <a:pPr marL="514350" indent="-514350">
              <a:buFont typeface="Calibri Light" panose="020F0302020204030204" pitchFamily="34" charset="0"/>
              <a:buAutoNum type="arabicPeriod"/>
            </a:pPr>
            <a:r>
              <a:rPr lang="en-US" altLang="en-US" dirty="0"/>
              <a:t>Who is Curley looking for at the end of the chapter?</a:t>
            </a:r>
          </a:p>
          <a:p>
            <a:endParaRPr lang="en-US" dirty="0"/>
          </a:p>
        </p:txBody>
      </p:sp>
    </p:spTree>
    <p:extLst>
      <p:ext uri="{BB962C8B-B14F-4D97-AF65-F5344CB8AC3E}">
        <p14:creationId xmlns:p14="http://schemas.microsoft.com/office/powerpoint/2010/main" val="2537073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13171</TotalTime>
  <Words>2455</Words>
  <Application>Microsoft Macintosh PowerPoint</Application>
  <PresentationFormat>Widescreen</PresentationFormat>
  <Paragraphs>298</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OMAM</vt:lpstr>
      <vt:lpstr>OMAM Day 1:  Sit in your Sticker Groups</vt:lpstr>
      <vt:lpstr>OMAM Day 2:  Sit in your Color Groups</vt:lpstr>
      <vt:lpstr>OMAM Day 3:  Sit with your LC Groups</vt:lpstr>
      <vt:lpstr>Vocab List 1</vt:lpstr>
      <vt:lpstr>Day 4:  Sit in your Number Groups</vt:lpstr>
      <vt:lpstr>Day 5:  Sit in your LC groups </vt:lpstr>
      <vt:lpstr>Day 6:  Sit in your Color Groups </vt:lpstr>
      <vt:lpstr>OMAM Ch 1-2 RQ</vt:lpstr>
      <vt:lpstr>Naturalism</vt:lpstr>
      <vt:lpstr>Day 7:  Sit in your Own choice groups</vt:lpstr>
      <vt:lpstr>Day 8:  Sit in your Color Groups</vt:lpstr>
      <vt:lpstr>Day 9:  Sit in your LC groups </vt:lpstr>
      <vt:lpstr>Day 10:  Sit in your Number Groups</vt:lpstr>
      <vt:lpstr>RQ Ch 3-4</vt:lpstr>
      <vt:lpstr>Loneliness Chart:  Draw a diagram in which you depict the characters who suffer from loneliness in this book.  Add a quote and explanation about why they are lonely.</vt:lpstr>
      <vt:lpstr>Day 11:  Sit in your Sticker</vt:lpstr>
      <vt:lpstr>Day 12:  Sit in your LC groups </vt:lpstr>
      <vt:lpstr>Day 13:  Sit in your Number Groups</vt:lpstr>
      <vt:lpstr>Ch 5-6 RQ</vt:lpstr>
      <vt:lpstr>Strong Statement Discussion</vt:lpstr>
      <vt:lpstr>Strong Statements</vt:lpstr>
      <vt:lpstr>Day 14 OMAM:  Sit with your Number Groups</vt:lpstr>
      <vt:lpstr>Rave Criticism</vt:lpstr>
      <vt:lpstr>Foldable</vt:lpstr>
      <vt:lpstr>Day 15 OMAM:  Sit with your Sticker Groups</vt:lpstr>
      <vt:lpstr>Foldable</vt:lpstr>
      <vt:lpstr>OMAM Day 16:  Sit with your Color Groups</vt:lpstr>
      <vt:lpstr>Criticism Choices (Star the ones that you are interested in)</vt:lpstr>
      <vt:lpstr>OMAM Day 17:  Sit with your Number Groups</vt:lpstr>
      <vt:lpstr>Essay Graphic  Organizer (copy into your notebook on left and right sides)</vt:lpstr>
      <vt:lpstr>PowerPoint Presentation</vt:lpstr>
      <vt:lpstr>Body Paragraphs (Repeat minimum of four times)</vt:lpstr>
      <vt:lpstr>Conclusion</vt:lpstr>
      <vt:lpstr>Works Cited</vt:lpstr>
      <vt:lpstr>OMAM Day 18:  Sit with your Number Groups</vt:lpstr>
      <vt:lpstr>Example thesis</vt:lpstr>
      <vt:lpstr>PowerPoint Presentation</vt:lpstr>
      <vt:lpstr>OMAM Day 20:  Sit with your Sticker Groups</vt:lpstr>
      <vt:lpstr>OMAM Day 21: Sit with your Color Groups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OMAM</dc:title>
  <dc:creator>Baumeister, Christina</dc:creator>
  <cp:lastModifiedBy>Baumeister, Christina</cp:lastModifiedBy>
  <cp:revision>18</cp:revision>
  <dcterms:created xsi:type="dcterms:W3CDTF">2018-09-25T17:17:23Z</dcterms:created>
  <dcterms:modified xsi:type="dcterms:W3CDTF">2018-10-29T15:28:55Z</dcterms:modified>
</cp:coreProperties>
</file>