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70" r:id="rId8"/>
    <p:sldId id="272" r:id="rId9"/>
    <p:sldId id="262" r:id="rId10"/>
    <p:sldId id="273" r:id="rId11"/>
    <p:sldId id="274" r:id="rId12"/>
    <p:sldId id="279" r:id="rId13"/>
    <p:sldId id="280" r:id="rId14"/>
    <p:sldId id="275" r:id="rId15"/>
    <p:sldId id="281" r:id="rId16"/>
    <p:sldId id="282"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44" autoAdjust="0"/>
    <p:restoredTop sz="94660"/>
  </p:normalViewPr>
  <p:slideViewPr>
    <p:cSldViewPr snapToGrid="0">
      <p:cViewPr varScale="1">
        <p:scale>
          <a:sx n="72" d="100"/>
          <a:sy n="72" d="100"/>
        </p:scale>
        <p:origin x="1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93F5D2-AC9B-41D9-9AE4-30992FB0850D}"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350733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93F5D2-AC9B-41D9-9AE4-30992FB0850D}"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275752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93F5D2-AC9B-41D9-9AE4-30992FB0850D}"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110051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93F5D2-AC9B-41D9-9AE4-30992FB0850D}"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369468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93F5D2-AC9B-41D9-9AE4-30992FB0850D}"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284302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93F5D2-AC9B-41D9-9AE4-30992FB0850D}"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215102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93F5D2-AC9B-41D9-9AE4-30992FB0850D}"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205044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93F5D2-AC9B-41D9-9AE4-30992FB0850D}"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100219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93F5D2-AC9B-41D9-9AE4-30992FB0850D}"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363757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93F5D2-AC9B-41D9-9AE4-30992FB0850D}"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155522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93F5D2-AC9B-41D9-9AE4-30992FB0850D}"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4820A-B7C1-4FE9-BDDD-17893BF133CC}" type="slidenum">
              <a:rPr lang="en-US" smtClean="0"/>
              <a:t>‹#›</a:t>
            </a:fld>
            <a:endParaRPr lang="en-US"/>
          </a:p>
        </p:txBody>
      </p:sp>
    </p:spTree>
    <p:extLst>
      <p:ext uri="{BB962C8B-B14F-4D97-AF65-F5344CB8AC3E}">
        <p14:creationId xmlns:p14="http://schemas.microsoft.com/office/powerpoint/2010/main" val="808478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3F5D2-AC9B-41D9-9AE4-30992FB0850D}" type="datetimeFigureOut">
              <a:rPr lang="en-US" smtClean="0"/>
              <a:t>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4820A-B7C1-4FE9-BDDD-17893BF133CC}" type="slidenum">
              <a:rPr lang="en-US" smtClean="0"/>
              <a:t>‹#›</a:t>
            </a:fld>
            <a:endParaRPr lang="en-US"/>
          </a:p>
        </p:txBody>
      </p:sp>
    </p:spTree>
    <p:extLst>
      <p:ext uri="{BB962C8B-B14F-4D97-AF65-F5344CB8AC3E}">
        <p14:creationId xmlns:p14="http://schemas.microsoft.com/office/powerpoint/2010/main" val="2554374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Rites of Passage and Other Ideas</a:t>
            </a:r>
          </a:p>
        </p:txBody>
      </p:sp>
      <p:sp>
        <p:nvSpPr>
          <p:cNvPr id="3" name="Subtitle 2"/>
          <p:cNvSpPr>
            <a:spLocks noGrp="1"/>
          </p:cNvSpPr>
          <p:nvPr>
            <p:ph type="subTitle" idx="1"/>
          </p:nvPr>
        </p:nvSpPr>
        <p:spPr/>
        <p:txBody>
          <a:bodyPr/>
          <a:lstStyle/>
          <a:p>
            <a:r>
              <a:rPr lang="en-US" dirty="0"/>
              <a:t>Ms. Luehrs</a:t>
            </a:r>
          </a:p>
          <a:p>
            <a:r>
              <a:rPr lang="en-US" dirty="0"/>
              <a:t>Themes</a:t>
            </a:r>
          </a:p>
        </p:txBody>
      </p:sp>
    </p:spTree>
    <p:extLst>
      <p:ext uri="{BB962C8B-B14F-4D97-AF65-F5344CB8AC3E}">
        <p14:creationId xmlns:p14="http://schemas.microsoft.com/office/powerpoint/2010/main" val="4079063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31B12-76EA-4402-84BF-1F89F14399F2}"/>
              </a:ext>
            </a:extLst>
          </p:cNvPr>
          <p:cNvSpPr>
            <a:spLocks noGrp="1"/>
          </p:cNvSpPr>
          <p:nvPr>
            <p:ph type="title"/>
          </p:nvPr>
        </p:nvSpPr>
        <p:spPr/>
        <p:txBody>
          <a:bodyPr/>
          <a:lstStyle/>
          <a:p>
            <a:r>
              <a:rPr lang="en-US" dirty="0"/>
              <a:t>“On the Subway” (RS)  </a:t>
            </a:r>
          </a:p>
        </p:txBody>
      </p:sp>
      <p:sp>
        <p:nvSpPr>
          <p:cNvPr id="3" name="Content Placeholder 2">
            <a:extLst>
              <a:ext uri="{FF2B5EF4-FFF2-40B4-BE49-F238E27FC236}">
                <a16:creationId xmlns:a16="http://schemas.microsoft.com/office/drawing/2014/main" id="{9E8ADC21-221B-47C6-B855-FAF000949A0B}"/>
              </a:ext>
            </a:extLst>
          </p:cNvPr>
          <p:cNvSpPr>
            <a:spLocks noGrp="1"/>
          </p:cNvSpPr>
          <p:nvPr>
            <p:ph idx="1"/>
          </p:nvPr>
        </p:nvSpPr>
        <p:spPr>
          <a:xfrm>
            <a:off x="838200" y="1690688"/>
            <a:ext cx="10515600" cy="4351338"/>
          </a:xfrm>
        </p:spPr>
        <p:txBody>
          <a:bodyPr>
            <a:normAutofit/>
          </a:bodyPr>
          <a:lstStyle/>
          <a:p>
            <a:pPr marL="0" indent="0">
              <a:buNone/>
            </a:pPr>
            <a:r>
              <a:rPr lang="en-US" sz="3200" dirty="0"/>
              <a:t>			Boy				Woman</a:t>
            </a:r>
          </a:p>
        </p:txBody>
      </p:sp>
      <p:cxnSp>
        <p:nvCxnSpPr>
          <p:cNvPr id="5" name="Straight Connector 4">
            <a:extLst>
              <a:ext uri="{FF2B5EF4-FFF2-40B4-BE49-F238E27FC236}">
                <a16:creationId xmlns:a16="http://schemas.microsoft.com/office/drawing/2014/main" id="{ACAFB9BA-DB42-4125-8E73-4240C575305C}"/>
              </a:ext>
            </a:extLst>
          </p:cNvPr>
          <p:cNvCxnSpPr/>
          <p:nvPr/>
        </p:nvCxnSpPr>
        <p:spPr>
          <a:xfrm>
            <a:off x="2926079" y="2475914"/>
            <a:ext cx="70479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F20C5E6-D525-4DAA-BBB7-07E5E7160374}"/>
              </a:ext>
            </a:extLst>
          </p:cNvPr>
          <p:cNvCxnSpPr>
            <a:stCxn id="3" idx="0"/>
            <a:endCxn id="3" idx="2"/>
          </p:cNvCxnSpPr>
          <p:nvPr/>
        </p:nvCxnSpPr>
        <p:spPr>
          <a:xfrm>
            <a:off x="6096000" y="1690688"/>
            <a:ext cx="0" cy="435133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999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5BED3-EB2C-4CE9-8257-17D656A724D4}"/>
              </a:ext>
            </a:extLst>
          </p:cNvPr>
          <p:cNvSpPr>
            <a:spLocks noGrp="1"/>
          </p:cNvSpPr>
          <p:nvPr>
            <p:ph type="title"/>
          </p:nvPr>
        </p:nvSpPr>
        <p:spPr/>
        <p:txBody>
          <a:bodyPr/>
          <a:lstStyle/>
          <a:p>
            <a:r>
              <a:rPr lang="en-US" dirty="0"/>
              <a:t>Day 5:  Sit with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050F310C-0F15-4DCE-ABF5-370FC0023ED4}"/>
              </a:ext>
            </a:extLst>
          </p:cNvPr>
          <p:cNvSpPr>
            <a:spLocks noGrp="1"/>
          </p:cNvSpPr>
          <p:nvPr>
            <p:ph idx="1"/>
          </p:nvPr>
        </p:nvSpPr>
        <p:spPr/>
        <p:txBody>
          <a:bodyPr/>
          <a:lstStyle/>
          <a:p>
            <a:r>
              <a:rPr lang="en-US" dirty="0"/>
              <a:t>SWBAT:  identify and connect the biases discussed in “Indian Education” as well as discuss Junior’s own rights of passage.</a:t>
            </a:r>
          </a:p>
          <a:p>
            <a:endParaRPr lang="en-US" dirty="0"/>
          </a:p>
          <a:p>
            <a:r>
              <a:rPr lang="en-US" dirty="0"/>
              <a:t>Journal (LS)</a:t>
            </a:r>
          </a:p>
          <a:p>
            <a:r>
              <a:rPr lang="en-US" dirty="0"/>
              <a:t>Biases/Rites of Passage T-Chart (RS)</a:t>
            </a:r>
          </a:p>
          <a:p>
            <a:r>
              <a:rPr lang="en-US" dirty="0"/>
              <a:t>Reflection (LS):  How well would you say Alexie follows his own advice to “write about the pain and anger without having it consume us”?  What is the importance of sharing your pain through writing?  </a:t>
            </a:r>
          </a:p>
        </p:txBody>
      </p:sp>
    </p:spTree>
    <p:extLst>
      <p:ext uri="{BB962C8B-B14F-4D97-AF65-F5344CB8AC3E}">
        <p14:creationId xmlns:p14="http://schemas.microsoft.com/office/powerpoint/2010/main" val="335635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5DCA2-2282-4F49-A111-A38C6601FB67}"/>
              </a:ext>
            </a:extLst>
          </p:cNvPr>
          <p:cNvSpPr>
            <a:spLocks noGrp="1"/>
          </p:cNvSpPr>
          <p:nvPr>
            <p:ph type="title"/>
          </p:nvPr>
        </p:nvSpPr>
        <p:spPr/>
        <p:txBody>
          <a:bodyPr/>
          <a:lstStyle/>
          <a:p>
            <a:r>
              <a:rPr lang="en-US" dirty="0"/>
              <a:t>Journal </a:t>
            </a:r>
          </a:p>
        </p:txBody>
      </p:sp>
      <p:sp>
        <p:nvSpPr>
          <p:cNvPr id="3" name="Content Placeholder 2">
            <a:extLst>
              <a:ext uri="{FF2B5EF4-FFF2-40B4-BE49-F238E27FC236}">
                <a16:creationId xmlns:a16="http://schemas.microsoft.com/office/drawing/2014/main" id="{ABE9E1D1-8EB6-4D49-8583-CA35BE2A8CF6}"/>
              </a:ext>
            </a:extLst>
          </p:cNvPr>
          <p:cNvSpPr>
            <a:spLocks noGrp="1"/>
          </p:cNvSpPr>
          <p:nvPr>
            <p:ph idx="1"/>
          </p:nvPr>
        </p:nvSpPr>
        <p:spPr/>
        <p:txBody>
          <a:bodyPr/>
          <a:lstStyle/>
          <a:p>
            <a:pPr marL="0" indent="0">
              <a:buNone/>
            </a:pPr>
            <a:r>
              <a:rPr lang="en-US" dirty="0"/>
              <a:t>What are some of your own positive or negative experiences from school (K-12).  What kind of memories dominate?  Are the experiences connected?  Have those experiences changed the way that you handle situations now?</a:t>
            </a:r>
          </a:p>
        </p:txBody>
      </p:sp>
    </p:spTree>
    <p:extLst>
      <p:ext uri="{BB962C8B-B14F-4D97-AF65-F5344CB8AC3E}">
        <p14:creationId xmlns:p14="http://schemas.microsoft.com/office/powerpoint/2010/main" val="227086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FDB-0F6F-4026-814D-E5CDC402AC08}"/>
              </a:ext>
            </a:extLst>
          </p:cNvPr>
          <p:cNvSpPr>
            <a:spLocks noGrp="1"/>
          </p:cNvSpPr>
          <p:nvPr>
            <p:ph type="title"/>
          </p:nvPr>
        </p:nvSpPr>
        <p:spPr/>
        <p:txBody>
          <a:bodyPr/>
          <a:lstStyle/>
          <a:p>
            <a:r>
              <a:rPr lang="en-US" dirty="0"/>
              <a:t>“Indian Education”</a:t>
            </a:r>
          </a:p>
        </p:txBody>
      </p:sp>
      <p:sp>
        <p:nvSpPr>
          <p:cNvPr id="3" name="Content Placeholder 2">
            <a:extLst>
              <a:ext uri="{FF2B5EF4-FFF2-40B4-BE49-F238E27FC236}">
                <a16:creationId xmlns:a16="http://schemas.microsoft.com/office/drawing/2014/main" id="{7E0101EF-89D7-45A9-BCF1-8EE1A407A645}"/>
              </a:ext>
            </a:extLst>
          </p:cNvPr>
          <p:cNvSpPr>
            <a:spLocks noGrp="1"/>
          </p:cNvSpPr>
          <p:nvPr>
            <p:ph idx="1"/>
          </p:nvPr>
        </p:nvSpPr>
        <p:spPr/>
        <p:txBody>
          <a:bodyPr/>
          <a:lstStyle/>
          <a:p>
            <a:pPr marL="0" indent="0">
              <a:buNone/>
            </a:pPr>
            <a:r>
              <a:rPr lang="en-US" dirty="0"/>
              <a:t>		Biases					Rites of Passage	</a:t>
            </a:r>
          </a:p>
        </p:txBody>
      </p:sp>
      <p:cxnSp>
        <p:nvCxnSpPr>
          <p:cNvPr id="5" name="Straight Connector 4">
            <a:extLst>
              <a:ext uri="{FF2B5EF4-FFF2-40B4-BE49-F238E27FC236}">
                <a16:creationId xmlns:a16="http://schemas.microsoft.com/office/drawing/2014/main" id="{1E71D1B4-F5B4-469E-BD88-F4565BD68EEE}"/>
              </a:ext>
            </a:extLst>
          </p:cNvPr>
          <p:cNvCxnSpPr/>
          <p:nvPr/>
        </p:nvCxnSpPr>
        <p:spPr>
          <a:xfrm>
            <a:off x="1749287" y="2226365"/>
            <a:ext cx="817659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C8B09D3-3D6E-482F-BCDC-62D71CA6FFF5}"/>
              </a:ext>
            </a:extLst>
          </p:cNvPr>
          <p:cNvCxnSpPr/>
          <p:nvPr/>
        </p:nvCxnSpPr>
        <p:spPr>
          <a:xfrm>
            <a:off x="5605670" y="1825625"/>
            <a:ext cx="0" cy="401858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30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6:  Sit with your </a:t>
            </a:r>
            <a:r>
              <a:rPr lang="en-US" dirty="0">
                <a:solidFill>
                  <a:srgbClr val="FF0000"/>
                </a:solidFill>
              </a:rPr>
              <a:t>Sticker Groups</a:t>
            </a:r>
          </a:p>
        </p:txBody>
      </p:sp>
      <p:sp>
        <p:nvSpPr>
          <p:cNvPr id="3" name="Content Placeholder 2"/>
          <p:cNvSpPr>
            <a:spLocks noGrp="1"/>
          </p:cNvSpPr>
          <p:nvPr>
            <p:ph idx="1"/>
          </p:nvPr>
        </p:nvSpPr>
        <p:spPr/>
        <p:txBody>
          <a:bodyPr/>
          <a:lstStyle/>
          <a:p>
            <a:r>
              <a:rPr lang="en-US" dirty="0"/>
              <a:t>SWBAT:  make connections between selections from </a:t>
            </a:r>
            <a:r>
              <a:rPr lang="en-US" i="1" dirty="0"/>
              <a:t>In our Shoes</a:t>
            </a:r>
            <a:r>
              <a:rPr lang="en-US" dirty="0"/>
              <a:t> and the issues that have been discussed this unit.</a:t>
            </a:r>
          </a:p>
          <a:p>
            <a:endParaRPr lang="en-US" dirty="0"/>
          </a:p>
          <a:p>
            <a:r>
              <a:rPr lang="en-US" dirty="0"/>
              <a:t>Jigsaw day 1</a:t>
            </a:r>
          </a:p>
          <a:p>
            <a:r>
              <a:rPr lang="en-US" dirty="0"/>
              <a:t>Reflection:  What were the connections and ah-ha moments that you gained from today’s small group discussion?  What parts of the stories were you able to connect to?</a:t>
            </a:r>
          </a:p>
        </p:txBody>
      </p:sp>
    </p:spTree>
    <p:extLst>
      <p:ext uri="{BB962C8B-B14F-4D97-AF65-F5344CB8AC3E}">
        <p14:creationId xmlns:p14="http://schemas.microsoft.com/office/powerpoint/2010/main" val="419340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DDB7-5D09-46A8-9B78-ED020ACD3218}"/>
              </a:ext>
            </a:extLst>
          </p:cNvPr>
          <p:cNvSpPr>
            <a:spLocks noGrp="1"/>
          </p:cNvSpPr>
          <p:nvPr>
            <p:ph type="title"/>
          </p:nvPr>
        </p:nvSpPr>
        <p:spPr/>
        <p:txBody>
          <a:bodyPr/>
          <a:lstStyle/>
          <a:p>
            <a:r>
              <a:rPr lang="en-US" dirty="0"/>
              <a:t>Jigsaw Day 1</a:t>
            </a:r>
          </a:p>
        </p:txBody>
      </p:sp>
      <p:sp>
        <p:nvSpPr>
          <p:cNvPr id="3" name="Content Placeholder 2">
            <a:extLst>
              <a:ext uri="{FF2B5EF4-FFF2-40B4-BE49-F238E27FC236}">
                <a16:creationId xmlns:a16="http://schemas.microsoft.com/office/drawing/2014/main" id="{A86C5444-D3BC-4FF7-AE5C-19E744B6AD64}"/>
              </a:ext>
            </a:extLst>
          </p:cNvPr>
          <p:cNvSpPr>
            <a:spLocks noGrp="1"/>
          </p:cNvSpPr>
          <p:nvPr>
            <p:ph idx="1"/>
          </p:nvPr>
        </p:nvSpPr>
        <p:spPr/>
        <p:txBody>
          <a:bodyPr/>
          <a:lstStyle/>
          <a:p>
            <a:r>
              <a:rPr lang="en-US" dirty="0"/>
              <a:t>In your small groups, read and annotate your short story.  On the right side of your notebook:</a:t>
            </a:r>
          </a:p>
          <a:p>
            <a:pPr lvl="1"/>
            <a:r>
              <a:rPr lang="en-US" dirty="0"/>
              <a:t>Three quotes</a:t>
            </a:r>
          </a:p>
          <a:p>
            <a:pPr lvl="1"/>
            <a:r>
              <a:rPr lang="en-US" dirty="0"/>
              <a:t>Two Ah-ha moments</a:t>
            </a:r>
          </a:p>
          <a:p>
            <a:pPr lvl="1"/>
            <a:r>
              <a:rPr lang="en-US" dirty="0"/>
              <a:t>One Author and Me question</a:t>
            </a:r>
          </a:p>
          <a:p>
            <a:endParaRPr lang="en-US" dirty="0"/>
          </a:p>
          <a:p>
            <a:r>
              <a:rPr lang="en-US" dirty="0"/>
              <a:t>When there is 15 minutes left of class, we will be discussing these stories in our small groups and preparing for day 2.</a:t>
            </a:r>
          </a:p>
        </p:txBody>
      </p:sp>
    </p:spTree>
    <p:extLst>
      <p:ext uri="{BB962C8B-B14F-4D97-AF65-F5344CB8AC3E}">
        <p14:creationId xmlns:p14="http://schemas.microsoft.com/office/powerpoint/2010/main" val="1177726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8826C-CC8F-46E1-9E2D-CF2E07A053DF}"/>
              </a:ext>
            </a:extLst>
          </p:cNvPr>
          <p:cNvSpPr>
            <a:spLocks noGrp="1"/>
          </p:cNvSpPr>
          <p:nvPr>
            <p:ph type="title"/>
          </p:nvPr>
        </p:nvSpPr>
        <p:spPr/>
        <p:txBody>
          <a:bodyPr/>
          <a:lstStyle/>
          <a:p>
            <a:r>
              <a:rPr lang="en-US" dirty="0"/>
              <a:t>Day 7:  Sit with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8BF9F151-3457-4F67-961D-79F4642A9803}"/>
              </a:ext>
            </a:extLst>
          </p:cNvPr>
          <p:cNvSpPr>
            <a:spLocks noGrp="1"/>
          </p:cNvSpPr>
          <p:nvPr>
            <p:ph idx="1"/>
          </p:nvPr>
        </p:nvSpPr>
        <p:spPr/>
        <p:txBody>
          <a:bodyPr/>
          <a:lstStyle/>
          <a:p>
            <a:r>
              <a:rPr lang="en-US" dirty="0"/>
              <a:t>SWBAT:  compare their stories with the other short stories that were read.</a:t>
            </a:r>
          </a:p>
          <a:p>
            <a:endParaRPr lang="en-US" dirty="0"/>
          </a:p>
          <a:p>
            <a:r>
              <a:rPr lang="en-US" dirty="0"/>
              <a:t>Reflection:  What was the greatest thing that you learned during this unit?  How important is it that we experience rites of passage and acknowledge our personal biases?</a:t>
            </a:r>
          </a:p>
        </p:txBody>
      </p:sp>
    </p:spTree>
    <p:extLst>
      <p:ext uri="{BB962C8B-B14F-4D97-AF65-F5344CB8AC3E}">
        <p14:creationId xmlns:p14="http://schemas.microsoft.com/office/powerpoint/2010/main" val="3523026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Jigsaw 	</a:t>
            </a:r>
          </a:p>
        </p:txBody>
      </p:sp>
      <p:sp>
        <p:nvSpPr>
          <p:cNvPr id="3" name="Content Placeholder 2"/>
          <p:cNvSpPr>
            <a:spLocks noGrp="1"/>
          </p:cNvSpPr>
          <p:nvPr>
            <p:ph idx="1"/>
          </p:nvPr>
        </p:nvSpPr>
        <p:spPr/>
        <p:txBody>
          <a:bodyPr>
            <a:normAutofit/>
          </a:bodyPr>
          <a:lstStyle/>
          <a:p>
            <a:pPr lvl="1"/>
            <a:r>
              <a:rPr lang="en-US" sz="2800" dirty="0"/>
              <a:t>Take a large piece of white paper and divide it into five quadrants</a:t>
            </a:r>
          </a:p>
          <a:p>
            <a:pPr lvl="1"/>
            <a:r>
              <a:rPr lang="en-US" sz="2800" dirty="0"/>
              <a:t>Label three quadrants with the title of the story that you read yesterday, and the other two with any of other of the stories that we have read in this unit.</a:t>
            </a:r>
          </a:p>
          <a:p>
            <a:pPr lvl="1"/>
            <a:r>
              <a:rPr lang="en-US" sz="2800" dirty="0"/>
              <a:t>Share your main ideas, ah-ha moments, quotes, etc., and create a visual representation of the connections that you see between the various stories.</a:t>
            </a:r>
          </a:p>
          <a:p>
            <a:pPr lvl="1"/>
            <a:r>
              <a:rPr lang="en-US" sz="2800" dirty="0"/>
              <a:t>Be sure that you draw arrows between each of the stories to connect the similarities between each of them and write the similarities on the arrow.</a:t>
            </a:r>
          </a:p>
        </p:txBody>
      </p:sp>
    </p:spTree>
    <p:extLst>
      <p:ext uri="{BB962C8B-B14F-4D97-AF65-F5344CB8AC3E}">
        <p14:creationId xmlns:p14="http://schemas.microsoft.com/office/powerpoint/2010/main" val="4294860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Jigsaw </a:t>
            </a:r>
            <a:r>
              <a:rPr lang="en-US" dirty="0" err="1"/>
              <a:t>concl</a:t>
            </a:r>
            <a:r>
              <a:rPr lang="en-US" dirty="0"/>
              <a:t>.</a:t>
            </a:r>
          </a:p>
        </p:txBody>
      </p:sp>
      <p:sp>
        <p:nvSpPr>
          <p:cNvPr id="3" name="Content Placeholder 2"/>
          <p:cNvSpPr>
            <a:spLocks noGrp="1"/>
          </p:cNvSpPr>
          <p:nvPr>
            <p:ph idx="1"/>
          </p:nvPr>
        </p:nvSpPr>
        <p:spPr/>
        <p:txBody>
          <a:bodyPr/>
          <a:lstStyle/>
          <a:p>
            <a:r>
              <a:rPr lang="en-US" dirty="0"/>
              <a:t>7 minutes until the bell:  Hang up your posters on one of the walls.  Then take three large sticky notes.  </a:t>
            </a:r>
          </a:p>
          <a:p>
            <a:pPr lvl="1"/>
            <a:r>
              <a:rPr lang="en-US" sz="2800" dirty="0"/>
              <a:t>Walk around the room, and look at three other posters.  On your sticky note, write down any other connections/responses that you can think of as a reaction to the short stories.  This could be a personal, literary, cultural, or observational connection.  Stick those connections that you have written down onto the posters.</a:t>
            </a:r>
          </a:p>
          <a:p>
            <a:endParaRPr lang="en-US" dirty="0"/>
          </a:p>
          <a:p>
            <a:endParaRPr lang="en-US" dirty="0"/>
          </a:p>
        </p:txBody>
      </p:sp>
    </p:spTree>
    <p:extLst>
      <p:ext uri="{BB962C8B-B14F-4D97-AF65-F5344CB8AC3E}">
        <p14:creationId xmlns:p14="http://schemas.microsoft.com/office/powerpoint/2010/main" val="6671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2:  Rites </a:t>
            </a:r>
            <a:r>
              <a:rPr lang="en-US"/>
              <a:t>of Passage</a:t>
            </a:r>
            <a:endParaRPr lang="en-US" dirty="0">
              <a:solidFill>
                <a:srgbClr val="FF0000"/>
              </a:solidFill>
            </a:endParaRPr>
          </a:p>
        </p:txBody>
      </p:sp>
      <p:sp>
        <p:nvSpPr>
          <p:cNvPr id="3" name="Content Placeholder 2"/>
          <p:cNvSpPr>
            <a:spLocks noGrp="1"/>
          </p:cNvSpPr>
          <p:nvPr>
            <p:ph idx="1"/>
          </p:nvPr>
        </p:nvSpPr>
        <p:spPr/>
        <p:txBody>
          <a:bodyPr/>
          <a:lstStyle/>
          <a:p>
            <a:r>
              <a:rPr lang="en-US" dirty="0"/>
              <a:t>SWBAT:  Understand the significance of a rite of passage</a:t>
            </a:r>
          </a:p>
          <a:p>
            <a:pPr lvl="1"/>
            <a:endParaRPr lang="en-US" sz="3200" dirty="0"/>
          </a:p>
          <a:p>
            <a:pPr lvl="1"/>
            <a:r>
              <a:rPr lang="en-US" sz="3200" dirty="0"/>
              <a:t>Article Reading/Notes/Discussion</a:t>
            </a:r>
          </a:p>
          <a:p>
            <a:pPr lvl="1"/>
            <a:r>
              <a:rPr lang="en-US" sz="3200" dirty="0"/>
              <a:t>Activity</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9605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Rite of Passage Activity</a:t>
            </a:r>
          </a:p>
        </p:txBody>
      </p:sp>
      <p:sp>
        <p:nvSpPr>
          <p:cNvPr id="3" name="Content Placeholder 2"/>
          <p:cNvSpPr>
            <a:spLocks noGrp="1"/>
          </p:cNvSpPr>
          <p:nvPr>
            <p:ph idx="1"/>
          </p:nvPr>
        </p:nvSpPr>
        <p:spPr>
          <a:xfrm>
            <a:off x="838200" y="1272209"/>
            <a:ext cx="10515600" cy="5327374"/>
          </a:xfrm>
        </p:spPr>
        <p:txBody>
          <a:bodyPr>
            <a:normAutofit lnSpcReduction="10000"/>
          </a:bodyPr>
          <a:lstStyle/>
          <a:p>
            <a:r>
              <a:rPr lang="en-US" dirty="0"/>
              <a:t>As a senior, you have experienced many rites of passage.  For this activity, you will create a visual representation of your top five rites of passage.  Some ways that you can do this are (but not limited to):</a:t>
            </a:r>
          </a:p>
          <a:p>
            <a:pPr lvl="1"/>
            <a:r>
              <a:rPr lang="en-US" dirty="0"/>
              <a:t>Time line</a:t>
            </a:r>
          </a:p>
          <a:p>
            <a:pPr lvl="1"/>
            <a:r>
              <a:rPr lang="en-US" dirty="0"/>
              <a:t>Character sketch</a:t>
            </a:r>
          </a:p>
          <a:p>
            <a:pPr lvl="1"/>
            <a:r>
              <a:rPr lang="en-US" dirty="0"/>
              <a:t>Acrostic poem</a:t>
            </a:r>
          </a:p>
          <a:p>
            <a:pPr lvl="1"/>
            <a:r>
              <a:rPr lang="en-US" dirty="0"/>
              <a:t>Picture diagram</a:t>
            </a:r>
          </a:p>
          <a:p>
            <a:pPr lvl="1"/>
            <a:endParaRPr lang="en-US" dirty="0"/>
          </a:p>
          <a:p>
            <a:r>
              <a:rPr lang="en-US" dirty="0"/>
              <a:t>Now, on the back of your poster, choose your top three rites of passage that you have experienced and compose a reflection about why these rites were so important to shaping you as a young adult.  Then, list and explain three rites of passage that you have not yet experienced and reflect about why you are looking forward to these rites and how they will shape you as an individual.</a:t>
            </a:r>
          </a:p>
        </p:txBody>
      </p:sp>
    </p:spTree>
    <p:extLst>
      <p:ext uri="{BB962C8B-B14F-4D97-AF65-F5344CB8AC3E}">
        <p14:creationId xmlns:p14="http://schemas.microsoft.com/office/powerpoint/2010/main" val="87876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2:  Sit with your </a:t>
            </a:r>
            <a:r>
              <a:rPr lang="en-US" dirty="0">
                <a:solidFill>
                  <a:srgbClr val="FF0000"/>
                </a:solidFill>
              </a:rPr>
              <a:t>Number Groups</a:t>
            </a:r>
          </a:p>
        </p:txBody>
      </p:sp>
      <p:sp>
        <p:nvSpPr>
          <p:cNvPr id="3" name="Content Placeholder 2"/>
          <p:cNvSpPr>
            <a:spLocks noGrp="1"/>
          </p:cNvSpPr>
          <p:nvPr>
            <p:ph idx="1"/>
          </p:nvPr>
        </p:nvSpPr>
        <p:spPr>
          <a:xfrm>
            <a:off x="478302" y="1825625"/>
            <a:ext cx="10875498" cy="4351338"/>
          </a:xfrm>
        </p:spPr>
        <p:txBody>
          <a:bodyPr>
            <a:normAutofit fontScale="92500" lnSpcReduction="10000"/>
          </a:bodyPr>
          <a:lstStyle/>
          <a:p>
            <a:r>
              <a:rPr lang="en-US" sz="3600" dirty="0"/>
              <a:t>SWBAT:  understand the significance of the past, tradition, and personal desires when experiencing a rite of passage.</a:t>
            </a:r>
          </a:p>
          <a:p>
            <a:endParaRPr lang="en-US" sz="3600" dirty="0"/>
          </a:p>
          <a:p>
            <a:pPr lvl="1"/>
            <a:r>
              <a:rPr lang="en-US" sz="3200" dirty="0"/>
              <a:t>“A Late Encounter with the Enemy”</a:t>
            </a:r>
          </a:p>
          <a:p>
            <a:pPr lvl="1"/>
            <a:r>
              <a:rPr lang="en-US" sz="3200" dirty="0"/>
              <a:t>Foldable (RS)</a:t>
            </a:r>
          </a:p>
          <a:p>
            <a:pPr lvl="1"/>
            <a:endParaRPr lang="en-US" sz="3200" dirty="0"/>
          </a:p>
          <a:p>
            <a:pPr lvl="1"/>
            <a:r>
              <a:rPr lang="en-US" sz="3200" dirty="0"/>
              <a:t>Reflection (LS):  How important is your graduation to you?  Is the ceremony that you will participate in more significant to you or to your family?  Who gets the most out of walking across the stage?</a:t>
            </a:r>
          </a:p>
        </p:txBody>
      </p:sp>
    </p:spTree>
    <p:extLst>
      <p:ext uri="{BB962C8B-B14F-4D97-AF65-F5344CB8AC3E}">
        <p14:creationId xmlns:p14="http://schemas.microsoft.com/office/powerpoint/2010/main" val="321699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718"/>
            <a:ext cx="10515600" cy="1325563"/>
          </a:xfrm>
        </p:spPr>
        <p:txBody>
          <a:bodyPr/>
          <a:lstStyle/>
          <a:p>
            <a:r>
              <a:rPr lang="en-US" dirty="0"/>
              <a:t>Day 3:  Sit in your </a:t>
            </a:r>
            <a:r>
              <a:rPr lang="en-US" dirty="0">
                <a:solidFill>
                  <a:srgbClr val="FF0000"/>
                </a:solidFill>
              </a:rPr>
              <a:t>Sticker Groups</a:t>
            </a:r>
          </a:p>
        </p:txBody>
      </p:sp>
      <p:sp>
        <p:nvSpPr>
          <p:cNvPr id="3" name="Content Placeholder 2"/>
          <p:cNvSpPr>
            <a:spLocks noGrp="1"/>
          </p:cNvSpPr>
          <p:nvPr>
            <p:ph idx="1"/>
          </p:nvPr>
        </p:nvSpPr>
        <p:spPr>
          <a:xfrm>
            <a:off x="838200" y="1420837"/>
            <a:ext cx="10515600" cy="5317588"/>
          </a:xfrm>
        </p:spPr>
        <p:txBody>
          <a:bodyPr>
            <a:normAutofit/>
          </a:bodyPr>
          <a:lstStyle/>
          <a:p>
            <a:r>
              <a:rPr lang="en-US" dirty="0"/>
              <a:t>SWBAT:  understand the idea of white privilege.</a:t>
            </a:r>
          </a:p>
          <a:p>
            <a:endParaRPr lang="en-US" dirty="0"/>
          </a:p>
          <a:p>
            <a:pPr lvl="1"/>
            <a:r>
              <a:rPr lang="en-US" sz="2800" dirty="0"/>
              <a:t>Journal (LS)</a:t>
            </a:r>
          </a:p>
          <a:p>
            <a:pPr lvl="1"/>
            <a:r>
              <a:rPr lang="en-US" sz="2800" dirty="0"/>
              <a:t>“White Privilege…” (RS)</a:t>
            </a:r>
          </a:p>
          <a:p>
            <a:pPr lvl="1"/>
            <a:r>
              <a:rPr lang="en-US" sz="2800" dirty="0"/>
              <a:t>“This is Us”  Season 1 Ep 4 (RS)</a:t>
            </a:r>
          </a:p>
          <a:p>
            <a:pPr lvl="1"/>
            <a:r>
              <a:rPr lang="en-US" sz="2800" dirty="0"/>
              <a:t>HW:  Read and Annotate “Black Men and Public Spaces”</a:t>
            </a:r>
          </a:p>
          <a:p>
            <a:pPr lvl="1"/>
            <a:endParaRPr lang="en-US" sz="2800" dirty="0"/>
          </a:p>
          <a:p>
            <a:r>
              <a:rPr lang="en-US" sz="3200" dirty="0"/>
              <a:t>Reflection (LS):  What did you learn about your own biases?  Do you agree with what you have experienced?  What part about today’s discussion made you feel uncomfortable?</a:t>
            </a:r>
          </a:p>
        </p:txBody>
      </p:sp>
    </p:spTree>
    <p:extLst>
      <p:ext uri="{BB962C8B-B14F-4D97-AF65-F5344CB8AC3E}">
        <p14:creationId xmlns:p14="http://schemas.microsoft.com/office/powerpoint/2010/main" val="2787761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5FB7-EEC8-40B3-861F-A194C8FE9C1D}"/>
              </a:ext>
            </a:extLst>
          </p:cNvPr>
          <p:cNvSpPr>
            <a:spLocks noGrp="1"/>
          </p:cNvSpPr>
          <p:nvPr>
            <p:ph type="title"/>
          </p:nvPr>
        </p:nvSpPr>
        <p:spPr/>
        <p:txBody>
          <a:bodyPr/>
          <a:lstStyle/>
          <a:p>
            <a:r>
              <a:rPr lang="en-US" dirty="0"/>
              <a:t>Journal #3</a:t>
            </a:r>
          </a:p>
        </p:txBody>
      </p:sp>
      <p:sp>
        <p:nvSpPr>
          <p:cNvPr id="3" name="Content Placeholder 2">
            <a:extLst>
              <a:ext uri="{FF2B5EF4-FFF2-40B4-BE49-F238E27FC236}">
                <a16:creationId xmlns:a16="http://schemas.microsoft.com/office/drawing/2014/main" id="{1609197B-CE5A-452F-ACEA-6410D78F9139}"/>
              </a:ext>
            </a:extLst>
          </p:cNvPr>
          <p:cNvSpPr>
            <a:spLocks noGrp="1"/>
          </p:cNvSpPr>
          <p:nvPr>
            <p:ph idx="1"/>
          </p:nvPr>
        </p:nvSpPr>
        <p:spPr/>
        <p:txBody>
          <a:bodyPr>
            <a:normAutofit/>
          </a:bodyPr>
          <a:lstStyle/>
          <a:p>
            <a:r>
              <a:rPr lang="en-US" sz="3600" dirty="0"/>
              <a:t>Why do we allow stereotypes to determine who we do or do not trust?  Why do some people check their car door locks when we see someone at a bus stop or holding a sign that says that they are hungry?  How can a person use their privilege in a positive manner?</a:t>
            </a:r>
          </a:p>
        </p:txBody>
      </p:sp>
    </p:spTree>
    <p:extLst>
      <p:ext uri="{BB962C8B-B14F-4D97-AF65-F5344CB8AC3E}">
        <p14:creationId xmlns:p14="http://schemas.microsoft.com/office/powerpoint/2010/main" val="195482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33A4-90DB-48D7-843E-9A3E4DFF66AB}"/>
              </a:ext>
            </a:extLst>
          </p:cNvPr>
          <p:cNvSpPr>
            <a:spLocks noGrp="1"/>
          </p:cNvSpPr>
          <p:nvPr>
            <p:ph type="title"/>
          </p:nvPr>
        </p:nvSpPr>
        <p:spPr/>
        <p:txBody>
          <a:bodyPr/>
          <a:lstStyle/>
          <a:p>
            <a:r>
              <a:rPr lang="en-US" dirty="0"/>
              <a:t>On the Right….</a:t>
            </a:r>
          </a:p>
        </p:txBody>
      </p:sp>
      <p:sp>
        <p:nvSpPr>
          <p:cNvPr id="3" name="Content Placeholder 2">
            <a:extLst>
              <a:ext uri="{FF2B5EF4-FFF2-40B4-BE49-F238E27FC236}">
                <a16:creationId xmlns:a16="http://schemas.microsoft.com/office/drawing/2014/main" id="{AC1775A0-F8FB-4B11-BF65-84EF2CAFE02B}"/>
              </a:ext>
            </a:extLst>
          </p:cNvPr>
          <p:cNvSpPr>
            <a:spLocks noGrp="1"/>
          </p:cNvSpPr>
          <p:nvPr>
            <p:ph idx="1"/>
          </p:nvPr>
        </p:nvSpPr>
        <p:spPr/>
        <p:txBody>
          <a:bodyPr/>
          <a:lstStyle/>
          <a:p>
            <a:r>
              <a:rPr lang="en-US" dirty="0"/>
              <a:t>Read “White Privilege..” and make a note of three-five privileges that you either take for granted, see people take for granted, or have experienced as something that you do not get to enjoy regularly.</a:t>
            </a:r>
          </a:p>
        </p:txBody>
      </p:sp>
    </p:spTree>
    <p:extLst>
      <p:ext uri="{BB962C8B-B14F-4D97-AF65-F5344CB8AC3E}">
        <p14:creationId xmlns:p14="http://schemas.microsoft.com/office/powerpoint/2010/main" val="421922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7BDC-82AE-497B-A968-4CE592267F7F}"/>
              </a:ext>
            </a:extLst>
          </p:cNvPr>
          <p:cNvSpPr>
            <a:spLocks noGrp="1"/>
          </p:cNvSpPr>
          <p:nvPr>
            <p:ph type="title"/>
          </p:nvPr>
        </p:nvSpPr>
        <p:spPr/>
        <p:txBody>
          <a:bodyPr/>
          <a:lstStyle/>
          <a:p>
            <a:r>
              <a:rPr lang="en-US" dirty="0"/>
              <a:t>This Is Us</a:t>
            </a:r>
          </a:p>
        </p:txBody>
      </p:sp>
      <p:sp>
        <p:nvSpPr>
          <p:cNvPr id="3" name="Content Placeholder 2">
            <a:extLst>
              <a:ext uri="{FF2B5EF4-FFF2-40B4-BE49-F238E27FC236}">
                <a16:creationId xmlns:a16="http://schemas.microsoft.com/office/drawing/2014/main" id="{6B254FC5-A403-401C-AFDA-7E3B713E2C70}"/>
              </a:ext>
            </a:extLst>
          </p:cNvPr>
          <p:cNvSpPr>
            <a:spLocks noGrp="1"/>
          </p:cNvSpPr>
          <p:nvPr>
            <p:ph idx="1"/>
          </p:nvPr>
        </p:nvSpPr>
        <p:spPr/>
        <p:txBody>
          <a:bodyPr/>
          <a:lstStyle/>
          <a:p>
            <a:r>
              <a:rPr lang="en-US" dirty="0"/>
              <a:t>While watching the clips from the episode, note on the Right Side any examples of White Privilege that you see.  Do you think that this is an accurate portrayal of White Privilege?</a:t>
            </a:r>
          </a:p>
        </p:txBody>
      </p:sp>
    </p:spTree>
    <p:extLst>
      <p:ext uri="{BB962C8B-B14F-4D97-AF65-F5344CB8AC3E}">
        <p14:creationId xmlns:p14="http://schemas.microsoft.com/office/powerpoint/2010/main" val="109996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4:   Sit with your </a:t>
            </a:r>
            <a:r>
              <a:rPr lang="en-US" dirty="0">
                <a:solidFill>
                  <a:srgbClr val="FF0000"/>
                </a:solidFill>
              </a:rPr>
              <a:t>Color Groups</a:t>
            </a:r>
          </a:p>
        </p:txBody>
      </p:sp>
      <p:sp>
        <p:nvSpPr>
          <p:cNvPr id="3" name="Content Placeholder 2"/>
          <p:cNvSpPr>
            <a:spLocks noGrp="1"/>
          </p:cNvSpPr>
          <p:nvPr>
            <p:ph idx="1"/>
          </p:nvPr>
        </p:nvSpPr>
        <p:spPr/>
        <p:txBody>
          <a:bodyPr/>
          <a:lstStyle/>
          <a:p>
            <a:r>
              <a:rPr lang="en-US" sz="3200" dirty="0"/>
              <a:t>SWBAT:  understand the purpose of Staples’ essay and debate its relevance to their culture.</a:t>
            </a:r>
          </a:p>
          <a:p>
            <a:endParaRPr lang="en-US" sz="3200" dirty="0"/>
          </a:p>
          <a:p>
            <a:pPr lvl="1"/>
            <a:r>
              <a:rPr lang="en-US" sz="3200" dirty="0"/>
              <a:t>Discussion (Staple Article to the RS)</a:t>
            </a:r>
          </a:p>
          <a:p>
            <a:pPr lvl="1"/>
            <a:r>
              <a:rPr lang="en-US" sz="3200" dirty="0"/>
              <a:t>“On the Subway” (RS)</a:t>
            </a:r>
          </a:p>
          <a:p>
            <a:pPr lvl="1"/>
            <a:r>
              <a:rPr lang="en-US" sz="3200" dirty="0"/>
              <a:t>Reflection (LS):  How relevant is Staples’ essay (written in 1986) today?  How do personal biases affect how we treat people or how we are treated?</a:t>
            </a:r>
          </a:p>
          <a:p>
            <a:pPr lvl="1"/>
            <a:endParaRPr lang="en-US" sz="3200" dirty="0"/>
          </a:p>
          <a:p>
            <a:pPr lvl="1"/>
            <a:endParaRPr lang="en-US" dirty="0"/>
          </a:p>
        </p:txBody>
      </p:sp>
    </p:spTree>
    <p:extLst>
      <p:ext uri="{BB962C8B-B14F-4D97-AF65-F5344CB8AC3E}">
        <p14:creationId xmlns:p14="http://schemas.microsoft.com/office/powerpoint/2010/main" val="3231226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3283</TotalTime>
  <Words>1037</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Rites of Passage and Other Ideas</vt:lpstr>
      <vt:lpstr>Day 2:  Rites of Passage</vt:lpstr>
      <vt:lpstr>Rite of Passage Activity</vt:lpstr>
      <vt:lpstr>Day 2:  Sit with your Number Groups</vt:lpstr>
      <vt:lpstr>Day 3:  Sit in your Sticker Groups</vt:lpstr>
      <vt:lpstr>Journal #3</vt:lpstr>
      <vt:lpstr>On the Right….</vt:lpstr>
      <vt:lpstr>This Is Us</vt:lpstr>
      <vt:lpstr>Day 4:   Sit with your Color Groups</vt:lpstr>
      <vt:lpstr>“On the Subway” (RS)  </vt:lpstr>
      <vt:lpstr>Day 5:  Sit with your Number Groups</vt:lpstr>
      <vt:lpstr>Journal </vt:lpstr>
      <vt:lpstr>“Indian Education”</vt:lpstr>
      <vt:lpstr>Day 6:  Sit with your Sticker Groups</vt:lpstr>
      <vt:lpstr>Jigsaw Day 1</vt:lpstr>
      <vt:lpstr>Day 7:  Sit with your Color Groups</vt:lpstr>
      <vt:lpstr>Jigsaw  </vt:lpstr>
      <vt:lpstr>Jigsaw concl.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Rites of Passage and Other Ideas</dc:title>
  <dc:creator>Luehrs, Christina</dc:creator>
  <cp:lastModifiedBy>Baumeister, Christina</cp:lastModifiedBy>
  <cp:revision>43</cp:revision>
  <dcterms:created xsi:type="dcterms:W3CDTF">2015-08-18T15:23:51Z</dcterms:created>
  <dcterms:modified xsi:type="dcterms:W3CDTF">2018-01-05T13:50:57Z</dcterms:modified>
</cp:coreProperties>
</file>