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89" r:id="rId3"/>
    <p:sldId id="291" r:id="rId4"/>
    <p:sldId id="259" r:id="rId5"/>
    <p:sldId id="301" r:id="rId6"/>
    <p:sldId id="302" r:id="rId7"/>
    <p:sldId id="290" r:id="rId8"/>
    <p:sldId id="267" r:id="rId9"/>
    <p:sldId id="292" r:id="rId10"/>
    <p:sldId id="260" r:id="rId11"/>
    <p:sldId id="263" r:id="rId12"/>
    <p:sldId id="264" r:id="rId13"/>
    <p:sldId id="303" r:id="rId14"/>
    <p:sldId id="265" r:id="rId15"/>
    <p:sldId id="295" r:id="rId16"/>
    <p:sldId id="270" r:id="rId17"/>
    <p:sldId id="271" r:id="rId18"/>
    <p:sldId id="304" r:id="rId19"/>
    <p:sldId id="296" r:id="rId20"/>
    <p:sldId id="306" r:id="rId21"/>
    <p:sldId id="305" r:id="rId22"/>
    <p:sldId id="307" r:id="rId23"/>
    <p:sldId id="272" r:id="rId24"/>
    <p:sldId id="308" r:id="rId25"/>
    <p:sldId id="297" r:id="rId26"/>
    <p:sldId id="276" r:id="rId27"/>
    <p:sldId id="286" r:id="rId28"/>
    <p:sldId id="277" r:id="rId29"/>
    <p:sldId id="309" r:id="rId30"/>
    <p:sldId id="310" r:id="rId31"/>
    <p:sldId id="315" r:id="rId32"/>
    <p:sldId id="311" r:id="rId33"/>
    <p:sldId id="316" r:id="rId34"/>
    <p:sldId id="299" r:id="rId35"/>
    <p:sldId id="281" r:id="rId36"/>
    <p:sldId id="312" r:id="rId37"/>
    <p:sldId id="313" r:id="rId38"/>
    <p:sldId id="282" r:id="rId39"/>
    <p:sldId id="314" r:id="rId40"/>
    <p:sldId id="287" r:id="rId4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91" autoAdjust="0"/>
    <p:restoredTop sz="94660"/>
  </p:normalViewPr>
  <p:slideViewPr>
    <p:cSldViewPr>
      <p:cViewPr varScale="1">
        <p:scale>
          <a:sx n="68" d="100"/>
          <a:sy n="68" d="100"/>
        </p:scale>
        <p:origin x="9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A8A53F-C7EB-4FCA-A68A-0E3D53A306D9}"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306F0C92-A39F-422E-8FCC-BE9FA340F959}">
      <dgm:prSet phldrT="[Text]"/>
      <dgm:spPr/>
      <dgm:t>
        <a:bodyPr/>
        <a:lstStyle/>
        <a:p>
          <a:r>
            <a:rPr lang="en-US" dirty="0"/>
            <a:t>School</a:t>
          </a:r>
        </a:p>
      </dgm:t>
    </dgm:pt>
    <dgm:pt modelId="{ED1576A4-7BAA-4261-9946-0636BC159B84}" type="parTrans" cxnId="{7A9E42D4-D1C1-4C88-9E0D-30E4A029C008}">
      <dgm:prSet/>
      <dgm:spPr/>
      <dgm:t>
        <a:bodyPr/>
        <a:lstStyle/>
        <a:p>
          <a:endParaRPr lang="en-US"/>
        </a:p>
      </dgm:t>
    </dgm:pt>
    <dgm:pt modelId="{87104B7A-48AC-4CE5-A8FF-51BE6C94C39E}" type="sibTrans" cxnId="{7A9E42D4-D1C1-4C88-9E0D-30E4A029C008}">
      <dgm:prSet/>
      <dgm:spPr/>
      <dgm:t>
        <a:bodyPr/>
        <a:lstStyle/>
        <a:p>
          <a:endParaRPr lang="en-US"/>
        </a:p>
      </dgm:t>
    </dgm:pt>
    <dgm:pt modelId="{C3388E48-D9D5-4470-BCA6-E651ECFB19FC}">
      <dgm:prSet phldrT="[Text]" phldr="1"/>
      <dgm:spPr/>
      <dgm:t>
        <a:bodyPr/>
        <a:lstStyle/>
        <a:p>
          <a:endParaRPr lang="en-US" dirty="0"/>
        </a:p>
      </dgm:t>
    </dgm:pt>
    <dgm:pt modelId="{AB44A75A-4C82-49FB-8055-42F145DEB42E}" type="parTrans" cxnId="{8DDB3288-BCB3-46A3-8D94-6EF9F4FE9A18}">
      <dgm:prSet/>
      <dgm:spPr/>
      <dgm:t>
        <a:bodyPr/>
        <a:lstStyle/>
        <a:p>
          <a:endParaRPr lang="en-US"/>
        </a:p>
      </dgm:t>
    </dgm:pt>
    <dgm:pt modelId="{6B6AE977-14A7-4971-A8EA-106FA2086676}" type="sibTrans" cxnId="{8DDB3288-BCB3-46A3-8D94-6EF9F4FE9A18}">
      <dgm:prSet/>
      <dgm:spPr/>
      <dgm:t>
        <a:bodyPr/>
        <a:lstStyle/>
        <a:p>
          <a:endParaRPr lang="en-US"/>
        </a:p>
      </dgm:t>
    </dgm:pt>
    <dgm:pt modelId="{4F05A3AE-0D53-49AC-8C5B-39CBD0730D65}">
      <dgm:prSet phldrT="[Text]" phldr="1"/>
      <dgm:spPr/>
      <dgm:t>
        <a:bodyPr/>
        <a:lstStyle/>
        <a:p>
          <a:endParaRPr lang="en-US" dirty="0"/>
        </a:p>
      </dgm:t>
    </dgm:pt>
    <dgm:pt modelId="{29034643-48D1-4AF0-AADB-5063BE998959}" type="parTrans" cxnId="{48FE0A33-AF25-4F64-9A9F-F283AEAD5828}">
      <dgm:prSet/>
      <dgm:spPr/>
      <dgm:t>
        <a:bodyPr/>
        <a:lstStyle/>
        <a:p>
          <a:endParaRPr lang="en-US"/>
        </a:p>
      </dgm:t>
    </dgm:pt>
    <dgm:pt modelId="{3A84C56D-2D49-44FD-BEC0-9A1B366DA805}" type="sibTrans" cxnId="{48FE0A33-AF25-4F64-9A9F-F283AEAD5828}">
      <dgm:prSet/>
      <dgm:spPr/>
      <dgm:t>
        <a:bodyPr/>
        <a:lstStyle/>
        <a:p>
          <a:endParaRPr lang="en-US"/>
        </a:p>
      </dgm:t>
    </dgm:pt>
    <dgm:pt modelId="{F0ED6209-73AD-48A8-9279-0695C0951CF3}">
      <dgm:prSet phldrT="[Text]"/>
      <dgm:spPr/>
      <dgm:t>
        <a:bodyPr/>
        <a:lstStyle/>
        <a:p>
          <a:r>
            <a:rPr lang="en-US" dirty="0"/>
            <a:t>Home</a:t>
          </a:r>
        </a:p>
      </dgm:t>
    </dgm:pt>
    <dgm:pt modelId="{10DF4EC2-E5F0-4579-9E77-3016868BA316}" type="parTrans" cxnId="{C701565B-93D1-46A4-930C-F6B599365623}">
      <dgm:prSet/>
      <dgm:spPr/>
      <dgm:t>
        <a:bodyPr/>
        <a:lstStyle/>
        <a:p>
          <a:endParaRPr lang="en-US"/>
        </a:p>
      </dgm:t>
    </dgm:pt>
    <dgm:pt modelId="{206B0190-EA3C-4F3C-9476-9C432C344EF1}" type="sibTrans" cxnId="{C701565B-93D1-46A4-930C-F6B599365623}">
      <dgm:prSet/>
      <dgm:spPr/>
      <dgm:t>
        <a:bodyPr/>
        <a:lstStyle/>
        <a:p>
          <a:endParaRPr lang="en-US"/>
        </a:p>
      </dgm:t>
    </dgm:pt>
    <dgm:pt modelId="{B61BE24B-63CF-4508-AD94-5D99981E1369}">
      <dgm:prSet phldrT="[Text]" phldr="1"/>
      <dgm:spPr/>
      <dgm:t>
        <a:bodyPr/>
        <a:lstStyle/>
        <a:p>
          <a:endParaRPr lang="en-US"/>
        </a:p>
      </dgm:t>
    </dgm:pt>
    <dgm:pt modelId="{ED7F3A74-5400-41E4-8D94-96CB5BFAB0FB}" type="parTrans" cxnId="{F492DF98-2000-485A-A1EB-B444BC428C26}">
      <dgm:prSet/>
      <dgm:spPr/>
      <dgm:t>
        <a:bodyPr/>
        <a:lstStyle/>
        <a:p>
          <a:endParaRPr lang="en-US"/>
        </a:p>
      </dgm:t>
    </dgm:pt>
    <dgm:pt modelId="{30C7C87E-2568-4BD5-B1F7-EDED58A5588C}" type="sibTrans" cxnId="{F492DF98-2000-485A-A1EB-B444BC428C26}">
      <dgm:prSet/>
      <dgm:spPr/>
      <dgm:t>
        <a:bodyPr/>
        <a:lstStyle/>
        <a:p>
          <a:endParaRPr lang="en-US"/>
        </a:p>
      </dgm:t>
    </dgm:pt>
    <dgm:pt modelId="{0FA9FEB6-3C8B-4562-AEF3-5D3766F3863E}">
      <dgm:prSet phldrT="[Text]" phldr="1"/>
      <dgm:spPr/>
      <dgm:t>
        <a:bodyPr/>
        <a:lstStyle/>
        <a:p>
          <a:endParaRPr lang="en-US" dirty="0"/>
        </a:p>
      </dgm:t>
    </dgm:pt>
    <dgm:pt modelId="{37F8D566-9038-4F73-9A87-A588E69402C5}" type="parTrans" cxnId="{CAC63CED-DC35-45F4-B2FA-3A2DD7348DBF}">
      <dgm:prSet/>
      <dgm:spPr/>
      <dgm:t>
        <a:bodyPr/>
        <a:lstStyle/>
        <a:p>
          <a:endParaRPr lang="en-US"/>
        </a:p>
      </dgm:t>
    </dgm:pt>
    <dgm:pt modelId="{F5E790C5-EAE6-436D-826E-C833F27B82ED}" type="sibTrans" cxnId="{CAC63CED-DC35-45F4-B2FA-3A2DD7348DBF}">
      <dgm:prSet/>
      <dgm:spPr/>
      <dgm:t>
        <a:bodyPr/>
        <a:lstStyle/>
        <a:p>
          <a:endParaRPr lang="en-US"/>
        </a:p>
      </dgm:t>
    </dgm:pt>
    <dgm:pt modelId="{1BE024CD-EB97-4F46-8F2A-1E3B2F263BBB}">
      <dgm:prSet phldrT="[Text]"/>
      <dgm:spPr/>
      <dgm:t>
        <a:bodyPr/>
        <a:lstStyle/>
        <a:p>
          <a:r>
            <a:rPr lang="en-US" dirty="0"/>
            <a:t>Closet</a:t>
          </a:r>
        </a:p>
      </dgm:t>
    </dgm:pt>
    <dgm:pt modelId="{CC619CB5-86B6-42C0-BDD3-8B0E8A020637}" type="parTrans" cxnId="{24C764B3-4AA0-4B30-BBCF-553279EE1E6E}">
      <dgm:prSet/>
      <dgm:spPr/>
      <dgm:t>
        <a:bodyPr/>
        <a:lstStyle/>
        <a:p>
          <a:endParaRPr lang="en-US"/>
        </a:p>
      </dgm:t>
    </dgm:pt>
    <dgm:pt modelId="{231FCB1A-450A-4B41-85B7-37B5330AAF41}" type="sibTrans" cxnId="{24C764B3-4AA0-4B30-BBCF-553279EE1E6E}">
      <dgm:prSet/>
      <dgm:spPr/>
      <dgm:t>
        <a:bodyPr/>
        <a:lstStyle/>
        <a:p>
          <a:endParaRPr lang="en-US"/>
        </a:p>
      </dgm:t>
    </dgm:pt>
    <dgm:pt modelId="{99079F32-7BEC-4975-8EB7-DD7E10CE1A49}">
      <dgm:prSet phldrT="[Text]" phldr="1"/>
      <dgm:spPr/>
      <dgm:t>
        <a:bodyPr/>
        <a:lstStyle/>
        <a:p>
          <a:endParaRPr lang="en-US"/>
        </a:p>
      </dgm:t>
    </dgm:pt>
    <dgm:pt modelId="{51C8C44B-6A0E-4A0F-BA84-4BF350F5E286}" type="parTrans" cxnId="{E19BDB83-5A90-4D46-A9CC-B1BDECE3D8E0}">
      <dgm:prSet/>
      <dgm:spPr/>
      <dgm:t>
        <a:bodyPr/>
        <a:lstStyle/>
        <a:p>
          <a:endParaRPr lang="en-US"/>
        </a:p>
      </dgm:t>
    </dgm:pt>
    <dgm:pt modelId="{390D704F-A8AB-4FD5-8CFB-A427F8F43CAF}" type="sibTrans" cxnId="{E19BDB83-5A90-4D46-A9CC-B1BDECE3D8E0}">
      <dgm:prSet/>
      <dgm:spPr/>
      <dgm:t>
        <a:bodyPr/>
        <a:lstStyle/>
        <a:p>
          <a:endParaRPr lang="en-US"/>
        </a:p>
      </dgm:t>
    </dgm:pt>
    <dgm:pt modelId="{F0ED3A36-8F20-4094-915A-EA5CD490F17C}">
      <dgm:prSet phldrT="[Text]" phldr="1"/>
      <dgm:spPr/>
      <dgm:t>
        <a:bodyPr/>
        <a:lstStyle/>
        <a:p>
          <a:endParaRPr lang="en-US"/>
        </a:p>
      </dgm:t>
    </dgm:pt>
    <dgm:pt modelId="{736A671D-B709-4DF9-8BCE-A294EE60BDE2}" type="parTrans" cxnId="{DEDC269D-9EDD-44C6-A0B5-9866C3E0DF30}">
      <dgm:prSet/>
      <dgm:spPr/>
      <dgm:t>
        <a:bodyPr/>
        <a:lstStyle/>
        <a:p>
          <a:endParaRPr lang="en-US"/>
        </a:p>
      </dgm:t>
    </dgm:pt>
    <dgm:pt modelId="{4EFC3A48-3805-4EC6-89A1-77F4448D7BBC}" type="sibTrans" cxnId="{DEDC269D-9EDD-44C6-A0B5-9866C3E0DF30}">
      <dgm:prSet/>
      <dgm:spPr/>
      <dgm:t>
        <a:bodyPr/>
        <a:lstStyle/>
        <a:p>
          <a:endParaRPr lang="en-US"/>
        </a:p>
      </dgm:t>
    </dgm:pt>
    <dgm:pt modelId="{07E65CDF-78E1-4A81-94EC-5AFA025158F4}" type="pres">
      <dgm:prSet presAssocID="{27A8A53F-C7EB-4FCA-A68A-0E3D53A306D9}" presName="Name0" presStyleCnt="0">
        <dgm:presLayoutVars>
          <dgm:dir/>
          <dgm:animLvl val="lvl"/>
          <dgm:resizeHandles val="exact"/>
        </dgm:presLayoutVars>
      </dgm:prSet>
      <dgm:spPr/>
    </dgm:pt>
    <dgm:pt modelId="{C55983E1-FB8D-46C8-A3A3-F462279466DE}" type="pres">
      <dgm:prSet presAssocID="{306F0C92-A39F-422E-8FCC-BE9FA340F959}" presName="composite" presStyleCnt="0"/>
      <dgm:spPr/>
    </dgm:pt>
    <dgm:pt modelId="{19C5454D-BE66-432F-8157-30834C0D5163}" type="pres">
      <dgm:prSet presAssocID="{306F0C92-A39F-422E-8FCC-BE9FA340F959}" presName="parTx" presStyleLbl="alignNode1" presStyleIdx="0" presStyleCnt="3" custLinFactNeighborX="-103" custLinFactNeighborY="-61314">
        <dgm:presLayoutVars>
          <dgm:chMax val="0"/>
          <dgm:chPref val="0"/>
          <dgm:bulletEnabled val="1"/>
        </dgm:presLayoutVars>
      </dgm:prSet>
      <dgm:spPr/>
    </dgm:pt>
    <dgm:pt modelId="{C73E9DA6-BC59-4416-8EDC-A275A22B8D72}" type="pres">
      <dgm:prSet presAssocID="{306F0C92-A39F-422E-8FCC-BE9FA340F959}" presName="desTx" presStyleLbl="alignAccFollowNode1" presStyleIdx="0" presStyleCnt="3" custScaleY="147913">
        <dgm:presLayoutVars>
          <dgm:bulletEnabled val="1"/>
        </dgm:presLayoutVars>
      </dgm:prSet>
      <dgm:spPr/>
    </dgm:pt>
    <dgm:pt modelId="{74542E50-8C17-449F-87EA-917CC6564573}" type="pres">
      <dgm:prSet presAssocID="{87104B7A-48AC-4CE5-A8FF-51BE6C94C39E}" presName="space" presStyleCnt="0"/>
      <dgm:spPr/>
    </dgm:pt>
    <dgm:pt modelId="{927F44D0-2AF2-4312-9331-A6D6AE365C07}" type="pres">
      <dgm:prSet presAssocID="{F0ED6209-73AD-48A8-9279-0695C0951CF3}" presName="composite" presStyleCnt="0"/>
      <dgm:spPr/>
    </dgm:pt>
    <dgm:pt modelId="{70A84730-B751-46D0-81FF-7654465F0461}" type="pres">
      <dgm:prSet presAssocID="{F0ED6209-73AD-48A8-9279-0695C0951CF3}" presName="parTx" presStyleLbl="alignNode1" presStyleIdx="1" presStyleCnt="3" custLinFactNeighborX="0" custLinFactNeighborY="-77099">
        <dgm:presLayoutVars>
          <dgm:chMax val="0"/>
          <dgm:chPref val="0"/>
          <dgm:bulletEnabled val="1"/>
        </dgm:presLayoutVars>
      </dgm:prSet>
      <dgm:spPr/>
    </dgm:pt>
    <dgm:pt modelId="{57DAC31A-FD5F-495A-9786-95437D8FF461}" type="pres">
      <dgm:prSet presAssocID="{F0ED6209-73AD-48A8-9279-0695C0951CF3}" presName="desTx" presStyleLbl="alignAccFollowNode1" presStyleIdx="1" presStyleCnt="3" custScaleY="149359">
        <dgm:presLayoutVars>
          <dgm:bulletEnabled val="1"/>
        </dgm:presLayoutVars>
      </dgm:prSet>
      <dgm:spPr/>
    </dgm:pt>
    <dgm:pt modelId="{5D3EE1A9-C15C-404A-8FAA-F0C286FA708C}" type="pres">
      <dgm:prSet presAssocID="{206B0190-EA3C-4F3C-9476-9C432C344EF1}" presName="space" presStyleCnt="0"/>
      <dgm:spPr/>
    </dgm:pt>
    <dgm:pt modelId="{0469FCD6-EE37-4163-BCF6-F04BD2D5ED67}" type="pres">
      <dgm:prSet presAssocID="{1BE024CD-EB97-4F46-8F2A-1E3B2F263BBB}" presName="composite" presStyleCnt="0"/>
      <dgm:spPr/>
    </dgm:pt>
    <dgm:pt modelId="{2E1D197C-760E-4E5B-987A-A0B77FF26538}" type="pres">
      <dgm:prSet presAssocID="{1BE024CD-EB97-4F46-8F2A-1E3B2F263BBB}" presName="parTx" presStyleLbl="alignNode1" presStyleIdx="2" presStyleCnt="3" custLinFactNeighborX="103" custLinFactNeighborY="-77099">
        <dgm:presLayoutVars>
          <dgm:chMax val="0"/>
          <dgm:chPref val="0"/>
          <dgm:bulletEnabled val="1"/>
        </dgm:presLayoutVars>
      </dgm:prSet>
      <dgm:spPr/>
    </dgm:pt>
    <dgm:pt modelId="{A4D64779-4B96-4782-8E59-631183245136}" type="pres">
      <dgm:prSet presAssocID="{1BE024CD-EB97-4F46-8F2A-1E3B2F263BBB}" presName="desTx" presStyleLbl="alignAccFollowNode1" presStyleIdx="2" presStyleCnt="3" custScaleY="148661">
        <dgm:presLayoutVars>
          <dgm:bulletEnabled val="1"/>
        </dgm:presLayoutVars>
      </dgm:prSet>
      <dgm:spPr/>
    </dgm:pt>
  </dgm:ptLst>
  <dgm:cxnLst>
    <dgm:cxn modelId="{E9709C02-98C0-4A45-B4DA-4D6F98020011}" type="presOf" srcId="{99079F32-7BEC-4975-8EB7-DD7E10CE1A49}" destId="{A4D64779-4B96-4782-8E59-631183245136}" srcOrd="0" destOrd="0" presId="urn:microsoft.com/office/officeart/2005/8/layout/hList1"/>
    <dgm:cxn modelId="{1864F206-2F3C-4774-B812-1C5D3A31A201}" type="presOf" srcId="{1BE024CD-EB97-4F46-8F2A-1E3B2F263BBB}" destId="{2E1D197C-760E-4E5B-987A-A0B77FF26538}" srcOrd="0" destOrd="0" presId="urn:microsoft.com/office/officeart/2005/8/layout/hList1"/>
    <dgm:cxn modelId="{558F7114-7FB3-4F9A-986B-8494AD299269}" type="presOf" srcId="{C3388E48-D9D5-4470-BCA6-E651ECFB19FC}" destId="{C73E9DA6-BC59-4416-8EDC-A275A22B8D72}" srcOrd="0" destOrd="0" presId="urn:microsoft.com/office/officeart/2005/8/layout/hList1"/>
    <dgm:cxn modelId="{DAE6D215-B2E0-4936-B402-8149EFE487A8}" type="presOf" srcId="{306F0C92-A39F-422E-8FCC-BE9FA340F959}" destId="{19C5454D-BE66-432F-8157-30834C0D5163}" srcOrd="0" destOrd="0" presId="urn:microsoft.com/office/officeart/2005/8/layout/hList1"/>
    <dgm:cxn modelId="{BB2EBD2B-EB9C-4220-8D08-1050B79BEFE0}" type="presOf" srcId="{27A8A53F-C7EB-4FCA-A68A-0E3D53A306D9}" destId="{07E65CDF-78E1-4A81-94EC-5AFA025158F4}" srcOrd="0" destOrd="0" presId="urn:microsoft.com/office/officeart/2005/8/layout/hList1"/>
    <dgm:cxn modelId="{48FE0A33-AF25-4F64-9A9F-F283AEAD5828}" srcId="{306F0C92-A39F-422E-8FCC-BE9FA340F959}" destId="{4F05A3AE-0D53-49AC-8C5B-39CBD0730D65}" srcOrd="1" destOrd="0" parTransId="{29034643-48D1-4AF0-AADB-5063BE998959}" sibTransId="{3A84C56D-2D49-44FD-BEC0-9A1B366DA805}"/>
    <dgm:cxn modelId="{8C25375B-2F90-43C5-B369-81E52ED088AA}" type="presOf" srcId="{4F05A3AE-0D53-49AC-8C5B-39CBD0730D65}" destId="{C73E9DA6-BC59-4416-8EDC-A275A22B8D72}" srcOrd="0" destOrd="1" presId="urn:microsoft.com/office/officeart/2005/8/layout/hList1"/>
    <dgm:cxn modelId="{C701565B-93D1-46A4-930C-F6B599365623}" srcId="{27A8A53F-C7EB-4FCA-A68A-0E3D53A306D9}" destId="{F0ED6209-73AD-48A8-9279-0695C0951CF3}" srcOrd="1" destOrd="0" parTransId="{10DF4EC2-E5F0-4579-9E77-3016868BA316}" sibTransId="{206B0190-EA3C-4F3C-9476-9C432C344EF1}"/>
    <dgm:cxn modelId="{793EE056-0052-4A14-8F50-7013144CF853}" type="presOf" srcId="{F0ED3A36-8F20-4094-915A-EA5CD490F17C}" destId="{A4D64779-4B96-4782-8E59-631183245136}" srcOrd="0" destOrd="1" presId="urn:microsoft.com/office/officeart/2005/8/layout/hList1"/>
    <dgm:cxn modelId="{E19BDB83-5A90-4D46-A9CC-B1BDECE3D8E0}" srcId="{1BE024CD-EB97-4F46-8F2A-1E3B2F263BBB}" destId="{99079F32-7BEC-4975-8EB7-DD7E10CE1A49}" srcOrd="0" destOrd="0" parTransId="{51C8C44B-6A0E-4A0F-BA84-4BF350F5E286}" sibTransId="{390D704F-A8AB-4FD5-8CFB-A427F8F43CAF}"/>
    <dgm:cxn modelId="{8DDB3288-BCB3-46A3-8D94-6EF9F4FE9A18}" srcId="{306F0C92-A39F-422E-8FCC-BE9FA340F959}" destId="{C3388E48-D9D5-4470-BCA6-E651ECFB19FC}" srcOrd="0" destOrd="0" parTransId="{AB44A75A-4C82-49FB-8055-42F145DEB42E}" sibTransId="{6B6AE977-14A7-4971-A8EA-106FA2086676}"/>
    <dgm:cxn modelId="{F492DF98-2000-485A-A1EB-B444BC428C26}" srcId="{F0ED6209-73AD-48A8-9279-0695C0951CF3}" destId="{B61BE24B-63CF-4508-AD94-5D99981E1369}" srcOrd="0" destOrd="0" parTransId="{ED7F3A74-5400-41E4-8D94-96CB5BFAB0FB}" sibTransId="{30C7C87E-2568-4BD5-B1F7-EDED58A5588C}"/>
    <dgm:cxn modelId="{DEDC269D-9EDD-44C6-A0B5-9866C3E0DF30}" srcId="{1BE024CD-EB97-4F46-8F2A-1E3B2F263BBB}" destId="{F0ED3A36-8F20-4094-915A-EA5CD490F17C}" srcOrd="1" destOrd="0" parTransId="{736A671D-B709-4DF9-8BCE-A294EE60BDE2}" sibTransId="{4EFC3A48-3805-4EC6-89A1-77F4448D7BBC}"/>
    <dgm:cxn modelId="{EAD459A3-52C8-4F9D-930C-06D5AE229333}" type="presOf" srcId="{0FA9FEB6-3C8B-4562-AEF3-5D3766F3863E}" destId="{57DAC31A-FD5F-495A-9786-95437D8FF461}" srcOrd="0" destOrd="1" presId="urn:microsoft.com/office/officeart/2005/8/layout/hList1"/>
    <dgm:cxn modelId="{6886A3AC-AF1F-45CC-B391-D87BB08299B4}" type="presOf" srcId="{F0ED6209-73AD-48A8-9279-0695C0951CF3}" destId="{70A84730-B751-46D0-81FF-7654465F0461}" srcOrd="0" destOrd="0" presId="urn:microsoft.com/office/officeart/2005/8/layout/hList1"/>
    <dgm:cxn modelId="{24C764B3-4AA0-4B30-BBCF-553279EE1E6E}" srcId="{27A8A53F-C7EB-4FCA-A68A-0E3D53A306D9}" destId="{1BE024CD-EB97-4F46-8F2A-1E3B2F263BBB}" srcOrd="2" destOrd="0" parTransId="{CC619CB5-86B6-42C0-BDD3-8B0E8A020637}" sibTransId="{231FCB1A-450A-4B41-85B7-37B5330AAF41}"/>
    <dgm:cxn modelId="{7A9E42D4-D1C1-4C88-9E0D-30E4A029C008}" srcId="{27A8A53F-C7EB-4FCA-A68A-0E3D53A306D9}" destId="{306F0C92-A39F-422E-8FCC-BE9FA340F959}" srcOrd="0" destOrd="0" parTransId="{ED1576A4-7BAA-4261-9946-0636BC159B84}" sibTransId="{87104B7A-48AC-4CE5-A8FF-51BE6C94C39E}"/>
    <dgm:cxn modelId="{4492AEDB-DD9D-4567-8DBB-E02668C6290B}" type="presOf" srcId="{B61BE24B-63CF-4508-AD94-5D99981E1369}" destId="{57DAC31A-FD5F-495A-9786-95437D8FF461}" srcOrd="0" destOrd="0" presId="urn:microsoft.com/office/officeart/2005/8/layout/hList1"/>
    <dgm:cxn modelId="{CAC63CED-DC35-45F4-B2FA-3A2DD7348DBF}" srcId="{F0ED6209-73AD-48A8-9279-0695C0951CF3}" destId="{0FA9FEB6-3C8B-4562-AEF3-5D3766F3863E}" srcOrd="1" destOrd="0" parTransId="{37F8D566-9038-4F73-9A87-A588E69402C5}" sibTransId="{F5E790C5-EAE6-436D-826E-C833F27B82ED}"/>
    <dgm:cxn modelId="{C61BE3B9-32B3-4D9E-9DCC-19C18BAA0AE9}" type="presParOf" srcId="{07E65CDF-78E1-4A81-94EC-5AFA025158F4}" destId="{C55983E1-FB8D-46C8-A3A3-F462279466DE}" srcOrd="0" destOrd="0" presId="urn:microsoft.com/office/officeart/2005/8/layout/hList1"/>
    <dgm:cxn modelId="{113C2FE0-C774-4BFB-BB3F-2539FE4E1610}" type="presParOf" srcId="{C55983E1-FB8D-46C8-A3A3-F462279466DE}" destId="{19C5454D-BE66-432F-8157-30834C0D5163}" srcOrd="0" destOrd="0" presId="urn:microsoft.com/office/officeart/2005/8/layout/hList1"/>
    <dgm:cxn modelId="{09F1F638-A45F-4610-962F-64F9A208200D}" type="presParOf" srcId="{C55983E1-FB8D-46C8-A3A3-F462279466DE}" destId="{C73E9DA6-BC59-4416-8EDC-A275A22B8D72}" srcOrd="1" destOrd="0" presId="urn:microsoft.com/office/officeart/2005/8/layout/hList1"/>
    <dgm:cxn modelId="{DC338E5F-E9C2-480E-B096-D09FCD9CB753}" type="presParOf" srcId="{07E65CDF-78E1-4A81-94EC-5AFA025158F4}" destId="{74542E50-8C17-449F-87EA-917CC6564573}" srcOrd="1" destOrd="0" presId="urn:microsoft.com/office/officeart/2005/8/layout/hList1"/>
    <dgm:cxn modelId="{DD0E522C-2796-4E23-B642-87C956CFD831}" type="presParOf" srcId="{07E65CDF-78E1-4A81-94EC-5AFA025158F4}" destId="{927F44D0-2AF2-4312-9331-A6D6AE365C07}" srcOrd="2" destOrd="0" presId="urn:microsoft.com/office/officeart/2005/8/layout/hList1"/>
    <dgm:cxn modelId="{94B6B9B8-E1EA-441D-B9F5-A29379B23A6F}" type="presParOf" srcId="{927F44D0-2AF2-4312-9331-A6D6AE365C07}" destId="{70A84730-B751-46D0-81FF-7654465F0461}" srcOrd="0" destOrd="0" presId="urn:microsoft.com/office/officeart/2005/8/layout/hList1"/>
    <dgm:cxn modelId="{8EDFBA6E-6AC6-4975-9009-4EFDC4316B78}" type="presParOf" srcId="{927F44D0-2AF2-4312-9331-A6D6AE365C07}" destId="{57DAC31A-FD5F-495A-9786-95437D8FF461}" srcOrd="1" destOrd="0" presId="urn:microsoft.com/office/officeart/2005/8/layout/hList1"/>
    <dgm:cxn modelId="{573A6EFE-11FF-4072-BF77-20AD38CCF572}" type="presParOf" srcId="{07E65CDF-78E1-4A81-94EC-5AFA025158F4}" destId="{5D3EE1A9-C15C-404A-8FAA-F0C286FA708C}" srcOrd="3" destOrd="0" presId="urn:microsoft.com/office/officeart/2005/8/layout/hList1"/>
    <dgm:cxn modelId="{7388CE92-5930-4702-A16A-F3B057012EE1}" type="presParOf" srcId="{07E65CDF-78E1-4A81-94EC-5AFA025158F4}" destId="{0469FCD6-EE37-4163-BCF6-F04BD2D5ED67}" srcOrd="4" destOrd="0" presId="urn:microsoft.com/office/officeart/2005/8/layout/hList1"/>
    <dgm:cxn modelId="{6ED1D855-3ECB-413A-91F5-D36BE9F7E2AC}" type="presParOf" srcId="{0469FCD6-EE37-4163-BCF6-F04BD2D5ED67}" destId="{2E1D197C-760E-4E5B-987A-A0B77FF26538}" srcOrd="0" destOrd="0" presId="urn:microsoft.com/office/officeart/2005/8/layout/hList1"/>
    <dgm:cxn modelId="{6C9AC0EC-58D4-4F6D-BFE8-5D7571FF3547}" type="presParOf" srcId="{0469FCD6-EE37-4163-BCF6-F04BD2D5ED67}" destId="{A4D64779-4B96-4782-8E59-63118324513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C5454D-BE66-432F-8157-30834C0D5163}">
      <dsp:nvSpPr>
        <dsp:cNvPr id="0" name=""/>
        <dsp:cNvSpPr/>
      </dsp:nvSpPr>
      <dsp:spPr>
        <a:xfrm>
          <a:off x="0" y="0"/>
          <a:ext cx="2507456" cy="1002982"/>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marL="0" lvl="0" indent="0" algn="ctr" defTabSz="2000250">
            <a:lnSpc>
              <a:spcPct val="90000"/>
            </a:lnSpc>
            <a:spcBef>
              <a:spcPct val="0"/>
            </a:spcBef>
            <a:spcAft>
              <a:spcPct val="35000"/>
            </a:spcAft>
            <a:buNone/>
          </a:pPr>
          <a:r>
            <a:rPr lang="en-US" sz="4500" kern="1200" dirty="0"/>
            <a:t>School</a:t>
          </a:r>
        </a:p>
      </dsp:txBody>
      <dsp:txXfrm>
        <a:off x="0" y="0"/>
        <a:ext cx="2507456" cy="1002982"/>
      </dsp:txXfrm>
    </dsp:sp>
    <dsp:sp modelId="{C73E9DA6-BC59-4416-8EDC-A275A22B8D72}">
      <dsp:nvSpPr>
        <dsp:cNvPr id="0" name=""/>
        <dsp:cNvSpPr/>
      </dsp:nvSpPr>
      <dsp:spPr>
        <a:xfrm>
          <a:off x="2571" y="1066058"/>
          <a:ext cx="2507456" cy="2923352"/>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t" anchorCtr="0">
          <a:noAutofit/>
        </a:bodyPr>
        <a:lstStyle/>
        <a:p>
          <a:pPr marL="285750" lvl="1" indent="-285750" algn="l" defTabSz="2000250">
            <a:lnSpc>
              <a:spcPct val="90000"/>
            </a:lnSpc>
            <a:spcBef>
              <a:spcPct val="0"/>
            </a:spcBef>
            <a:spcAft>
              <a:spcPct val="15000"/>
            </a:spcAft>
            <a:buChar char="•"/>
          </a:pPr>
          <a:endParaRPr lang="en-US" sz="4500" kern="1200" dirty="0"/>
        </a:p>
        <a:p>
          <a:pPr marL="285750" lvl="1" indent="-285750" algn="l" defTabSz="2000250">
            <a:lnSpc>
              <a:spcPct val="90000"/>
            </a:lnSpc>
            <a:spcBef>
              <a:spcPct val="0"/>
            </a:spcBef>
            <a:spcAft>
              <a:spcPct val="15000"/>
            </a:spcAft>
            <a:buChar char="•"/>
          </a:pPr>
          <a:endParaRPr lang="en-US" sz="4500" kern="1200" dirty="0"/>
        </a:p>
      </dsp:txBody>
      <dsp:txXfrm>
        <a:off x="2571" y="1066058"/>
        <a:ext cx="2507456" cy="2923352"/>
      </dsp:txXfrm>
    </dsp:sp>
    <dsp:sp modelId="{70A84730-B751-46D0-81FF-7654465F0461}">
      <dsp:nvSpPr>
        <dsp:cNvPr id="0" name=""/>
        <dsp:cNvSpPr/>
      </dsp:nvSpPr>
      <dsp:spPr>
        <a:xfrm>
          <a:off x="2861071" y="0"/>
          <a:ext cx="2507456" cy="1002982"/>
        </a:xfrm>
        <a:prstGeom prst="rect">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marL="0" lvl="0" indent="0" algn="ctr" defTabSz="2000250">
            <a:lnSpc>
              <a:spcPct val="90000"/>
            </a:lnSpc>
            <a:spcBef>
              <a:spcPct val="0"/>
            </a:spcBef>
            <a:spcAft>
              <a:spcPct val="35000"/>
            </a:spcAft>
            <a:buNone/>
          </a:pPr>
          <a:r>
            <a:rPr lang="en-US" sz="4500" kern="1200" dirty="0"/>
            <a:t>Home</a:t>
          </a:r>
        </a:p>
      </dsp:txBody>
      <dsp:txXfrm>
        <a:off x="2861071" y="0"/>
        <a:ext cx="2507456" cy="1002982"/>
      </dsp:txXfrm>
    </dsp:sp>
    <dsp:sp modelId="{57DAC31A-FD5F-495A-9786-95437D8FF461}">
      <dsp:nvSpPr>
        <dsp:cNvPr id="0" name=""/>
        <dsp:cNvSpPr/>
      </dsp:nvSpPr>
      <dsp:spPr>
        <a:xfrm>
          <a:off x="2861071" y="1044624"/>
          <a:ext cx="2507456" cy="2951931"/>
        </a:xfrm>
        <a:prstGeom prst="rect">
          <a:avLst/>
        </a:prstGeom>
        <a:solidFill>
          <a:schemeClr val="accent2">
            <a:tint val="40000"/>
            <a:alpha val="90000"/>
            <a:hueOff val="2512910"/>
            <a:satOff val="-2189"/>
            <a:lumOff val="-3"/>
            <a:alphaOff val="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t" anchorCtr="0">
          <a:noAutofit/>
        </a:bodyPr>
        <a:lstStyle/>
        <a:p>
          <a:pPr marL="285750" lvl="1" indent="-285750" algn="l" defTabSz="2000250">
            <a:lnSpc>
              <a:spcPct val="90000"/>
            </a:lnSpc>
            <a:spcBef>
              <a:spcPct val="0"/>
            </a:spcBef>
            <a:spcAft>
              <a:spcPct val="15000"/>
            </a:spcAft>
            <a:buChar char="•"/>
          </a:pPr>
          <a:endParaRPr lang="en-US" sz="4500" kern="1200"/>
        </a:p>
        <a:p>
          <a:pPr marL="285750" lvl="1" indent="-285750" algn="l" defTabSz="2000250">
            <a:lnSpc>
              <a:spcPct val="90000"/>
            </a:lnSpc>
            <a:spcBef>
              <a:spcPct val="0"/>
            </a:spcBef>
            <a:spcAft>
              <a:spcPct val="15000"/>
            </a:spcAft>
            <a:buChar char="•"/>
          </a:pPr>
          <a:endParaRPr lang="en-US" sz="4500" kern="1200" dirty="0"/>
        </a:p>
      </dsp:txBody>
      <dsp:txXfrm>
        <a:off x="2861071" y="1044624"/>
        <a:ext cx="2507456" cy="2951931"/>
      </dsp:txXfrm>
    </dsp:sp>
    <dsp:sp modelId="{2E1D197C-760E-4E5B-987A-A0B77FF26538}">
      <dsp:nvSpPr>
        <dsp:cNvPr id="0" name=""/>
        <dsp:cNvSpPr/>
      </dsp:nvSpPr>
      <dsp:spPr>
        <a:xfrm>
          <a:off x="5722143" y="0"/>
          <a:ext cx="2507456" cy="1002982"/>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182880" rIns="320040" bIns="182880" numCol="1" spcCol="1270" anchor="ctr" anchorCtr="0">
          <a:noAutofit/>
        </a:bodyPr>
        <a:lstStyle/>
        <a:p>
          <a:pPr marL="0" lvl="0" indent="0" algn="ctr" defTabSz="2000250">
            <a:lnSpc>
              <a:spcPct val="90000"/>
            </a:lnSpc>
            <a:spcBef>
              <a:spcPct val="0"/>
            </a:spcBef>
            <a:spcAft>
              <a:spcPct val="35000"/>
            </a:spcAft>
            <a:buNone/>
          </a:pPr>
          <a:r>
            <a:rPr lang="en-US" sz="4500" kern="1200" dirty="0"/>
            <a:t>Closet</a:t>
          </a:r>
        </a:p>
      </dsp:txBody>
      <dsp:txXfrm>
        <a:off x="5722143" y="0"/>
        <a:ext cx="2507456" cy="1002982"/>
      </dsp:txXfrm>
    </dsp:sp>
    <dsp:sp modelId="{A4D64779-4B96-4782-8E59-631183245136}">
      <dsp:nvSpPr>
        <dsp:cNvPr id="0" name=""/>
        <dsp:cNvSpPr/>
      </dsp:nvSpPr>
      <dsp:spPr>
        <a:xfrm>
          <a:off x="5719572" y="1054970"/>
          <a:ext cx="2507456" cy="2938136"/>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320040" bIns="360045" numCol="1" spcCol="1270" anchor="t" anchorCtr="0">
          <a:noAutofit/>
        </a:bodyPr>
        <a:lstStyle/>
        <a:p>
          <a:pPr marL="285750" lvl="1" indent="-285750" algn="l" defTabSz="2000250">
            <a:lnSpc>
              <a:spcPct val="90000"/>
            </a:lnSpc>
            <a:spcBef>
              <a:spcPct val="0"/>
            </a:spcBef>
            <a:spcAft>
              <a:spcPct val="15000"/>
            </a:spcAft>
            <a:buChar char="•"/>
          </a:pPr>
          <a:endParaRPr lang="en-US" sz="4500" kern="1200"/>
        </a:p>
        <a:p>
          <a:pPr marL="285750" lvl="1" indent="-285750" algn="l" defTabSz="2000250">
            <a:lnSpc>
              <a:spcPct val="90000"/>
            </a:lnSpc>
            <a:spcBef>
              <a:spcPct val="0"/>
            </a:spcBef>
            <a:spcAft>
              <a:spcPct val="15000"/>
            </a:spcAft>
            <a:buChar char="•"/>
          </a:pPr>
          <a:endParaRPr lang="en-US" sz="4500" kern="1200"/>
        </a:p>
      </dsp:txBody>
      <dsp:txXfrm>
        <a:off x="5719572" y="1054970"/>
        <a:ext cx="2507456" cy="293813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4813A450-A377-4DF5-8F25-F6D634E51DC2}" type="datetimeFigureOut">
              <a:rPr lang="en-US" smtClean="0"/>
              <a:pPr/>
              <a:t>8/31/2017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68AF5CC4-D4A0-41EF-8CF7-7A003EB67BDD}" type="slidenum">
              <a:rPr lang="en-US" smtClean="0"/>
              <a:pPr/>
              <a:t>‹#›</a:t>
            </a:fld>
            <a:endParaRPr lang="en-US"/>
          </a:p>
        </p:txBody>
      </p:sp>
    </p:spTree>
    <p:extLst>
      <p:ext uri="{BB962C8B-B14F-4D97-AF65-F5344CB8AC3E}">
        <p14:creationId xmlns:p14="http://schemas.microsoft.com/office/powerpoint/2010/main" val="1433048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749B7E05-F70F-4F0E-A71A-BEB3E61C88D8}" type="datetimeFigureOut">
              <a:rPr lang="en-US" smtClean="0"/>
              <a:t>8/31/2017</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293D2B05-4588-49F7-BFA3-B975AA163A58}" type="slidenum">
              <a:rPr lang="en-US" smtClean="0"/>
              <a:t>‹#›</a:t>
            </a:fld>
            <a:endParaRPr lang="en-US"/>
          </a:p>
        </p:txBody>
      </p:sp>
    </p:spTree>
    <p:extLst>
      <p:ext uri="{BB962C8B-B14F-4D97-AF65-F5344CB8AC3E}">
        <p14:creationId xmlns:p14="http://schemas.microsoft.com/office/powerpoint/2010/main" val="418145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3D2B05-4588-49F7-BFA3-B975AA163A58}" type="slidenum">
              <a:rPr lang="en-US" smtClean="0"/>
              <a:t>15</a:t>
            </a:fld>
            <a:endParaRPr lang="en-US"/>
          </a:p>
        </p:txBody>
      </p:sp>
    </p:spTree>
    <p:extLst>
      <p:ext uri="{BB962C8B-B14F-4D97-AF65-F5344CB8AC3E}">
        <p14:creationId xmlns:p14="http://schemas.microsoft.com/office/powerpoint/2010/main" val="2397485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E0A5F8-1FD2-49C7-8238-7DE290EE457C}" type="datetimeFigureOut">
              <a:rPr lang="en-US" smtClean="0"/>
              <a:pPr/>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C38A6-C2CF-40E8-9D52-D7A4CDCD85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E0A5F8-1FD2-49C7-8238-7DE290EE457C}" type="datetimeFigureOut">
              <a:rPr lang="en-US" smtClean="0"/>
              <a:pPr/>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C38A6-C2CF-40E8-9D52-D7A4CDCD85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E0A5F8-1FD2-49C7-8238-7DE290EE457C}" type="datetimeFigureOut">
              <a:rPr lang="en-US" smtClean="0"/>
              <a:pPr/>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C38A6-C2CF-40E8-9D52-D7A4CDCD85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E0A5F8-1FD2-49C7-8238-7DE290EE457C}" type="datetimeFigureOut">
              <a:rPr lang="en-US" smtClean="0"/>
              <a:pPr/>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C38A6-C2CF-40E8-9D52-D7A4CDCD85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E0A5F8-1FD2-49C7-8238-7DE290EE457C}" type="datetimeFigureOut">
              <a:rPr lang="en-US" smtClean="0"/>
              <a:pPr/>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C38A6-C2CF-40E8-9D52-D7A4CDCD85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E0A5F8-1FD2-49C7-8238-7DE290EE457C}" type="datetimeFigureOut">
              <a:rPr lang="en-US" smtClean="0"/>
              <a:pPr/>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C38A6-C2CF-40E8-9D52-D7A4CDCD85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E0A5F8-1FD2-49C7-8238-7DE290EE457C}" type="datetimeFigureOut">
              <a:rPr lang="en-US" smtClean="0"/>
              <a:pPr/>
              <a:t>8/31/2017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C38A6-C2CF-40E8-9D52-D7A4CDCD85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E0A5F8-1FD2-49C7-8238-7DE290EE457C}" type="datetimeFigureOut">
              <a:rPr lang="en-US" smtClean="0"/>
              <a:pPr/>
              <a:t>8/31/2017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C38A6-C2CF-40E8-9D52-D7A4CDCD85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0A5F8-1FD2-49C7-8238-7DE290EE457C}" type="datetimeFigureOut">
              <a:rPr lang="en-US" smtClean="0"/>
              <a:pPr/>
              <a:t>8/31/2017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C38A6-C2CF-40E8-9D52-D7A4CDCD85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E0A5F8-1FD2-49C7-8238-7DE290EE457C}" type="datetimeFigureOut">
              <a:rPr lang="en-US" smtClean="0"/>
              <a:pPr/>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C38A6-C2CF-40E8-9D52-D7A4CDCD85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E0A5F8-1FD2-49C7-8238-7DE290EE457C}" type="datetimeFigureOut">
              <a:rPr lang="en-US" smtClean="0"/>
              <a:pPr/>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C38A6-C2CF-40E8-9D52-D7A4CDCD85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0A5F8-1FD2-49C7-8238-7DE290EE457C}" type="datetimeFigureOut">
              <a:rPr lang="en-US" smtClean="0"/>
              <a:pPr/>
              <a:t>8/31/2017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C38A6-C2CF-40E8-9D52-D7A4CDCD85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5" name="Picture 4" descr="rape_by_slytherin_prince.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#1</a:t>
            </a:r>
          </a:p>
        </p:txBody>
      </p:sp>
      <p:sp>
        <p:nvSpPr>
          <p:cNvPr id="3" name="Content Placeholder 2"/>
          <p:cNvSpPr>
            <a:spLocks noGrp="1"/>
          </p:cNvSpPr>
          <p:nvPr>
            <p:ph idx="1"/>
          </p:nvPr>
        </p:nvSpPr>
        <p:spPr>
          <a:xfrm>
            <a:off x="457200" y="1295400"/>
            <a:ext cx="8229600" cy="5334000"/>
          </a:xfrm>
        </p:spPr>
        <p:txBody>
          <a:bodyPr>
            <a:normAutofit/>
          </a:bodyPr>
          <a:lstStyle/>
          <a:p>
            <a:pPr>
              <a:buNone/>
            </a:pPr>
            <a:r>
              <a:rPr lang="en-US" dirty="0"/>
              <a:t>Tell me about the first day of high school.  Were you excited, nervous, scared?  What about the first day with all of the students?  </a:t>
            </a:r>
          </a:p>
          <a:p>
            <a:pPr algn="ctr">
              <a:buNone/>
            </a:pPr>
            <a:r>
              <a:rPr lang="en-US" b="1" dirty="0"/>
              <a:t>Or</a:t>
            </a:r>
          </a:p>
          <a:p>
            <a:pPr>
              <a:buNone/>
            </a:pPr>
            <a:r>
              <a:rPr lang="en-US" dirty="0"/>
              <a:t>What can you tell me about cliques in school?  Are there specific parts of the building where certain people hang out?  What group(s) do you fit in with?  What group(s) do you not fit in with?  What do the people that you hang out with say about you?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t>10 Lies They Tell You in High School</a:t>
            </a:r>
          </a:p>
        </p:txBody>
      </p:sp>
      <p:graphicFrame>
        <p:nvGraphicFramePr>
          <p:cNvPr id="4" name="Content Placeholder 3"/>
          <p:cNvGraphicFramePr>
            <a:graphicFrameLocks noGrp="1"/>
          </p:cNvGraphicFramePr>
          <p:nvPr>
            <p:ph idx="1"/>
          </p:nvPr>
        </p:nvGraphicFramePr>
        <p:xfrm>
          <a:off x="457200" y="838196"/>
          <a:ext cx="8382000" cy="5791203"/>
        </p:xfrm>
        <a:graphic>
          <a:graphicData uri="http://schemas.openxmlformats.org/drawingml/2006/table">
            <a:tbl>
              <a:tblPr firstRow="1" bandRow="1">
                <a:tableStyleId>{5940675A-B579-460E-94D1-54222C63F5DA}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526473">
                <a:tc>
                  <a:txBody>
                    <a:bodyPr/>
                    <a:lstStyle/>
                    <a:p>
                      <a:r>
                        <a:rPr lang="en-US" dirty="0"/>
                        <a:t>Lies</a:t>
                      </a:r>
                      <a:r>
                        <a:rPr lang="en-US" baseline="0" dirty="0"/>
                        <a:t> They Told Melinda (pg. 5-6)</a:t>
                      </a:r>
                      <a:endParaRPr lang="en-US" dirty="0"/>
                    </a:p>
                  </a:txBody>
                  <a:tcPr/>
                </a:tc>
                <a:tc>
                  <a:txBody>
                    <a:bodyPr/>
                    <a:lstStyle/>
                    <a:p>
                      <a:r>
                        <a:rPr lang="en-US" dirty="0"/>
                        <a:t> How Connect to</a:t>
                      </a:r>
                      <a:r>
                        <a:rPr lang="en-US" baseline="0" dirty="0"/>
                        <a:t> the </a:t>
                      </a:r>
                      <a:r>
                        <a:rPr lang="en-US" dirty="0"/>
                        <a:t>Lies You</a:t>
                      </a:r>
                      <a:r>
                        <a:rPr lang="en-US" baseline="0" dirty="0"/>
                        <a:t> Were Told</a:t>
                      </a:r>
                      <a:endParaRPr lang="en-US" dirty="0"/>
                    </a:p>
                  </a:txBody>
                  <a:tcPr/>
                </a:tc>
                <a:extLst>
                  <a:ext uri="{0D108BD9-81ED-4DB2-BD59-A6C34878D82A}">
                    <a16:rowId xmlns:a16="http://schemas.microsoft.com/office/drawing/2014/main" val="10000"/>
                  </a:ext>
                </a:extLst>
              </a:tr>
              <a:tr h="526473">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526473">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526473">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526473">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526473">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526473">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r h="526473">
                <a:tc>
                  <a:txBody>
                    <a:bodyPr/>
                    <a:lstStyle/>
                    <a:p>
                      <a:endParaRPr lang="en-US"/>
                    </a:p>
                  </a:txBody>
                  <a:tcPr/>
                </a:tc>
                <a:tc>
                  <a:txBody>
                    <a:bodyPr/>
                    <a:lstStyle/>
                    <a:p>
                      <a:endParaRPr lang="en-US"/>
                    </a:p>
                  </a:txBody>
                  <a:tcPr/>
                </a:tc>
                <a:extLst>
                  <a:ext uri="{0D108BD9-81ED-4DB2-BD59-A6C34878D82A}">
                    <a16:rowId xmlns:a16="http://schemas.microsoft.com/office/drawing/2014/main" val="10007"/>
                  </a:ext>
                </a:extLst>
              </a:tr>
              <a:tr h="526473">
                <a:tc>
                  <a:txBody>
                    <a:bodyPr/>
                    <a:lstStyle/>
                    <a:p>
                      <a:endParaRPr lang="en-US"/>
                    </a:p>
                  </a:txBody>
                  <a:tcPr/>
                </a:tc>
                <a:tc>
                  <a:txBody>
                    <a:bodyPr/>
                    <a:lstStyle/>
                    <a:p>
                      <a:endParaRPr lang="en-US"/>
                    </a:p>
                  </a:txBody>
                  <a:tcPr/>
                </a:tc>
                <a:extLst>
                  <a:ext uri="{0D108BD9-81ED-4DB2-BD59-A6C34878D82A}">
                    <a16:rowId xmlns:a16="http://schemas.microsoft.com/office/drawing/2014/main" val="10008"/>
                  </a:ext>
                </a:extLst>
              </a:tr>
              <a:tr h="526473">
                <a:tc>
                  <a:txBody>
                    <a:bodyPr/>
                    <a:lstStyle/>
                    <a:p>
                      <a:endParaRPr lang="en-US"/>
                    </a:p>
                  </a:txBody>
                  <a:tcPr/>
                </a:tc>
                <a:tc>
                  <a:txBody>
                    <a:bodyPr/>
                    <a:lstStyle/>
                    <a:p>
                      <a:endParaRPr lang="en-US"/>
                    </a:p>
                  </a:txBody>
                  <a:tcPr/>
                </a:tc>
                <a:extLst>
                  <a:ext uri="{0D108BD9-81ED-4DB2-BD59-A6C34878D82A}">
                    <a16:rowId xmlns:a16="http://schemas.microsoft.com/office/drawing/2014/main" val="10009"/>
                  </a:ext>
                </a:extLst>
              </a:tr>
              <a:tr h="526473">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Lies Cont…</a:t>
            </a:r>
          </a:p>
        </p:txBody>
      </p:sp>
      <p:sp>
        <p:nvSpPr>
          <p:cNvPr id="3" name="Content Placeholder 2"/>
          <p:cNvSpPr>
            <a:spLocks noGrp="1"/>
          </p:cNvSpPr>
          <p:nvPr>
            <p:ph idx="1"/>
          </p:nvPr>
        </p:nvSpPr>
        <p:spPr/>
        <p:txBody>
          <a:bodyPr/>
          <a:lstStyle/>
          <a:p>
            <a:r>
              <a:rPr lang="en-US" dirty="0"/>
              <a:t>Are these really lies?</a:t>
            </a:r>
          </a:p>
          <a:p>
            <a:endParaRPr lang="en-US" dirty="0"/>
          </a:p>
          <a:p>
            <a:r>
              <a:rPr lang="en-US" dirty="0"/>
              <a:t>Why do they tell them to high school freshmen?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63D96-C9F9-4146-A45D-13D21F433745}"/>
              </a:ext>
            </a:extLst>
          </p:cNvPr>
          <p:cNvSpPr>
            <a:spLocks noGrp="1"/>
          </p:cNvSpPr>
          <p:nvPr>
            <p:ph type="title"/>
          </p:nvPr>
        </p:nvSpPr>
        <p:spPr/>
        <p:txBody>
          <a:bodyPr>
            <a:normAutofit fontScale="90000"/>
          </a:bodyPr>
          <a:lstStyle/>
          <a:p>
            <a:pPr algn="l"/>
            <a:r>
              <a:rPr lang="en-US" dirty="0"/>
              <a:t>Day 5:  Sit with your Number Groups</a:t>
            </a:r>
          </a:p>
        </p:txBody>
      </p:sp>
      <p:sp>
        <p:nvSpPr>
          <p:cNvPr id="3" name="Content Placeholder 2">
            <a:extLst>
              <a:ext uri="{FF2B5EF4-FFF2-40B4-BE49-F238E27FC236}">
                <a16:creationId xmlns:a16="http://schemas.microsoft.com/office/drawing/2014/main" id="{DDF2093D-B301-403F-A76F-67EEE3D2E61B}"/>
              </a:ext>
            </a:extLst>
          </p:cNvPr>
          <p:cNvSpPr>
            <a:spLocks noGrp="1"/>
          </p:cNvSpPr>
          <p:nvPr>
            <p:ph idx="1"/>
          </p:nvPr>
        </p:nvSpPr>
        <p:spPr/>
        <p:txBody>
          <a:bodyPr>
            <a:normAutofit fontScale="92500"/>
          </a:bodyPr>
          <a:lstStyle/>
          <a:p>
            <a:r>
              <a:rPr lang="en-US" dirty="0"/>
              <a:t>SWBAT:  utilize character analysis to understand Melinda’s interpretation of her teachers</a:t>
            </a:r>
          </a:p>
          <a:p>
            <a:endParaRPr lang="en-US" dirty="0"/>
          </a:p>
          <a:p>
            <a:r>
              <a:rPr lang="en-US" dirty="0"/>
              <a:t>Foldable 1</a:t>
            </a:r>
            <a:r>
              <a:rPr lang="en-US" baseline="30000" dirty="0"/>
              <a:t>st</a:t>
            </a:r>
            <a:r>
              <a:rPr lang="en-US" dirty="0"/>
              <a:t> MP</a:t>
            </a:r>
          </a:p>
          <a:p>
            <a:r>
              <a:rPr lang="en-US" dirty="0"/>
              <a:t>Reflection:  When describing a teacher to a friend or family member, what words do you use?  Who is your favorite teacher and how do you describe them?  What about them makes that teacher your favorite?</a:t>
            </a:r>
          </a:p>
        </p:txBody>
      </p:sp>
    </p:spTree>
    <p:extLst>
      <p:ext uri="{BB962C8B-B14F-4D97-AF65-F5344CB8AC3E}">
        <p14:creationId xmlns:p14="http://schemas.microsoft.com/office/powerpoint/2010/main" val="3221739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Characterization Foldable</a:t>
            </a:r>
          </a:p>
        </p:txBody>
      </p:sp>
      <p:sp>
        <p:nvSpPr>
          <p:cNvPr id="3" name="Content Placeholder 2"/>
          <p:cNvSpPr>
            <a:spLocks noGrp="1"/>
          </p:cNvSpPr>
          <p:nvPr>
            <p:ph idx="1"/>
          </p:nvPr>
        </p:nvSpPr>
        <p:spPr/>
        <p:txBody>
          <a:bodyPr>
            <a:normAutofit fontScale="92500"/>
          </a:bodyPr>
          <a:lstStyle/>
          <a:p>
            <a:r>
              <a:rPr lang="en-US" dirty="0"/>
              <a:t>Your group will be assigned a character from the list below.  You will each do a characterization foldable for that character.  You may work together, or you may work individually.  We will share these near the end of the hour.</a:t>
            </a:r>
          </a:p>
          <a:p>
            <a:pPr lvl="1"/>
            <a:r>
              <a:rPr lang="en-US" dirty="0"/>
              <a:t>Mr. Neck</a:t>
            </a:r>
          </a:p>
          <a:p>
            <a:pPr lvl="1"/>
            <a:r>
              <a:rPr lang="en-US" dirty="0" err="1"/>
              <a:t>Hairwoman</a:t>
            </a:r>
            <a:endParaRPr lang="en-US" dirty="0"/>
          </a:p>
          <a:p>
            <a:pPr lvl="1"/>
            <a:r>
              <a:rPr lang="en-US" dirty="0"/>
              <a:t>Mr. Freeman</a:t>
            </a:r>
          </a:p>
          <a:p>
            <a:pPr lvl="1"/>
            <a:r>
              <a:rPr lang="en-US" dirty="0"/>
              <a:t>Principal </a:t>
            </a:r>
            <a:r>
              <a:rPr lang="en-US" dirty="0" err="1"/>
              <a:t>Principal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Day 6:  Sit in you Sticker Groups</a:t>
            </a:r>
          </a:p>
        </p:txBody>
      </p:sp>
      <p:sp>
        <p:nvSpPr>
          <p:cNvPr id="3" name="Content Placeholder 2"/>
          <p:cNvSpPr>
            <a:spLocks noGrp="1"/>
          </p:cNvSpPr>
          <p:nvPr>
            <p:ph idx="1"/>
          </p:nvPr>
        </p:nvSpPr>
        <p:spPr>
          <a:xfrm>
            <a:off x="152400" y="1600200"/>
            <a:ext cx="8839200" cy="4800600"/>
          </a:xfrm>
        </p:spPr>
        <p:txBody>
          <a:bodyPr>
            <a:normAutofit fontScale="92500" lnSpcReduction="20000"/>
          </a:bodyPr>
          <a:lstStyle/>
          <a:p>
            <a:r>
              <a:rPr lang="en-US" dirty="0"/>
              <a:t>SWBAT:  understand why Melinda is afraid of the Monster.</a:t>
            </a:r>
          </a:p>
          <a:p>
            <a:endParaRPr lang="en-US" dirty="0"/>
          </a:p>
          <a:p>
            <a:r>
              <a:rPr lang="en-US" dirty="0"/>
              <a:t>Journal</a:t>
            </a:r>
          </a:p>
          <a:p>
            <a:r>
              <a:rPr lang="en-US" dirty="0"/>
              <a:t>Discussion 2</a:t>
            </a:r>
            <a:r>
              <a:rPr lang="en-US" baseline="30000" dirty="0"/>
              <a:t>nd</a:t>
            </a:r>
            <a:r>
              <a:rPr lang="en-US" dirty="0"/>
              <a:t> MP</a:t>
            </a:r>
          </a:p>
          <a:p>
            <a:endParaRPr lang="en-US" dirty="0"/>
          </a:p>
          <a:p>
            <a:r>
              <a:rPr lang="en-US" dirty="0"/>
              <a:t>Reflection:  School is said to be the safest place for a student during the day.  Do you agree with this?  Do you always feel safe here at </a:t>
            </a:r>
            <a:r>
              <a:rPr lang="en-US" dirty="0" err="1"/>
              <a:t>Papio</a:t>
            </a:r>
            <a:r>
              <a:rPr lang="en-US" dirty="0"/>
              <a:t> South?  What could lead a student to feel unsafe?  What should be done to ensure every student’s safety?</a:t>
            </a:r>
          </a:p>
        </p:txBody>
      </p:sp>
    </p:spTree>
    <p:extLst>
      <p:ext uri="{BB962C8B-B14F-4D97-AF65-F5344CB8AC3E}">
        <p14:creationId xmlns:p14="http://schemas.microsoft.com/office/powerpoint/2010/main" val="2271854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#2</a:t>
            </a:r>
          </a:p>
        </p:txBody>
      </p:sp>
      <p:sp>
        <p:nvSpPr>
          <p:cNvPr id="3" name="Content Placeholder 2"/>
          <p:cNvSpPr>
            <a:spLocks noGrp="1"/>
          </p:cNvSpPr>
          <p:nvPr>
            <p:ph idx="1"/>
          </p:nvPr>
        </p:nvSpPr>
        <p:spPr/>
        <p:txBody>
          <a:bodyPr/>
          <a:lstStyle/>
          <a:p>
            <a:r>
              <a:rPr lang="en-US" dirty="0"/>
              <a:t>Is school a place where you can really say what you think, or not?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Naming the Monster (85)</a:t>
            </a:r>
          </a:p>
        </p:txBody>
      </p:sp>
      <p:sp>
        <p:nvSpPr>
          <p:cNvPr id="3" name="Content Placeholder 2"/>
          <p:cNvSpPr>
            <a:spLocks noGrp="1"/>
          </p:cNvSpPr>
          <p:nvPr>
            <p:ph idx="1"/>
          </p:nvPr>
        </p:nvSpPr>
        <p:spPr/>
        <p:txBody>
          <a:bodyPr>
            <a:normAutofit/>
          </a:bodyPr>
          <a:lstStyle/>
          <a:p>
            <a:r>
              <a:rPr lang="en-US" dirty="0"/>
              <a:t>Turn to page 85</a:t>
            </a:r>
          </a:p>
          <a:p>
            <a:r>
              <a:rPr lang="en-US" dirty="0"/>
              <a:t>Let’s read the section “Naming the Monster”</a:t>
            </a:r>
          </a:p>
          <a:p>
            <a:endParaRPr lang="en-US" dirty="0"/>
          </a:p>
          <a:p>
            <a:r>
              <a:rPr lang="en-US" dirty="0"/>
              <a:t>Who is “IT”?</a:t>
            </a:r>
          </a:p>
          <a:p>
            <a:r>
              <a:rPr lang="en-US" dirty="0"/>
              <a:t>Why does Melinda call them “IT”?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A721E-99D7-473F-8EE2-2152B689E8BF}"/>
              </a:ext>
            </a:extLst>
          </p:cNvPr>
          <p:cNvSpPr>
            <a:spLocks noGrp="1"/>
          </p:cNvSpPr>
          <p:nvPr>
            <p:ph type="title"/>
          </p:nvPr>
        </p:nvSpPr>
        <p:spPr>
          <a:xfrm>
            <a:off x="457200" y="274638"/>
            <a:ext cx="8229600" cy="1554162"/>
          </a:xfrm>
        </p:spPr>
        <p:txBody>
          <a:bodyPr>
            <a:normAutofit fontScale="90000"/>
          </a:bodyPr>
          <a:lstStyle/>
          <a:p>
            <a:r>
              <a:rPr lang="en-US" sz="3600" dirty="0"/>
              <a:t>How do the feelings that Melinda has when seeing “IT” compare to how she feels in the hallway at school, at home, and in her closet?</a:t>
            </a:r>
            <a:br>
              <a:rPr lang="en-US" dirty="0"/>
            </a:br>
            <a:endParaRPr lang="en-US" dirty="0"/>
          </a:p>
        </p:txBody>
      </p:sp>
      <p:graphicFrame>
        <p:nvGraphicFramePr>
          <p:cNvPr id="4" name="Content Placeholder 3">
            <a:extLst>
              <a:ext uri="{FF2B5EF4-FFF2-40B4-BE49-F238E27FC236}">
                <a16:creationId xmlns:a16="http://schemas.microsoft.com/office/drawing/2014/main" id="{67116E58-4B8D-4A51-B6E6-2D75BEC3EFDF}"/>
              </a:ext>
            </a:extLst>
          </p:cNvPr>
          <p:cNvGraphicFramePr>
            <a:graphicFrameLocks noGrp="1"/>
          </p:cNvGraphicFramePr>
          <p:nvPr>
            <p:ph idx="1"/>
            <p:extLst>
              <p:ext uri="{D42A27DB-BD31-4B8C-83A1-F6EECF244321}">
                <p14:modId xmlns:p14="http://schemas.microsoft.com/office/powerpoint/2010/main" val="78530600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2109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Day 7:  Sit in your Color Groups</a:t>
            </a:r>
          </a:p>
        </p:txBody>
      </p:sp>
      <p:sp>
        <p:nvSpPr>
          <p:cNvPr id="3" name="Content Placeholder 2"/>
          <p:cNvSpPr>
            <a:spLocks noGrp="1"/>
          </p:cNvSpPr>
          <p:nvPr>
            <p:ph idx="1"/>
          </p:nvPr>
        </p:nvSpPr>
        <p:spPr/>
        <p:txBody>
          <a:bodyPr>
            <a:normAutofit/>
          </a:bodyPr>
          <a:lstStyle/>
          <a:p>
            <a:r>
              <a:rPr lang="en-US" dirty="0"/>
              <a:t>SWBAT:  understand the reasons for self-mutilation.</a:t>
            </a:r>
          </a:p>
          <a:p>
            <a:endParaRPr lang="en-US" dirty="0"/>
          </a:p>
          <a:p>
            <a:pPr lvl="1"/>
            <a:r>
              <a:rPr lang="en-US" dirty="0"/>
              <a:t>Article Jigsaw</a:t>
            </a:r>
          </a:p>
          <a:p>
            <a:pPr marL="457200" lvl="1" indent="0">
              <a:buNone/>
            </a:pPr>
            <a:endParaRPr lang="en-US" dirty="0"/>
          </a:p>
          <a:p>
            <a:pPr marL="457200" lvl="1" indent="0">
              <a:buNone/>
            </a:pPr>
            <a:r>
              <a:rPr lang="en-US" dirty="0"/>
              <a:t>Reflection:  Self-mutilation is very common among teenagers.  What could you say to a peer who is struggling with cutting or harming themselves?  Who else could you talk to about self-harm?</a:t>
            </a:r>
          </a:p>
        </p:txBody>
      </p:sp>
    </p:spTree>
    <p:extLst>
      <p:ext uri="{BB962C8B-B14F-4D97-AF65-F5344CB8AC3E}">
        <p14:creationId xmlns:p14="http://schemas.microsoft.com/office/powerpoint/2010/main" val="1330415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Speak day 1: Sit with your color groups</a:t>
            </a:r>
          </a:p>
        </p:txBody>
      </p:sp>
      <p:sp>
        <p:nvSpPr>
          <p:cNvPr id="3" name="Content Placeholder 2"/>
          <p:cNvSpPr>
            <a:spLocks noGrp="1"/>
          </p:cNvSpPr>
          <p:nvPr>
            <p:ph idx="1"/>
          </p:nvPr>
        </p:nvSpPr>
        <p:spPr>
          <a:xfrm>
            <a:off x="152400" y="1219200"/>
            <a:ext cx="8991600" cy="4906963"/>
          </a:xfrm>
        </p:spPr>
        <p:txBody>
          <a:bodyPr>
            <a:normAutofit fontScale="92500" lnSpcReduction="10000"/>
          </a:bodyPr>
          <a:lstStyle/>
          <a:p>
            <a:r>
              <a:rPr lang="en-US" dirty="0"/>
              <a:t>SWBAT: understand the importance of offering advice to underclassmen.</a:t>
            </a:r>
          </a:p>
          <a:p>
            <a:endParaRPr lang="en-US" dirty="0"/>
          </a:p>
          <a:p>
            <a:pPr lvl="1"/>
            <a:r>
              <a:rPr lang="en-US" dirty="0"/>
              <a:t>Vocab (Template and notes about vocab on the R, copy the words onto the next L/R page in your notebook)</a:t>
            </a:r>
          </a:p>
          <a:p>
            <a:pPr lvl="1"/>
            <a:r>
              <a:rPr lang="en-US" dirty="0"/>
              <a:t>Article</a:t>
            </a:r>
          </a:p>
          <a:p>
            <a:pPr lvl="1"/>
            <a:r>
              <a:rPr lang="en-US" dirty="0"/>
              <a:t>Get books, SSR</a:t>
            </a:r>
          </a:p>
          <a:p>
            <a:pPr marL="457200" lvl="1" indent="0">
              <a:buNone/>
            </a:pPr>
            <a:r>
              <a:rPr lang="en-US" dirty="0"/>
              <a:t> </a:t>
            </a:r>
          </a:p>
          <a:p>
            <a:pPr marL="457200" lvl="1" indent="0">
              <a:buNone/>
            </a:pPr>
            <a:r>
              <a:rPr lang="en-US" dirty="0"/>
              <a:t>Reflection:  What were some of the things that you wished that you knew then (when you were a 9</a:t>
            </a:r>
            <a:r>
              <a:rPr lang="en-US" baseline="30000" dirty="0"/>
              <a:t>th</a:t>
            </a:r>
            <a:r>
              <a:rPr lang="en-US" dirty="0"/>
              <a:t> grader) that you know now?</a:t>
            </a:r>
          </a:p>
        </p:txBody>
      </p:sp>
    </p:spTree>
    <p:extLst>
      <p:ext uri="{BB962C8B-B14F-4D97-AF65-F5344CB8AC3E}">
        <p14:creationId xmlns:p14="http://schemas.microsoft.com/office/powerpoint/2010/main" val="3649264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95F4-1D2E-4E31-A0B3-252E395292D1}"/>
              </a:ext>
            </a:extLst>
          </p:cNvPr>
          <p:cNvSpPr>
            <a:spLocks noGrp="1"/>
          </p:cNvSpPr>
          <p:nvPr>
            <p:ph type="title"/>
          </p:nvPr>
        </p:nvSpPr>
        <p:spPr/>
        <p:txBody>
          <a:bodyPr/>
          <a:lstStyle/>
          <a:p>
            <a:r>
              <a:rPr lang="en-US" dirty="0"/>
              <a:t>Draw this on the right side</a:t>
            </a:r>
          </a:p>
        </p:txBody>
      </p:sp>
      <p:graphicFrame>
        <p:nvGraphicFramePr>
          <p:cNvPr id="5" name="Content Placeholder 4">
            <a:extLst>
              <a:ext uri="{FF2B5EF4-FFF2-40B4-BE49-F238E27FC236}">
                <a16:creationId xmlns:a16="http://schemas.microsoft.com/office/drawing/2014/main" id="{E998D082-94C6-4D42-B129-39BFED9F8CA6}"/>
              </a:ext>
            </a:extLst>
          </p:cNvPr>
          <p:cNvGraphicFramePr>
            <a:graphicFrameLocks noGrp="1"/>
          </p:cNvGraphicFramePr>
          <p:nvPr>
            <p:ph idx="1"/>
            <p:extLst>
              <p:ext uri="{D42A27DB-BD31-4B8C-83A1-F6EECF244321}">
                <p14:modId xmlns:p14="http://schemas.microsoft.com/office/powerpoint/2010/main" val="930326081"/>
              </p:ext>
            </p:extLst>
          </p:nvPr>
        </p:nvGraphicFramePr>
        <p:xfrm>
          <a:off x="457200" y="1143000"/>
          <a:ext cx="8229600" cy="5547360"/>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173347638"/>
                    </a:ext>
                  </a:extLst>
                </a:gridCol>
                <a:gridCol w="2743200">
                  <a:extLst>
                    <a:ext uri="{9D8B030D-6E8A-4147-A177-3AD203B41FA5}">
                      <a16:colId xmlns:a16="http://schemas.microsoft.com/office/drawing/2014/main" val="1623870692"/>
                    </a:ext>
                  </a:extLst>
                </a:gridCol>
                <a:gridCol w="2743200">
                  <a:extLst>
                    <a:ext uri="{9D8B030D-6E8A-4147-A177-3AD203B41FA5}">
                      <a16:colId xmlns:a16="http://schemas.microsoft.com/office/drawing/2014/main" val="1519948684"/>
                    </a:ext>
                  </a:extLst>
                </a:gridCol>
              </a:tblGrid>
              <a:tr h="370840">
                <a:tc>
                  <a:txBody>
                    <a:bodyPr/>
                    <a:lstStyle/>
                    <a:p>
                      <a:r>
                        <a:rPr lang="en-US" sz="3200" dirty="0"/>
                        <a:t>“Coming out of the Darkness”</a:t>
                      </a:r>
                    </a:p>
                  </a:txBody>
                  <a:tcPr/>
                </a:tc>
                <a:tc>
                  <a:txBody>
                    <a:bodyPr/>
                    <a:lstStyle/>
                    <a:p>
                      <a:r>
                        <a:rPr lang="en-US" sz="3200" dirty="0"/>
                        <a:t>“Special Report”</a:t>
                      </a:r>
                    </a:p>
                  </a:txBody>
                  <a:tcPr/>
                </a:tc>
                <a:tc>
                  <a:txBody>
                    <a:bodyPr/>
                    <a:lstStyle/>
                    <a:p>
                      <a:r>
                        <a:rPr lang="en-US" sz="3200" dirty="0"/>
                        <a:t>“Teen Health”</a:t>
                      </a:r>
                    </a:p>
                  </a:txBody>
                  <a:tcPr/>
                </a:tc>
                <a:extLst>
                  <a:ext uri="{0D108BD9-81ED-4DB2-BD59-A6C34878D82A}">
                    <a16:rowId xmlns:a16="http://schemas.microsoft.com/office/drawing/2014/main" val="3527354951"/>
                  </a:ext>
                </a:extLst>
              </a:tr>
              <a:tr h="370840">
                <a:tc>
                  <a:txBody>
                    <a:bodyPr/>
                    <a:lstStyle/>
                    <a:p>
                      <a:r>
                        <a:rPr lang="en-US" sz="3200" dirty="0"/>
                        <a:t>1.</a:t>
                      </a:r>
                    </a:p>
                    <a:p>
                      <a:endParaRPr lang="en-US" sz="3200" dirty="0"/>
                    </a:p>
                    <a:p>
                      <a:r>
                        <a:rPr lang="en-US" sz="3200" dirty="0"/>
                        <a:t>2.</a:t>
                      </a:r>
                    </a:p>
                    <a:p>
                      <a:endParaRPr lang="en-US" sz="3200" dirty="0"/>
                    </a:p>
                    <a:p>
                      <a:r>
                        <a:rPr lang="en-US" sz="3200" dirty="0"/>
                        <a:t>3.</a:t>
                      </a:r>
                    </a:p>
                    <a:p>
                      <a:endParaRPr lang="en-US" sz="3200" dirty="0"/>
                    </a:p>
                    <a:p>
                      <a:r>
                        <a:rPr lang="en-US" sz="3200" dirty="0"/>
                        <a:t>4.</a:t>
                      </a:r>
                    </a:p>
                    <a:p>
                      <a:endParaRPr lang="en-US" sz="3200" dirty="0"/>
                    </a:p>
                    <a:p>
                      <a:r>
                        <a:rPr lang="en-US" sz="3200" dirty="0"/>
                        <a:t>5.</a:t>
                      </a:r>
                    </a:p>
                  </a:txBody>
                  <a:tcPr/>
                </a:tc>
                <a:tc>
                  <a:txBody>
                    <a:bodyPr/>
                    <a:lstStyle/>
                    <a:p>
                      <a:r>
                        <a:rPr lang="en-US" sz="3200" dirty="0"/>
                        <a:t>1.</a:t>
                      </a:r>
                    </a:p>
                    <a:p>
                      <a:endParaRPr lang="en-US" sz="3200" dirty="0"/>
                    </a:p>
                    <a:p>
                      <a:r>
                        <a:rPr lang="en-US" sz="3200" dirty="0"/>
                        <a:t>2.</a:t>
                      </a:r>
                    </a:p>
                    <a:p>
                      <a:endParaRPr lang="en-US" sz="3200" dirty="0"/>
                    </a:p>
                    <a:p>
                      <a:r>
                        <a:rPr lang="en-US" sz="3200" dirty="0"/>
                        <a:t>3.</a:t>
                      </a:r>
                    </a:p>
                    <a:p>
                      <a:endParaRPr lang="en-US" sz="3200" dirty="0"/>
                    </a:p>
                    <a:p>
                      <a:r>
                        <a:rPr lang="en-US" sz="3200" dirty="0"/>
                        <a:t>4.</a:t>
                      </a:r>
                    </a:p>
                    <a:p>
                      <a:endParaRPr lang="en-US" sz="3200" dirty="0"/>
                    </a:p>
                    <a:p>
                      <a:r>
                        <a:rPr lang="en-US" sz="3200" dirty="0"/>
                        <a:t>5.</a:t>
                      </a:r>
                    </a:p>
                  </a:txBody>
                  <a:tcPr/>
                </a:tc>
                <a:tc>
                  <a:txBody>
                    <a:bodyPr/>
                    <a:lstStyle/>
                    <a:p>
                      <a:r>
                        <a:rPr lang="en-US" sz="3200" dirty="0"/>
                        <a:t>1.</a:t>
                      </a:r>
                    </a:p>
                    <a:p>
                      <a:endParaRPr lang="en-US" sz="3200" dirty="0"/>
                    </a:p>
                    <a:p>
                      <a:r>
                        <a:rPr lang="en-US" sz="3200" dirty="0"/>
                        <a:t>2.</a:t>
                      </a:r>
                    </a:p>
                    <a:p>
                      <a:endParaRPr lang="en-US" sz="3200" dirty="0"/>
                    </a:p>
                    <a:p>
                      <a:r>
                        <a:rPr lang="en-US" sz="3200" dirty="0"/>
                        <a:t>3.</a:t>
                      </a:r>
                    </a:p>
                    <a:p>
                      <a:endParaRPr lang="en-US" sz="3200" dirty="0"/>
                    </a:p>
                    <a:p>
                      <a:r>
                        <a:rPr lang="en-US" sz="3200" dirty="0"/>
                        <a:t>4.</a:t>
                      </a:r>
                    </a:p>
                    <a:p>
                      <a:endParaRPr lang="en-US" sz="3200" dirty="0"/>
                    </a:p>
                    <a:p>
                      <a:r>
                        <a:rPr lang="en-US" sz="3200" dirty="0"/>
                        <a:t>5.</a:t>
                      </a:r>
                    </a:p>
                  </a:txBody>
                  <a:tcPr/>
                </a:tc>
                <a:extLst>
                  <a:ext uri="{0D108BD9-81ED-4DB2-BD59-A6C34878D82A}">
                    <a16:rowId xmlns:a16="http://schemas.microsoft.com/office/drawing/2014/main" val="3056727480"/>
                  </a:ext>
                </a:extLst>
              </a:tr>
            </a:tbl>
          </a:graphicData>
        </a:graphic>
      </p:graphicFrame>
    </p:spTree>
    <p:extLst>
      <p:ext uri="{BB962C8B-B14F-4D97-AF65-F5344CB8AC3E}">
        <p14:creationId xmlns:p14="http://schemas.microsoft.com/office/powerpoint/2010/main" val="3587455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6DC16-6945-47BB-BFF0-DC2587323F35}"/>
              </a:ext>
            </a:extLst>
          </p:cNvPr>
          <p:cNvSpPr>
            <a:spLocks noGrp="1"/>
          </p:cNvSpPr>
          <p:nvPr>
            <p:ph type="title"/>
          </p:nvPr>
        </p:nvSpPr>
        <p:spPr/>
        <p:txBody>
          <a:bodyPr/>
          <a:lstStyle/>
          <a:p>
            <a:r>
              <a:rPr lang="en-US" dirty="0"/>
              <a:t>Jigsaw Instructions</a:t>
            </a:r>
          </a:p>
        </p:txBody>
      </p:sp>
      <p:sp>
        <p:nvSpPr>
          <p:cNvPr id="3" name="Content Placeholder 2">
            <a:extLst>
              <a:ext uri="{FF2B5EF4-FFF2-40B4-BE49-F238E27FC236}">
                <a16:creationId xmlns:a16="http://schemas.microsoft.com/office/drawing/2014/main" id="{357E1679-C7B4-4B04-AB95-44F60808FF4F}"/>
              </a:ext>
            </a:extLst>
          </p:cNvPr>
          <p:cNvSpPr>
            <a:spLocks noGrp="1"/>
          </p:cNvSpPr>
          <p:nvPr>
            <p:ph idx="1"/>
          </p:nvPr>
        </p:nvSpPr>
        <p:spPr/>
        <p:txBody>
          <a:bodyPr>
            <a:normAutofit lnSpcReduction="10000"/>
          </a:bodyPr>
          <a:lstStyle/>
          <a:p>
            <a:r>
              <a:rPr lang="en-US" dirty="0"/>
              <a:t>Each group will be getting an article that deals with self-mutilation/self-harm.</a:t>
            </a:r>
          </a:p>
          <a:p>
            <a:endParaRPr lang="en-US" dirty="0"/>
          </a:p>
          <a:p>
            <a:r>
              <a:rPr lang="en-US" dirty="0"/>
              <a:t>Read the article and annotate it and then write down the top 5 take-aways that you took from your article</a:t>
            </a:r>
          </a:p>
          <a:p>
            <a:endParaRPr lang="en-US" dirty="0"/>
          </a:p>
          <a:p>
            <a:r>
              <a:rPr lang="en-US" dirty="0"/>
              <a:t>We will be speed dating the last 15 minutes of class to fill in the chart in your notebook</a:t>
            </a:r>
          </a:p>
        </p:txBody>
      </p:sp>
    </p:spTree>
    <p:extLst>
      <p:ext uri="{BB962C8B-B14F-4D97-AF65-F5344CB8AC3E}">
        <p14:creationId xmlns:p14="http://schemas.microsoft.com/office/powerpoint/2010/main" val="3467598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4B656-C88C-4BDC-B3E9-28A0334A770A}"/>
              </a:ext>
            </a:extLst>
          </p:cNvPr>
          <p:cNvSpPr>
            <a:spLocks noGrp="1"/>
          </p:cNvSpPr>
          <p:nvPr>
            <p:ph type="title"/>
          </p:nvPr>
        </p:nvSpPr>
        <p:spPr/>
        <p:txBody>
          <a:bodyPr/>
          <a:lstStyle/>
          <a:p>
            <a:pPr algn="l"/>
            <a:r>
              <a:rPr lang="en-US" dirty="0"/>
              <a:t>Day 8:  Sit in your Number Groups</a:t>
            </a:r>
          </a:p>
        </p:txBody>
      </p:sp>
      <p:sp>
        <p:nvSpPr>
          <p:cNvPr id="3" name="Content Placeholder 2">
            <a:extLst>
              <a:ext uri="{FF2B5EF4-FFF2-40B4-BE49-F238E27FC236}">
                <a16:creationId xmlns:a16="http://schemas.microsoft.com/office/drawing/2014/main" id="{E86E68B5-DF01-4B7F-9401-86EC7A7BECFC}"/>
              </a:ext>
            </a:extLst>
          </p:cNvPr>
          <p:cNvSpPr>
            <a:spLocks noGrp="1"/>
          </p:cNvSpPr>
          <p:nvPr>
            <p:ph idx="1"/>
          </p:nvPr>
        </p:nvSpPr>
        <p:spPr/>
        <p:txBody>
          <a:bodyPr/>
          <a:lstStyle/>
          <a:p>
            <a:r>
              <a:rPr lang="en-US" dirty="0"/>
              <a:t>SWBAT:  understand the value of people.</a:t>
            </a:r>
          </a:p>
          <a:p>
            <a:endParaRPr lang="en-US" dirty="0"/>
          </a:p>
          <a:p>
            <a:r>
              <a:rPr lang="en-US" dirty="0"/>
              <a:t>Journal</a:t>
            </a:r>
          </a:p>
          <a:p>
            <a:r>
              <a:rPr lang="en-US" dirty="0"/>
              <a:t>Discussion 2</a:t>
            </a:r>
            <a:r>
              <a:rPr lang="en-US" baseline="30000" dirty="0"/>
              <a:t>nd</a:t>
            </a:r>
            <a:r>
              <a:rPr lang="en-US" dirty="0"/>
              <a:t> MP</a:t>
            </a:r>
          </a:p>
          <a:p>
            <a:r>
              <a:rPr lang="en-US" dirty="0"/>
              <a:t>Reflection:  What have your learned about seclusion?  Does being alone necessarily mean that you are lonely?  Can you be lonely surrounded by people?</a:t>
            </a:r>
          </a:p>
        </p:txBody>
      </p:sp>
    </p:spTree>
    <p:extLst>
      <p:ext uri="{BB962C8B-B14F-4D97-AF65-F5344CB8AC3E}">
        <p14:creationId xmlns:p14="http://schemas.microsoft.com/office/powerpoint/2010/main" val="2999393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#3</a:t>
            </a:r>
          </a:p>
        </p:txBody>
      </p:sp>
      <p:sp>
        <p:nvSpPr>
          <p:cNvPr id="3" name="Content Placeholder 2"/>
          <p:cNvSpPr>
            <a:spLocks noGrp="1"/>
          </p:cNvSpPr>
          <p:nvPr>
            <p:ph idx="1"/>
          </p:nvPr>
        </p:nvSpPr>
        <p:spPr/>
        <p:txBody>
          <a:bodyPr>
            <a:normAutofit lnSpcReduction="10000"/>
          </a:bodyPr>
          <a:lstStyle/>
          <a:p>
            <a:r>
              <a:rPr lang="en-US" dirty="0"/>
              <a:t>Who are the “</a:t>
            </a:r>
            <a:r>
              <a:rPr lang="en-US" dirty="0" err="1"/>
              <a:t>Marthas</a:t>
            </a:r>
            <a:r>
              <a:rPr lang="en-US" dirty="0"/>
              <a:t>” of </a:t>
            </a:r>
            <a:r>
              <a:rPr lang="en-US" dirty="0" err="1"/>
              <a:t>Papio</a:t>
            </a:r>
            <a:r>
              <a:rPr lang="en-US" dirty="0"/>
              <a:t> South?</a:t>
            </a:r>
          </a:p>
          <a:p>
            <a:pPr algn="ctr">
              <a:buNone/>
            </a:pPr>
            <a:r>
              <a:rPr lang="en-US" dirty="0"/>
              <a:t>or</a:t>
            </a:r>
          </a:p>
          <a:p>
            <a:r>
              <a:rPr lang="en-US" dirty="0"/>
              <a:t>Are the “</a:t>
            </a:r>
            <a:r>
              <a:rPr lang="en-US" dirty="0" err="1"/>
              <a:t>Marthas</a:t>
            </a:r>
            <a:r>
              <a:rPr lang="en-US" dirty="0"/>
              <a:t>” really friends to Heather?  Why or why not?</a:t>
            </a:r>
          </a:p>
          <a:p>
            <a:pPr algn="ctr">
              <a:buNone/>
            </a:pPr>
            <a:r>
              <a:rPr lang="en-US" dirty="0"/>
              <a:t>or</a:t>
            </a:r>
          </a:p>
          <a:p>
            <a:r>
              <a:rPr lang="en-US" dirty="0"/>
              <a:t>What should we value in other people?  What qualities are important in a person?  What do you usually notice first about a person?  Does that matter or not?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1320D-B5C7-411A-B4B1-F6538AC7F8EC}"/>
              </a:ext>
            </a:extLst>
          </p:cNvPr>
          <p:cNvSpPr>
            <a:spLocks noGrp="1"/>
          </p:cNvSpPr>
          <p:nvPr>
            <p:ph type="title"/>
          </p:nvPr>
        </p:nvSpPr>
        <p:spPr/>
        <p:txBody>
          <a:bodyPr/>
          <a:lstStyle/>
          <a:p>
            <a:r>
              <a:rPr lang="en-US" dirty="0"/>
              <a:t>Discussion Points</a:t>
            </a:r>
          </a:p>
        </p:txBody>
      </p:sp>
      <p:sp>
        <p:nvSpPr>
          <p:cNvPr id="3" name="Content Placeholder 2">
            <a:extLst>
              <a:ext uri="{FF2B5EF4-FFF2-40B4-BE49-F238E27FC236}">
                <a16:creationId xmlns:a16="http://schemas.microsoft.com/office/drawing/2014/main" id="{AA86D942-94D3-4BE6-9C90-1FACE7B98AFA}"/>
              </a:ext>
            </a:extLst>
          </p:cNvPr>
          <p:cNvSpPr>
            <a:spLocks noGrp="1"/>
          </p:cNvSpPr>
          <p:nvPr>
            <p:ph idx="1"/>
          </p:nvPr>
        </p:nvSpPr>
        <p:spPr/>
        <p:txBody>
          <a:bodyPr/>
          <a:lstStyle/>
          <a:p>
            <a:r>
              <a:rPr lang="en-US" dirty="0"/>
              <a:t>“Closet Space” –p 50</a:t>
            </a:r>
          </a:p>
          <a:p>
            <a:r>
              <a:rPr lang="en-US" dirty="0"/>
              <a:t>“The First Amendment” –p 53</a:t>
            </a:r>
          </a:p>
          <a:p>
            <a:r>
              <a:rPr lang="en-US" dirty="0"/>
              <a:t>“Dark Art” –p 91</a:t>
            </a:r>
          </a:p>
        </p:txBody>
      </p:sp>
    </p:spTree>
    <p:extLst>
      <p:ext uri="{BB962C8B-B14F-4D97-AF65-F5344CB8AC3E}">
        <p14:creationId xmlns:p14="http://schemas.microsoft.com/office/powerpoint/2010/main" val="2846837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Day 9:  Sit with your Sticker Groups</a:t>
            </a:r>
          </a:p>
        </p:txBody>
      </p:sp>
      <p:sp>
        <p:nvSpPr>
          <p:cNvPr id="3" name="Content Placeholder 2"/>
          <p:cNvSpPr>
            <a:spLocks noGrp="1"/>
          </p:cNvSpPr>
          <p:nvPr>
            <p:ph idx="1"/>
          </p:nvPr>
        </p:nvSpPr>
        <p:spPr>
          <a:xfrm>
            <a:off x="304800" y="1600200"/>
            <a:ext cx="8382000" cy="4525963"/>
          </a:xfrm>
        </p:spPr>
        <p:txBody>
          <a:bodyPr>
            <a:normAutofit fontScale="92500" lnSpcReduction="20000"/>
          </a:bodyPr>
          <a:lstStyle/>
          <a:p>
            <a:r>
              <a:rPr lang="en-US" dirty="0"/>
              <a:t>SWBAT:  understand the connection between Hester Prynne and Melinda</a:t>
            </a:r>
          </a:p>
          <a:p>
            <a:endParaRPr lang="en-US" dirty="0"/>
          </a:p>
          <a:p>
            <a:pPr lvl="1"/>
            <a:r>
              <a:rPr lang="en-US" dirty="0"/>
              <a:t>Journal</a:t>
            </a:r>
          </a:p>
          <a:p>
            <a:pPr lvl="1"/>
            <a:r>
              <a:rPr lang="en-US" dirty="0"/>
              <a:t>Group Work 3</a:t>
            </a:r>
            <a:r>
              <a:rPr lang="en-US" baseline="30000" dirty="0"/>
              <a:t>rd</a:t>
            </a:r>
            <a:r>
              <a:rPr lang="en-US" dirty="0"/>
              <a:t> MP</a:t>
            </a:r>
          </a:p>
          <a:p>
            <a:pPr marL="57150" indent="0">
              <a:buNone/>
            </a:pPr>
            <a:endParaRPr lang="en-US" dirty="0"/>
          </a:p>
          <a:p>
            <a:pPr marL="57150" indent="0">
              <a:buNone/>
            </a:pPr>
            <a:r>
              <a:rPr lang="en-US" dirty="0"/>
              <a:t>Reflection:  What have you learned about experiencing shame?  When does a person feel like they have a scarlet letter on their chest for the world to see?  Why do we fixate on those moments so much?</a:t>
            </a:r>
          </a:p>
        </p:txBody>
      </p:sp>
    </p:spTree>
    <p:extLst>
      <p:ext uri="{BB962C8B-B14F-4D97-AF65-F5344CB8AC3E}">
        <p14:creationId xmlns:p14="http://schemas.microsoft.com/office/powerpoint/2010/main" val="3947171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#4</a:t>
            </a:r>
          </a:p>
        </p:txBody>
      </p:sp>
      <p:sp>
        <p:nvSpPr>
          <p:cNvPr id="3" name="Content Placeholder 2"/>
          <p:cNvSpPr>
            <a:spLocks noGrp="1"/>
          </p:cNvSpPr>
          <p:nvPr>
            <p:ph idx="1"/>
          </p:nvPr>
        </p:nvSpPr>
        <p:spPr/>
        <p:txBody>
          <a:bodyPr/>
          <a:lstStyle/>
          <a:p>
            <a:r>
              <a:rPr lang="en-US" dirty="0"/>
              <a:t>Have you ever felt like there were two “</a:t>
            </a:r>
            <a:r>
              <a:rPr lang="en-US" dirty="0" err="1"/>
              <a:t>yous</a:t>
            </a:r>
            <a:r>
              <a:rPr lang="en-US" dirty="0"/>
              <a:t>” fighting inside of yourself?</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Nathaniel Hawthorne</a:t>
            </a: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a:t>Wrote </a:t>
            </a:r>
            <a:r>
              <a:rPr lang="en-US" i="1" dirty="0"/>
              <a:t>The Scarlet Letter</a:t>
            </a:r>
            <a:endParaRPr lang="en-US" dirty="0"/>
          </a:p>
          <a:p>
            <a:pPr lvl="1"/>
            <a:r>
              <a:rPr lang="en-US" dirty="0"/>
              <a:t>Story about a woman named Hester Prynne who has a baby out of wedlock</a:t>
            </a:r>
          </a:p>
          <a:p>
            <a:pPr lvl="1"/>
            <a:r>
              <a:rPr lang="en-US" dirty="0"/>
              <a:t>As a punishment, she must wear a scarlet letter “A” on her dress until she reveals the name of her daughter’s father</a:t>
            </a:r>
          </a:p>
          <a:p>
            <a:pPr lvl="1"/>
            <a:r>
              <a:rPr lang="en-US" dirty="0"/>
              <a:t>Hester never tells who the father is, however, her lover confesses that he is the father of Hester’s daughter years after her birth, and then falls to his death</a:t>
            </a:r>
          </a:p>
          <a:p>
            <a:r>
              <a:rPr lang="en-US" dirty="0"/>
              <a:t>It is a story of shame, secrets, and sin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baseline="30000" dirty="0"/>
              <a:t>rd</a:t>
            </a:r>
            <a:r>
              <a:rPr lang="en-US" dirty="0"/>
              <a:t> marking Period Group Work</a:t>
            </a:r>
          </a:p>
        </p:txBody>
      </p:sp>
      <p:graphicFrame>
        <p:nvGraphicFramePr>
          <p:cNvPr id="4" name="Content Placeholder 3"/>
          <p:cNvGraphicFramePr>
            <a:graphicFrameLocks noGrp="1"/>
          </p:cNvGraphicFramePr>
          <p:nvPr>
            <p:ph idx="1"/>
          </p:nvPr>
        </p:nvGraphicFramePr>
        <p:xfrm>
          <a:off x="457200" y="1600200"/>
          <a:ext cx="8229600" cy="4511112"/>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838200">
                <a:tc>
                  <a:txBody>
                    <a:bodyPr/>
                    <a:lstStyle/>
                    <a:p>
                      <a:r>
                        <a:rPr lang="en-US" dirty="0"/>
                        <a:t>Discussion</a:t>
                      </a:r>
                      <a:r>
                        <a:rPr lang="en-US" baseline="0" dirty="0"/>
                        <a:t> Point</a:t>
                      </a:r>
                      <a:endParaRPr lang="en-US" dirty="0"/>
                    </a:p>
                  </a:txBody>
                  <a:tcPr/>
                </a:tc>
                <a:tc>
                  <a:txBody>
                    <a:bodyPr/>
                    <a:lstStyle/>
                    <a:p>
                      <a:r>
                        <a:rPr lang="en-US" dirty="0"/>
                        <a:t>Page Number</a:t>
                      </a:r>
                    </a:p>
                  </a:txBody>
                  <a:tcPr/>
                </a:tc>
                <a:tc>
                  <a:txBody>
                    <a:bodyPr/>
                    <a:lstStyle/>
                    <a:p>
                      <a:r>
                        <a:rPr lang="en-US" dirty="0"/>
                        <a:t>Summary of what happened</a:t>
                      </a:r>
                    </a:p>
                  </a:txBody>
                  <a:tcPr/>
                </a:tc>
                <a:tc>
                  <a:txBody>
                    <a:bodyPr/>
                    <a:lstStyle/>
                    <a:p>
                      <a:r>
                        <a:rPr lang="en-US" dirty="0"/>
                        <a:t>Why</a:t>
                      </a:r>
                      <a:r>
                        <a:rPr lang="en-US" baseline="0" dirty="0"/>
                        <a:t>?</a:t>
                      </a:r>
                      <a:endParaRPr lang="en-US" dirty="0"/>
                    </a:p>
                  </a:txBody>
                  <a:tcPr/>
                </a:tc>
                <a:tc>
                  <a:txBody>
                    <a:bodyPr/>
                    <a:lstStyle/>
                    <a:p>
                      <a:r>
                        <a:rPr lang="en-US" dirty="0"/>
                        <a:t>So</a:t>
                      </a:r>
                      <a:r>
                        <a:rPr lang="en-US" baseline="0" dirty="0"/>
                        <a:t> What?....</a:t>
                      </a:r>
                      <a:endParaRPr lang="en-US" dirty="0"/>
                    </a:p>
                  </a:txBody>
                  <a:tcPr/>
                </a:tc>
                <a:extLst>
                  <a:ext uri="{0D108BD9-81ED-4DB2-BD59-A6C34878D82A}">
                    <a16:rowId xmlns:a16="http://schemas.microsoft.com/office/drawing/2014/main" val="10000"/>
                  </a:ext>
                </a:extLst>
              </a:tr>
              <a:tr h="918228">
                <a:tc>
                  <a:txBody>
                    <a:bodyPr/>
                    <a:lstStyle/>
                    <a:p>
                      <a:r>
                        <a:rPr lang="en-US" dirty="0"/>
                        <a:t>Nathaniel</a:t>
                      </a:r>
                      <a:r>
                        <a:rPr lang="en-US" baseline="0" dirty="0"/>
                        <a:t> Hawthorne and </a:t>
                      </a:r>
                      <a:r>
                        <a:rPr lang="en-US" baseline="0" dirty="0" err="1"/>
                        <a:t>Hairwoman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918228">
                <a:tc>
                  <a:txBody>
                    <a:bodyPr/>
                    <a:lstStyle/>
                    <a:p>
                      <a:r>
                        <a:rPr lang="en-US" dirty="0"/>
                        <a:t>Self-Mutilation</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918228">
                <a:tc>
                  <a:txBody>
                    <a:bodyPr/>
                    <a:lstStyle/>
                    <a:p>
                      <a:r>
                        <a:rPr lang="en-US" dirty="0"/>
                        <a:t>Parent/</a:t>
                      </a:r>
                    </a:p>
                    <a:p>
                      <a:r>
                        <a:rPr lang="en-US" dirty="0"/>
                        <a:t>Counselor talk</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918228">
                <a:tc>
                  <a:txBody>
                    <a:bodyPr/>
                    <a:lstStyle/>
                    <a:p>
                      <a:r>
                        <a:rPr lang="en-US" dirty="0"/>
                        <a:t>Incident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D19BB-1913-4A79-B61D-02A82F7BA6EB}"/>
              </a:ext>
            </a:extLst>
          </p:cNvPr>
          <p:cNvSpPr>
            <a:spLocks noGrp="1"/>
          </p:cNvSpPr>
          <p:nvPr>
            <p:ph type="title"/>
          </p:nvPr>
        </p:nvSpPr>
        <p:spPr/>
        <p:txBody>
          <a:bodyPr/>
          <a:lstStyle/>
          <a:p>
            <a:pPr algn="l"/>
            <a:r>
              <a:rPr lang="en-US" dirty="0"/>
              <a:t>Day 10:  Sit with your Color Groups</a:t>
            </a:r>
          </a:p>
        </p:txBody>
      </p:sp>
      <p:sp>
        <p:nvSpPr>
          <p:cNvPr id="3" name="Content Placeholder 2">
            <a:extLst>
              <a:ext uri="{FF2B5EF4-FFF2-40B4-BE49-F238E27FC236}">
                <a16:creationId xmlns:a16="http://schemas.microsoft.com/office/drawing/2014/main" id="{7C9353B1-0449-4A5E-B56C-64D28CCBD29F}"/>
              </a:ext>
            </a:extLst>
          </p:cNvPr>
          <p:cNvSpPr>
            <a:spLocks noGrp="1"/>
          </p:cNvSpPr>
          <p:nvPr>
            <p:ph idx="1"/>
          </p:nvPr>
        </p:nvSpPr>
        <p:spPr/>
        <p:txBody>
          <a:bodyPr/>
          <a:lstStyle/>
          <a:p>
            <a:r>
              <a:rPr lang="en-US" dirty="0"/>
              <a:t>SWBAT:  understand the significance of mirrors</a:t>
            </a:r>
          </a:p>
          <a:p>
            <a:endParaRPr lang="en-US" dirty="0"/>
          </a:p>
          <a:p>
            <a:r>
              <a:rPr lang="en-US" dirty="0"/>
              <a:t>Mirror activity 3</a:t>
            </a:r>
            <a:r>
              <a:rPr lang="en-US" baseline="30000" dirty="0"/>
              <a:t>rd</a:t>
            </a:r>
            <a:r>
              <a:rPr lang="en-US" dirty="0"/>
              <a:t> MP</a:t>
            </a:r>
          </a:p>
          <a:p>
            <a:endParaRPr lang="en-US" dirty="0"/>
          </a:p>
          <a:p>
            <a:r>
              <a:rPr lang="en-US" dirty="0"/>
              <a:t>Reflection:  What were you thinking about when you looked into the mirror?  What parts of your self-image were you proud of or not proud of?  </a:t>
            </a:r>
          </a:p>
        </p:txBody>
      </p:sp>
    </p:spTree>
    <p:extLst>
      <p:ext uri="{BB962C8B-B14F-4D97-AF65-F5344CB8AC3E}">
        <p14:creationId xmlns:p14="http://schemas.microsoft.com/office/powerpoint/2010/main" val="2014909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Speak Vocab (Five words per side)</a:t>
            </a:r>
          </a:p>
        </p:txBody>
      </p:sp>
      <p:sp>
        <p:nvSpPr>
          <p:cNvPr id="3" name="Content Placeholder 2"/>
          <p:cNvSpPr>
            <a:spLocks noGrp="1"/>
          </p:cNvSpPr>
          <p:nvPr>
            <p:ph idx="1"/>
          </p:nvPr>
        </p:nvSpPr>
        <p:spPr>
          <a:xfrm>
            <a:off x="457200" y="914400"/>
            <a:ext cx="8229600" cy="5943600"/>
          </a:xfrm>
        </p:spPr>
        <p:txBody>
          <a:bodyPr/>
          <a:lstStyle/>
          <a:p>
            <a:pPr marL="514350" indent="-514350">
              <a:buFont typeface="+mj-lt"/>
              <a:buAutoNum type="arabicPeriod"/>
            </a:pPr>
            <a:r>
              <a:rPr lang="en-US" dirty="0"/>
              <a:t>Wan</a:t>
            </a:r>
          </a:p>
          <a:p>
            <a:pPr marL="514350" indent="-514350">
              <a:buFont typeface="+mj-lt"/>
              <a:buAutoNum type="arabicPeriod"/>
            </a:pPr>
            <a:r>
              <a:rPr lang="en-US" dirty="0"/>
              <a:t>Interim</a:t>
            </a:r>
          </a:p>
          <a:p>
            <a:pPr marL="514350" indent="-514350">
              <a:buFont typeface="+mj-lt"/>
              <a:buAutoNum type="arabicPeriod"/>
            </a:pPr>
            <a:r>
              <a:rPr lang="en-US" dirty="0"/>
              <a:t>Battered</a:t>
            </a:r>
          </a:p>
          <a:p>
            <a:pPr marL="514350" indent="-514350">
              <a:buFont typeface="+mj-lt"/>
              <a:buAutoNum type="arabicPeriod"/>
            </a:pPr>
            <a:r>
              <a:rPr lang="en-US" dirty="0"/>
              <a:t>Imperial</a:t>
            </a:r>
          </a:p>
          <a:p>
            <a:pPr marL="514350" indent="-514350">
              <a:buFont typeface="+mj-lt"/>
              <a:buAutoNum type="arabicPeriod"/>
            </a:pPr>
            <a:r>
              <a:rPr lang="en-US" dirty="0"/>
              <a:t>Demented</a:t>
            </a:r>
          </a:p>
          <a:p>
            <a:pPr marL="514350" indent="-514350">
              <a:buFont typeface="+mj-lt"/>
              <a:buAutoNum type="arabicPeriod"/>
            </a:pPr>
            <a:r>
              <a:rPr lang="en-US" dirty="0"/>
              <a:t>Delinquency</a:t>
            </a:r>
          </a:p>
          <a:p>
            <a:pPr marL="514350" indent="-514350">
              <a:buFont typeface="+mj-lt"/>
              <a:buAutoNum type="arabicPeriod"/>
            </a:pPr>
            <a:r>
              <a:rPr lang="en-US" dirty="0"/>
              <a:t>Obsess</a:t>
            </a:r>
          </a:p>
          <a:p>
            <a:pPr marL="514350" indent="-514350">
              <a:buFont typeface="+mj-lt"/>
              <a:buAutoNum type="arabicPeriod"/>
            </a:pPr>
            <a:r>
              <a:rPr lang="en-US" dirty="0"/>
              <a:t>Indoctrination</a:t>
            </a:r>
          </a:p>
          <a:p>
            <a:pPr marL="514350" indent="-514350">
              <a:buFont typeface="+mj-lt"/>
              <a:buAutoNum type="arabicPeriod"/>
            </a:pPr>
            <a:r>
              <a:rPr lang="en-US" dirty="0"/>
              <a:t>Symmetrical</a:t>
            </a:r>
          </a:p>
          <a:p>
            <a:pPr marL="514350" indent="-514350">
              <a:buFont typeface="+mj-lt"/>
              <a:buAutoNum type="arabicPeriod"/>
            </a:pPr>
            <a:r>
              <a:rPr lang="en-US"/>
              <a:t>Blathers</a:t>
            </a:r>
          </a:p>
          <a:p>
            <a:pPr marL="514350" indent="-514350">
              <a:buNone/>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8097955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E1CF-B935-402F-BE2C-81896C29A0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B62489-91B7-4BD8-9800-F8FC6F0D31BC}"/>
              </a:ext>
            </a:extLst>
          </p:cNvPr>
          <p:cNvSpPr>
            <a:spLocks noGrp="1"/>
          </p:cNvSpPr>
          <p:nvPr>
            <p:ph idx="1"/>
          </p:nvPr>
        </p:nvSpPr>
        <p:spPr/>
        <p:txBody>
          <a:bodyPr/>
          <a:lstStyle/>
          <a:p>
            <a:pPr marL="0" indent="0">
              <a:buNone/>
            </a:pPr>
            <a:r>
              <a:rPr lang="en-US" dirty="0"/>
              <a:t>“Hall of Mirrors” p 123</a:t>
            </a:r>
          </a:p>
          <a:p>
            <a:pPr marL="0" indent="0">
              <a:buNone/>
            </a:pPr>
            <a:endParaRPr lang="en-US" dirty="0"/>
          </a:p>
          <a:p>
            <a:pPr marL="0" indent="0">
              <a:buNone/>
            </a:pPr>
            <a:r>
              <a:rPr lang="en-US" dirty="0"/>
              <a:t>Look at yourself in the mirror.  Really look at yourself.  What do you see?  On the right side of your notebook write down adjectives to describe your reflection.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76275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145B-5359-4FA7-AD9F-09328116FFD4}"/>
              </a:ext>
            </a:extLst>
          </p:cNvPr>
          <p:cNvSpPr>
            <a:spLocks noGrp="1"/>
          </p:cNvSpPr>
          <p:nvPr>
            <p:ph type="title"/>
          </p:nvPr>
        </p:nvSpPr>
        <p:spPr/>
        <p:txBody>
          <a:bodyPr/>
          <a:lstStyle/>
          <a:p>
            <a:r>
              <a:rPr lang="en-US" dirty="0"/>
              <a:t>Partner up</a:t>
            </a:r>
          </a:p>
        </p:txBody>
      </p:sp>
      <p:sp>
        <p:nvSpPr>
          <p:cNvPr id="3" name="Content Placeholder 2">
            <a:extLst>
              <a:ext uri="{FF2B5EF4-FFF2-40B4-BE49-F238E27FC236}">
                <a16:creationId xmlns:a16="http://schemas.microsoft.com/office/drawing/2014/main" id="{5186D937-08BB-4D5F-8478-F6F3EF1D4379}"/>
              </a:ext>
            </a:extLst>
          </p:cNvPr>
          <p:cNvSpPr>
            <a:spLocks noGrp="1"/>
          </p:cNvSpPr>
          <p:nvPr>
            <p:ph idx="1"/>
          </p:nvPr>
        </p:nvSpPr>
        <p:spPr/>
        <p:txBody>
          <a:bodyPr/>
          <a:lstStyle/>
          <a:p>
            <a:r>
              <a:rPr lang="en-US" dirty="0"/>
              <a:t>Now look at your partner.  What do you see?  Write down adjectives to describe your partner.</a:t>
            </a:r>
          </a:p>
        </p:txBody>
      </p:sp>
    </p:spTree>
    <p:extLst>
      <p:ext uri="{BB962C8B-B14F-4D97-AF65-F5344CB8AC3E}">
        <p14:creationId xmlns:p14="http://schemas.microsoft.com/office/powerpoint/2010/main" val="236815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CB36-B87A-45B0-BC88-491A070E9E49}"/>
              </a:ext>
            </a:extLst>
          </p:cNvPr>
          <p:cNvSpPr>
            <a:spLocks noGrp="1"/>
          </p:cNvSpPr>
          <p:nvPr>
            <p:ph type="title"/>
          </p:nvPr>
        </p:nvSpPr>
        <p:spPr/>
        <p:txBody>
          <a:bodyPr/>
          <a:lstStyle/>
          <a:p>
            <a:r>
              <a:rPr lang="en-US" dirty="0"/>
              <a:t>You vs. Melinda</a:t>
            </a:r>
          </a:p>
        </p:txBody>
      </p:sp>
      <p:sp>
        <p:nvSpPr>
          <p:cNvPr id="3" name="Content Placeholder 2">
            <a:extLst>
              <a:ext uri="{FF2B5EF4-FFF2-40B4-BE49-F238E27FC236}">
                <a16:creationId xmlns:a16="http://schemas.microsoft.com/office/drawing/2014/main" id="{6CA2FEF1-191E-42B2-ADF9-F32430B8F7A4}"/>
              </a:ext>
            </a:extLst>
          </p:cNvPr>
          <p:cNvSpPr>
            <a:spLocks noGrp="1"/>
          </p:cNvSpPr>
          <p:nvPr>
            <p:ph idx="1"/>
          </p:nvPr>
        </p:nvSpPr>
        <p:spPr/>
        <p:txBody>
          <a:bodyPr/>
          <a:lstStyle/>
          <a:p>
            <a:r>
              <a:rPr lang="en-US" dirty="0"/>
              <a:t>Now put a star next to the positive adjectives and a sad face next to the negative adjectives</a:t>
            </a:r>
          </a:p>
          <a:p>
            <a:endParaRPr lang="en-US" dirty="0"/>
          </a:p>
          <a:p>
            <a:r>
              <a:rPr lang="en-US" dirty="0"/>
              <a:t>What do you notice about your list?  Let’s discuss this…..  </a:t>
            </a:r>
          </a:p>
          <a:p>
            <a:endParaRPr lang="en-US" dirty="0"/>
          </a:p>
          <a:p>
            <a:r>
              <a:rPr lang="en-US" dirty="0"/>
              <a:t>How does your description compare with how Melinda saw herself?</a:t>
            </a:r>
          </a:p>
        </p:txBody>
      </p:sp>
    </p:spTree>
    <p:extLst>
      <p:ext uri="{BB962C8B-B14F-4D97-AF65-F5344CB8AC3E}">
        <p14:creationId xmlns:p14="http://schemas.microsoft.com/office/powerpoint/2010/main" val="2329755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DA904-7D5E-4EE3-9A39-D01D606FACAB}"/>
              </a:ext>
            </a:extLst>
          </p:cNvPr>
          <p:cNvSpPr>
            <a:spLocks noGrp="1"/>
          </p:cNvSpPr>
          <p:nvPr>
            <p:ph type="title"/>
          </p:nvPr>
        </p:nvSpPr>
        <p:spPr/>
        <p:txBody>
          <a:bodyPr/>
          <a:lstStyle/>
          <a:p>
            <a:r>
              <a:rPr lang="en-US" dirty="0"/>
              <a:t>What others saw in you…	</a:t>
            </a:r>
          </a:p>
        </p:txBody>
      </p:sp>
      <p:sp>
        <p:nvSpPr>
          <p:cNvPr id="3" name="Content Placeholder 2">
            <a:extLst>
              <a:ext uri="{FF2B5EF4-FFF2-40B4-BE49-F238E27FC236}">
                <a16:creationId xmlns:a16="http://schemas.microsoft.com/office/drawing/2014/main" id="{7CE8CF7C-09B5-4946-A6C2-6E7C78664C24}"/>
              </a:ext>
            </a:extLst>
          </p:cNvPr>
          <p:cNvSpPr>
            <a:spLocks noGrp="1"/>
          </p:cNvSpPr>
          <p:nvPr>
            <p:ph idx="1"/>
          </p:nvPr>
        </p:nvSpPr>
        <p:spPr/>
        <p:txBody>
          <a:bodyPr/>
          <a:lstStyle/>
          <a:p>
            <a:r>
              <a:rPr lang="en-US" dirty="0"/>
              <a:t>Share what we saw about our partner……</a:t>
            </a:r>
          </a:p>
          <a:p>
            <a:endParaRPr lang="en-US" dirty="0"/>
          </a:p>
          <a:p>
            <a:endParaRPr lang="en-US" dirty="0"/>
          </a:p>
          <a:p>
            <a:r>
              <a:rPr lang="en-US" dirty="0"/>
              <a:t>Feelings????</a:t>
            </a:r>
          </a:p>
        </p:txBody>
      </p:sp>
    </p:spTree>
    <p:extLst>
      <p:ext uri="{BB962C8B-B14F-4D97-AF65-F5344CB8AC3E}">
        <p14:creationId xmlns:p14="http://schemas.microsoft.com/office/powerpoint/2010/main" val="2813513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Day 11:  Sit with your Number Groups</a:t>
            </a:r>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r>
              <a:rPr lang="en-US" dirty="0"/>
              <a:t>SWBAT: understand the importance of finding one’s voice.</a:t>
            </a:r>
          </a:p>
          <a:p>
            <a:pPr marL="0" indent="0">
              <a:buNone/>
            </a:pPr>
            <a:endParaRPr lang="en-US" dirty="0"/>
          </a:p>
          <a:p>
            <a:r>
              <a:rPr lang="en-US" dirty="0"/>
              <a:t>Journal</a:t>
            </a:r>
          </a:p>
          <a:p>
            <a:r>
              <a:rPr lang="en-US" dirty="0"/>
              <a:t>Discussion 4</a:t>
            </a:r>
            <a:r>
              <a:rPr lang="en-US" baseline="30000" dirty="0"/>
              <a:t>th</a:t>
            </a:r>
            <a:r>
              <a:rPr lang="en-US" dirty="0"/>
              <a:t> MP</a:t>
            </a:r>
          </a:p>
          <a:p>
            <a:endParaRPr lang="en-US" dirty="0"/>
          </a:p>
          <a:p>
            <a:r>
              <a:rPr lang="en-US" dirty="0"/>
              <a:t>Reflection:  What was your biggest take away from this novel?  Why is it important to think about silence and seclusion?  Have you noticed anything about the way your friends or peers act that you may not have noticed before?</a:t>
            </a:r>
          </a:p>
        </p:txBody>
      </p:sp>
    </p:spTree>
    <p:extLst>
      <p:ext uri="{BB962C8B-B14F-4D97-AF65-F5344CB8AC3E}">
        <p14:creationId xmlns:p14="http://schemas.microsoft.com/office/powerpoint/2010/main" val="1741124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a:t>Journal #4</a:t>
            </a:r>
            <a:endParaRPr lang="en-US" sz="5400" dirty="0"/>
          </a:p>
        </p:txBody>
      </p:sp>
      <p:sp>
        <p:nvSpPr>
          <p:cNvPr id="3" name="Content Placeholder 2"/>
          <p:cNvSpPr>
            <a:spLocks noGrp="1"/>
          </p:cNvSpPr>
          <p:nvPr>
            <p:ph idx="1"/>
          </p:nvPr>
        </p:nvSpPr>
        <p:spPr/>
        <p:txBody>
          <a:bodyPr>
            <a:normAutofit/>
          </a:bodyPr>
          <a:lstStyle/>
          <a:p>
            <a:r>
              <a:rPr lang="en-US" sz="4800" dirty="0"/>
              <a:t>What is the importance of finding one’s voice?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F1D8B-F09C-4BE8-A65D-499C07DD136D}"/>
              </a:ext>
            </a:extLst>
          </p:cNvPr>
          <p:cNvSpPr>
            <a:spLocks noGrp="1"/>
          </p:cNvSpPr>
          <p:nvPr>
            <p:ph type="title"/>
          </p:nvPr>
        </p:nvSpPr>
        <p:spPr/>
        <p:txBody>
          <a:bodyPr/>
          <a:lstStyle/>
          <a:p>
            <a:r>
              <a:rPr lang="en-US" dirty="0"/>
              <a:t>Examples of fighting to speak..</a:t>
            </a:r>
          </a:p>
        </p:txBody>
      </p:sp>
      <p:sp>
        <p:nvSpPr>
          <p:cNvPr id="3" name="Content Placeholder 2">
            <a:extLst>
              <a:ext uri="{FF2B5EF4-FFF2-40B4-BE49-F238E27FC236}">
                <a16:creationId xmlns:a16="http://schemas.microsoft.com/office/drawing/2014/main" id="{2EED8DB9-96CC-48BE-9E49-F42A56999722}"/>
              </a:ext>
            </a:extLst>
          </p:cNvPr>
          <p:cNvSpPr>
            <a:spLocks noGrp="1"/>
          </p:cNvSpPr>
          <p:nvPr>
            <p:ph idx="1"/>
          </p:nvPr>
        </p:nvSpPr>
        <p:spPr/>
        <p:txBody>
          <a:bodyPr/>
          <a:lstStyle/>
          <a:p>
            <a:pPr marL="514350" indent="-514350">
              <a:buFont typeface="+mj-lt"/>
              <a:buAutoNum type="arabicPeriod"/>
            </a:pPr>
            <a:r>
              <a:rPr lang="en-US" dirty="0"/>
              <a:t> </a:t>
            </a:r>
          </a:p>
          <a:p>
            <a:pPr marL="514350" indent="-514350">
              <a:buFont typeface="+mj-lt"/>
              <a:buAutoNum type="arabicPeriod"/>
            </a:pPr>
            <a:endParaRPr lang="en-US" dirty="0"/>
          </a:p>
          <a:p>
            <a:pPr marL="514350" indent="-514350">
              <a:buFont typeface="+mj-lt"/>
              <a:buAutoNum type="arabicPeriod"/>
            </a:pPr>
            <a:r>
              <a:rPr lang="en-US" dirty="0"/>
              <a:t> </a:t>
            </a:r>
          </a:p>
          <a:p>
            <a:pPr marL="514350" indent="-514350">
              <a:buFont typeface="+mj-lt"/>
              <a:buAutoNum type="arabicPeriod"/>
            </a:pPr>
            <a:endParaRPr lang="en-US" dirty="0"/>
          </a:p>
          <a:p>
            <a:pPr marL="514350" indent="-514350">
              <a:buFont typeface="+mj-lt"/>
              <a:buAutoNum type="arabicPeriod"/>
            </a:pPr>
            <a:r>
              <a:rPr lang="en-US" dirty="0"/>
              <a:t> </a:t>
            </a:r>
          </a:p>
          <a:p>
            <a:pPr marL="514350" indent="-514350">
              <a:buFont typeface="+mj-lt"/>
              <a:buAutoNum type="arabicPeriod"/>
            </a:pPr>
            <a:endParaRPr lang="en-US" dirty="0"/>
          </a:p>
          <a:p>
            <a:pPr marL="514350" indent="-514350">
              <a:buFont typeface="+mj-lt"/>
              <a:buAutoNum type="arabicPeriod"/>
            </a:pPr>
            <a:r>
              <a:rPr lang="en-US" dirty="0"/>
              <a:t> </a:t>
            </a:r>
          </a:p>
        </p:txBody>
      </p:sp>
    </p:spTree>
    <p:extLst>
      <p:ext uri="{BB962C8B-B14F-4D97-AF65-F5344CB8AC3E}">
        <p14:creationId xmlns:p14="http://schemas.microsoft.com/office/powerpoint/2010/main" val="2179375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8B7F2-3476-4CCB-B137-542DA413BCC9}"/>
              </a:ext>
            </a:extLst>
          </p:cNvPr>
          <p:cNvSpPr>
            <a:spLocks noGrp="1"/>
          </p:cNvSpPr>
          <p:nvPr>
            <p:ph type="title"/>
          </p:nvPr>
        </p:nvSpPr>
        <p:spPr/>
        <p:txBody>
          <a:bodyPr>
            <a:normAutofit fontScale="90000"/>
          </a:bodyPr>
          <a:lstStyle/>
          <a:p>
            <a:pPr algn="l"/>
            <a:r>
              <a:rPr lang="en-US" dirty="0"/>
              <a:t>Day 12:  Sit with your Sticker Groups </a:t>
            </a:r>
          </a:p>
        </p:txBody>
      </p:sp>
      <p:sp>
        <p:nvSpPr>
          <p:cNvPr id="3" name="Content Placeholder 2">
            <a:extLst>
              <a:ext uri="{FF2B5EF4-FFF2-40B4-BE49-F238E27FC236}">
                <a16:creationId xmlns:a16="http://schemas.microsoft.com/office/drawing/2014/main" id="{3D999813-E3CD-4695-9BA2-0E5F6C7DC2A7}"/>
              </a:ext>
            </a:extLst>
          </p:cNvPr>
          <p:cNvSpPr>
            <a:spLocks noGrp="1"/>
          </p:cNvSpPr>
          <p:nvPr>
            <p:ph idx="1"/>
          </p:nvPr>
        </p:nvSpPr>
        <p:spPr/>
        <p:txBody>
          <a:bodyPr>
            <a:normAutofit lnSpcReduction="10000"/>
          </a:bodyPr>
          <a:lstStyle/>
          <a:p>
            <a:r>
              <a:rPr lang="en-US" dirty="0"/>
              <a:t>SWBAT:  understand the importance of communication</a:t>
            </a:r>
          </a:p>
          <a:p>
            <a:endParaRPr lang="en-US" dirty="0"/>
          </a:p>
          <a:p>
            <a:r>
              <a:rPr lang="en-US" dirty="0"/>
              <a:t>Question Discussion (RS)</a:t>
            </a:r>
          </a:p>
          <a:p>
            <a:endParaRPr lang="en-US" dirty="0"/>
          </a:p>
          <a:p>
            <a:r>
              <a:rPr lang="en-US" dirty="0"/>
              <a:t>Reflection:  How has your knowledge increased during this unit?  How has Melinda’s story changed you and/or the way that you  think?</a:t>
            </a:r>
          </a:p>
        </p:txBody>
      </p:sp>
    </p:spTree>
    <p:extLst>
      <p:ext uri="{BB962C8B-B14F-4D97-AF65-F5344CB8AC3E}">
        <p14:creationId xmlns:p14="http://schemas.microsoft.com/office/powerpoint/2010/main" val="2893678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1"/>
          </a:xfrm>
        </p:spPr>
        <p:txBody>
          <a:bodyPr/>
          <a:lstStyle/>
          <a:p>
            <a:r>
              <a:rPr lang="en-US" dirty="0"/>
              <a:t>Speak</a:t>
            </a:r>
          </a:p>
        </p:txBody>
      </p:sp>
      <p:sp>
        <p:nvSpPr>
          <p:cNvPr id="3" name="Content Placeholder 2"/>
          <p:cNvSpPr>
            <a:spLocks noGrp="1"/>
          </p:cNvSpPr>
          <p:nvPr>
            <p:ph idx="1"/>
          </p:nvPr>
        </p:nvSpPr>
        <p:spPr>
          <a:xfrm>
            <a:off x="620553" y="1066799"/>
            <a:ext cx="8229600" cy="5257149"/>
          </a:xfrm>
        </p:spPr>
        <p:txBody>
          <a:bodyPr>
            <a:normAutofit fontScale="92500" lnSpcReduction="20000"/>
          </a:bodyPr>
          <a:lstStyle/>
          <a:p>
            <a:r>
              <a:rPr lang="en-US" dirty="0"/>
              <a:t>Why does Melinda question whether or not she was raped?</a:t>
            </a:r>
          </a:p>
          <a:p>
            <a:endParaRPr lang="en-US" dirty="0"/>
          </a:p>
          <a:p>
            <a:r>
              <a:rPr lang="en-US" dirty="0"/>
              <a:t>How does communicating help Melinda overcome her fears and come out of her shell?</a:t>
            </a:r>
          </a:p>
          <a:p>
            <a:endParaRPr lang="en-US" dirty="0"/>
          </a:p>
          <a:p>
            <a:r>
              <a:rPr lang="en-US" dirty="0"/>
              <a:t>What is the significance of Melinda and the closet?</a:t>
            </a:r>
          </a:p>
          <a:p>
            <a:endParaRPr lang="en-US" dirty="0"/>
          </a:p>
          <a:p>
            <a:r>
              <a:rPr lang="en-US" dirty="0"/>
              <a:t>The book ends with Melinda </a:t>
            </a:r>
            <a:r>
              <a:rPr lang="en-US" i="1" dirty="0"/>
              <a:t>speaking</a:t>
            </a:r>
            <a:r>
              <a:rPr lang="en-US" dirty="0"/>
              <a:t> to Mr. Freeman.  How has he helped her </a:t>
            </a:r>
            <a:r>
              <a:rPr lang="en-US" i="1" dirty="0"/>
              <a:t>speak</a:t>
            </a:r>
            <a:r>
              <a:rPr lang="en-US" dirty="0"/>
              <a:t> all along?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B29-5C27-461A-9D4E-7CC8BF65C4B6}"/>
              </a:ext>
            </a:extLst>
          </p:cNvPr>
          <p:cNvSpPr>
            <a:spLocks noGrp="1"/>
          </p:cNvSpPr>
          <p:nvPr>
            <p:ph type="title"/>
          </p:nvPr>
        </p:nvSpPr>
        <p:spPr/>
        <p:txBody>
          <a:bodyPr/>
          <a:lstStyle/>
          <a:p>
            <a:pPr algn="l"/>
            <a:r>
              <a:rPr lang="en-US" dirty="0"/>
              <a:t>Day 13:  Sit with your Color Groups</a:t>
            </a:r>
          </a:p>
        </p:txBody>
      </p:sp>
      <p:sp>
        <p:nvSpPr>
          <p:cNvPr id="3" name="Content Placeholder 2">
            <a:extLst>
              <a:ext uri="{FF2B5EF4-FFF2-40B4-BE49-F238E27FC236}">
                <a16:creationId xmlns:a16="http://schemas.microsoft.com/office/drawing/2014/main" id="{8E7C75FE-DE1C-4E6A-9F5C-ECBC3FB23D37}"/>
              </a:ext>
            </a:extLst>
          </p:cNvPr>
          <p:cNvSpPr>
            <a:spLocks noGrp="1"/>
          </p:cNvSpPr>
          <p:nvPr>
            <p:ph idx="1"/>
          </p:nvPr>
        </p:nvSpPr>
        <p:spPr/>
        <p:txBody>
          <a:bodyPr>
            <a:normAutofit lnSpcReduction="10000"/>
          </a:bodyPr>
          <a:lstStyle/>
          <a:p>
            <a:r>
              <a:rPr lang="en-US" dirty="0"/>
              <a:t>SWBAT reflect on art and expression.</a:t>
            </a:r>
          </a:p>
          <a:p>
            <a:endParaRPr lang="en-US" dirty="0"/>
          </a:p>
          <a:p>
            <a:r>
              <a:rPr lang="en-US" dirty="0"/>
              <a:t>RS:  Staple the art gallery walk response sheet into your notebook</a:t>
            </a:r>
          </a:p>
          <a:p>
            <a:endParaRPr lang="en-US" dirty="0"/>
          </a:p>
          <a:p>
            <a:r>
              <a:rPr lang="en-US" dirty="0"/>
              <a:t>Reflection:  In what ways did this project show the art of finding a voice?  What voice did you show with your art?  What was the most valuable part of expressionism?</a:t>
            </a:r>
          </a:p>
        </p:txBody>
      </p:sp>
    </p:spTree>
    <p:extLst>
      <p:ext uri="{BB962C8B-B14F-4D97-AF65-F5344CB8AC3E}">
        <p14:creationId xmlns:p14="http://schemas.microsoft.com/office/powerpoint/2010/main" val="47999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of the Week (</a:t>
            </a:r>
            <a:r>
              <a:rPr lang="en-US" dirty="0" err="1"/>
              <a:t>AoW</a:t>
            </a:r>
            <a:r>
              <a:rPr lang="en-US" dirty="0"/>
              <a:t>) 1</a:t>
            </a:r>
          </a:p>
        </p:txBody>
      </p:sp>
      <p:sp>
        <p:nvSpPr>
          <p:cNvPr id="3" name="Content Placeholder 2"/>
          <p:cNvSpPr>
            <a:spLocks noGrp="1"/>
          </p:cNvSpPr>
          <p:nvPr>
            <p:ph idx="1"/>
          </p:nvPr>
        </p:nvSpPr>
        <p:spPr>
          <a:xfrm>
            <a:off x="0" y="1143000"/>
            <a:ext cx="9144000" cy="5410200"/>
          </a:xfrm>
        </p:spPr>
        <p:txBody>
          <a:bodyPr>
            <a:normAutofit lnSpcReduction="10000"/>
          </a:bodyPr>
          <a:lstStyle/>
          <a:p>
            <a:r>
              <a:rPr lang="en-US" dirty="0"/>
              <a:t>Read the article</a:t>
            </a:r>
          </a:p>
          <a:p>
            <a:pPr lvl="1"/>
            <a:r>
              <a:rPr lang="en-US" dirty="0"/>
              <a:t>Highlight important facts/connections</a:t>
            </a:r>
          </a:p>
          <a:p>
            <a:pPr lvl="1"/>
            <a:r>
              <a:rPr lang="en-US" dirty="0"/>
              <a:t>For each highlighted item, write the connection, summary, or question that you on the article</a:t>
            </a:r>
          </a:p>
          <a:p>
            <a:pPr lvl="1"/>
            <a:r>
              <a:rPr lang="en-US" dirty="0"/>
              <a:t>Then, compose a 2 paragraph summary of the article onto the right side of the next page</a:t>
            </a:r>
          </a:p>
          <a:p>
            <a:pPr lvl="2"/>
            <a:r>
              <a:rPr lang="en-US" dirty="0"/>
              <a:t>Tell me what you learned</a:t>
            </a:r>
          </a:p>
          <a:p>
            <a:pPr lvl="1"/>
            <a:r>
              <a:rPr lang="en-US" dirty="0"/>
              <a:t>Finally compose a 2 paragraph connection onto the left side of the next page</a:t>
            </a:r>
          </a:p>
          <a:p>
            <a:pPr lvl="2"/>
            <a:r>
              <a:rPr lang="en-US" dirty="0"/>
              <a:t>Tell me why it’s important </a:t>
            </a:r>
          </a:p>
          <a:p>
            <a:pPr lvl="1"/>
            <a:r>
              <a:rPr lang="en-US" dirty="0"/>
              <a:t>Don’t forget to staple the article over the summary in your notebook</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Gallery Walk</a:t>
            </a:r>
          </a:p>
        </p:txBody>
      </p:sp>
      <p:sp>
        <p:nvSpPr>
          <p:cNvPr id="3" name="Content Placeholder 2"/>
          <p:cNvSpPr>
            <a:spLocks noGrp="1"/>
          </p:cNvSpPr>
          <p:nvPr>
            <p:ph idx="1"/>
          </p:nvPr>
        </p:nvSpPr>
        <p:spPr>
          <a:xfrm>
            <a:off x="457200" y="1219200"/>
            <a:ext cx="8229600" cy="5638800"/>
          </a:xfrm>
        </p:spPr>
        <p:txBody>
          <a:bodyPr>
            <a:normAutofit lnSpcReduction="10000"/>
          </a:bodyPr>
          <a:lstStyle/>
          <a:p>
            <a:r>
              <a:rPr lang="en-US" sz="3600" dirty="0"/>
              <a:t>Welcome to Themes Art 101!</a:t>
            </a:r>
          </a:p>
          <a:p>
            <a:r>
              <a:rPr lang="en-US" sz="3600" dirty="0"/>
              <a:t>Today you will be walking around the room and choosing five (5) of your favorite projects.  For each of them, you will need to answer the questions from your handout.  </a:t>
            </a:r>
          </a:p>
          <a:p>
            <a:r>
              <a:rPr lang="en-US" sz="3600" dirty="0"/>
              <a:t>Remember, that our classroom is an art gallery, so the noise level should reflect that scenario. </a:t>
            </a:r>
          </a:p>
          <a:p>
            <a:r>
              <a:rPr lang="en-US" sz="3600" dirty="0"/>
              <a:t>Have fun!  You have worked hard!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5EAE-BE48-44A4-9272-2D4F4F8AD6B1}"/>
              </a:ext>
            </a:extLst>
          </p:cNvPr>
          <p:cNvSpPr>
            <a:spLocks noGrp="1"/>
          </p:cNvSpPr>
          <p:nvPr>
            <p:ph type="title"/>
          </p:nvPr>
        </p:nvSpPr>
        <p:spPr/>
        <p:txBody>
          <a:bodyPr>
            <a:normAutofit fontScale="90000"/>
          </a:bodyPr>
          <a:lstStyle/>
          <a:p>
            <a:pPr algn="l"/>
            <a:r>
              <a:rPr lang="en-US" dirty="0"/>
              <a:t>Day 2:  Sit with your Number Groups</a:t>
            </a:r>
          </a:p>
        </p:txBody>
      </p:sp>
      <p:sp>
        <p:nvSpPr>
          <p:cNvPr id="3" name="Content Placeholder 2">
            <a:extLst>
              <a:ext uri="{FF2B5EF4-FFF2-40B4-BE49-F238E27FC236}">
                <a16:creationId xmlns:a16="http://schemas.microsoft.com/office/drawing/2014/main" id="{43A68ABB-436A-49AE-BFB8-973C046A3429}"/>
              </a:ext>
            </a:extLst>
          </p:cNvPr>
          <p:cNvSpPr>
            <a:spLocks noGrp="1"/>
          </p:cNvSpPr>
          <p:nvPr>
            <p:ph idx="1"/>
          </p:nvPr>
        </p:nvSpPr>
        <p:spPr/>
        <p:txBody>
          <a:bodyPr>
            <a:normAutofit lnSpcReduction="10000"/>
          </a:bodyPr>
          <a:lstStyle/>
          <a:p>
            <a:r>
              <a:rPr lang="en-US" dirty="0"/>
              <a:t>SWBAT:  understand the significance of  “If I knew then what I know now.”</a:t>
            </a:r>
          </a:p>
          <a:p>
            <a:endParaRPr lang="en-US" dirty="0"/>
          </a:p>
          <a:p>
            <a:r>
              <a:rPr lang="en-US" dirty="0" err="1"/>
              <a:t>AoW</a:t>
            </a:r>
            <a:r>
              <a:rPr lang="en-US" dirty="0"/>
              <a:t> discussion/Activity</a:t>
            </a:r>
          </a:p>
          <a:p>
            <a:r>
              <a:rPr lang="en-US" dirty="0"/>
              <a:t>Reflection:  What did you think of today’s discussion?  Do you find that your peers have had the same experience in high school as you have?  What may lead to the differences in experiences in high school?</a:t>
            </a:r>
          </a:p>
          <a:p>
            <a:endParaRPr lang="en-US" dirty="0"/>
          </a:p>
        </p:txBody>
      </p:sp>
    </p:spTree>
    <p:extLst>
      <p:ext uri="{BB962C8B-B14F-4D97-AF65-F5344CB8AC3E}">
        <p14:creationId xmlns:p14="http://schemas.microsoft.com/office/powerpoint/2010/main" val="633772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13D4A-A676-4AE7-A676-2410AA9DA75A}"/>
              </a:ext>
            </a:extLst>
          </p:cNvPr>
          <p:cNvSpPr>
            <a:spLocks noGrp="1"/>
          </p:cNvSpPr>
          <p:nvPr>
            <p:ph type="title"/>
          </p:nvPr>
        </p:nvSpPr>
        <p:spPr/>
        <p:txBody>
          <a:bodyPr/>
          <a:lstStyle/>
          <a:p>
            <a:r>
              <a:rPr lang="en-US" dirty="0"/>
              <a:t>Discussion Chart (RS)</a:t>
            </a:r>
          </a:p>
        </p:txBody>
      </p:sp>
      <p:sp>
        <p:nvSpPr>
          <p:cNvPr id="3" name="Content Placeholder 2">
            <a:extLst>
              <a:ext uri="{FF2B5EF4-FFF2-40B4-BE49-F238E27FC236}">
                <a16:creationId xmlns:a16="http://schemas.microsoft.com/office/drawing/2014/main" id="{47CCFD3C-A700-4A7D-A537-86F3C14B2D1E}"/>
              </a:ext>
            </a:extLst>
          </p:cNvPr>
          <p:cNvSpPr>
            <a:spLocks noGrp="1"/>
          </p:cNvSpPr>
          <p:nvPr>
            <p:ph idx="1"/>
          </p:nvPr>
        </p:nvSpPr>
        <p:spPr/>
        <p:txBody>
          <a:bodyPr/>
          <a:lstStyle/>
          <a:p>
            <a:pPr marL="0" indent="0">
              <a:buNone/>
            </a:pPr>
            <a:r>
              <a:rPr lang="en-US" dirty="0"/>
              <a:t>Article advice			Peer’s advice</a:t>
            </a:r>
          </a:p>
        </p:txBody>
      </p:sp>
      <p:cxnSp>
        <p:nvCxnSpPr>
          <p:cNvPr id="5" name="Straight Connector 4">
            <a:extLst>
              <a:ext uri="{FF2B5EF4-FFF2-40B4-BE49-F238E27FC236}">
                <a16:creationId xmlns:a16="http://schemas.microsoft.com/office/drawing/2014/main" id="{726CB30D-5676-4F14-9CBE-DDBB4664BA97}"/>
              </a:ext>
            </a:extLst>
          </p:cNvPr>
          <p:cNvCxnSpPr/>
          <p:nvPr/>
        </p:nvCxnSpPr>
        <p:spPr>
          <a:xfrm>
            <a:off x="457200" y="2286000"/>
            <a:ext cx="8229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E5A734C-F553-4507-B85F-AEEDB72AAFA8}"/>
              </a:ext>
            </a:extLst>
          </p:cNvPr>
          <p:cNvCxnSpPr>
            <a:stCxn id="3" idx="0"/>
            <a:endCxn id="3" idx="2"/>
          </p:cNvCxnSpPr>
          <p:nvPr/>
        </p:nvCxnSpPr>
        <p:spPr>
          <a:xfrm>
            <a:off x="4572000" y="1600200"/>
            <a:ext cx="0" cy="4525963"/>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3165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Day 3:  Sit with your Sticker Groups</a:t>
            </a:r>
          </a:p>
        </p:txBody>
      </p:sp>
      <p:sp>
        <p:nvSpPr>
          <p:cNvPr id="3" name="Content Placeholder 2"/>
          <p:cNvSpPr>
            <a:spLocks noGrp="1"/>
          </p:cNvSpPr>
          <p:nvPr>
            <p:ph idx="1"/>
          </p:nvPr>
        </p:nvSpPr>
        <p:spPr/>
        <p:txBody>
          <a:bodyPr>
            <a:normAutofit lnSpcReduction="10000"/>
          </a:bodyPr>
          <a:lstStyle/>
          <a:p>
            <a:r>
              <a:rPr lang="en-US" dirty="0"/>
              <a:t>SWBAT:  Understand their art project</a:t>
            </a:r>
          </a:p>
          <a:p>
            <a:endParaRPr lang="en-US" dirty="0"/>
          </a:p>
          <a:p>
            <a:pPr lvl="1"/>
            <a:r>
              <a:rPr lang="en-US" dirty="0"/>
              <a:t>Art project explained</a:t>
            </a:r>
          </a:p>
          <a:p>
            <a:pPr lvl="1"/>
            <a:r>
              <a:rPr lang="en-US" dirty="0"/>
              <a:t>SSR</a:t>
            </a:r>
          </a:p>
          <a:p>
            <a:endParaRPr lang="en-US" dirty="0"/>
          </a:p>
          <a:p>
            <a:pPr marL="0" indent="0">
              <a:buNone/>
            </a:pPr>
            <a:r>
              <a:rPr lang="en-US" dirty="0"/>
              <a:t>Reflection: What are some ideas that you could create with your random object that you drew from the “globe”?  How might you create your own spin on this object?</a:t>
            </a:r>
          </a:p>
          <a:p>
            <a:pPr lvl="1"/>
            <a:endParaRPr lang="en-US" dirty="0"/>
          </a:p>
        </p:txBody>
      </p:sp>
    </p:spTree>
    <p:extLst>
      <p:ext uri="{BB962C8B-B14F-4D97-AF65-F5344CB8AC3E}">
        <p14:creationId xmlns:p14="http://schemas.microsoft.com/office/powerpoint/2010/main" val="584784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Project</a:t>
            </a:r>
          </a:p>
        </p:txBody>
      </p:sp>
      <p:sp>
        <p:nvSpPr>
          <p:cNvPr id="3" name="Content Placeholder 2"/>
          <p:cNvSpPr>
            <a:spLocks noGrp="1"/>
          </p:cNvSpPr>
          <p:nvPr>
            <p:ph idx="1"/>
          </p:nvPr>
        </p:nvSpPr>
        <p:spPr/>
        <p:txBody>
          <a:bodyPr>
            <a:normAutofit fontScale="92500" lnSpcReduction="20000"/>
          </a:bodyPr>
          <a:lstStyle/>
          <a:p>
            <a:r>
              <a:rPr lang="en-US" dirty="0"/>
              <a:t>You will be choosing an object out of the “globe” just as Melinda did in her art class.  You will be creating that object.  </a:t>
            </a:r>
          </a:p>
          <a:p>
            <a:r>
              <a:rPr lang="en-US" dirty="0"/>
              <a:t>You will need to think outside of the box and use what you learn about expressionism through the novel to complete this task.  </a:t>
            </a:r>
          </a:p>
          <a:p>
            <a:r>
              <a:rPr lang="en-US" dirty="0"/>
              <a:t>Please utilize the rubric to guide you in your completion of this project.</a:t>
            </a:r>
          </a:p>
          <a:p>
            <a:r>
              <a:rPr lang="en-US" dirty="0"/>
              <a:t>Please note, quick sketches and pictures from the internet are not considered adequate measures of expressionism.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Day 4:  Sit with your Color Groups</a:t>
            </a:r>
          </a:p>
        </p:txBody>
      </p:sp>
      <p:sp>
        <p:nvSpPr>
          <p:cNvPr id="3" name="Content Placeholder 2"/>
          <p:cNvSpPr>
            <a:spLocks noGrp="1"/>
          </p:cNvSpPr>
          <p:nvPr>
            <p:ph idx="1"/>
          </p:nvPr>
        </p:nvSpPr>
        <p:spPr/>
        <p:txBody>
          <a:bodyPr/>
          <a:lstStyle/>
          <a:p>
            <a:r>
              <a:rPr lang="en-US" dirty="0"/>
              <a:t>SWBAT:  decipher the similarities and differences between their first days of high school and Melinda’s.</a:t>
            </a:r>
          </a:p>
          <a:p>
            <a:pPr lvl="1"/>
            <a:r>
              <a:rPr lang="en-US" dirty="0"/>
              <a:t>Journal</a:t>
            </a:r>
          </a:p>
          <a:p>
            <a:pPr lvl="1"/>
            <a:r>
              <a:rPr lang="en-US" dirty="0"/>
              <a:t>Discussion 1</a:t>
            </a:r>
            <a:r>
              <a:rPr lang="en-US" baseline="30000" dirty="0"/>
              <a:t>st</a:t>
            </a:r>
            <a:r>
              <a:rPr lang="en-US" dirty="0"/>
              <a:t> MP</a:t>
            </a:r>
          </a:p>
          <a:p>
            <a:pPr lvl="1"/>
            <a:endParaRPr lang="en-US" dirty="0"/>
          </a:p>
          <a:p>
            <a:pPr lvl="1"/>
            <a:r>
              <a:rPr lang="en-US" dirty="0"/>
              <a:t>Reflection:  What were some connections from Melinda’s story that you have also experienced in school?  </a:t>
            </a:r>
          </a:p>
        </p:txBody>
      </p:sp>
    </p:spTree>
    <p:extLst>
      <p:ext uri="{BB962C8B-B14F-4D97-AF65-F5344CB8AC3E}">
        <p14:creationId xmlns:p14="http://schemas.microsoft.com/office/powerpoint/2010/main" val="296201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12395</TotalTime>
  <Words>1837</Words>
  <Application>Microsoft Office PowerPoint</Application>
  <PresentationFormat>On-screen Show (4:3)</PresentationFormat>
  <Paragraphs>244</Paragraphs>
  <Slides>40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PowerPoint Presentation</vt:lpstr>
      <vt:lpstr>Speak day 1: Sit with your color groups</vt:lpstr>
      <vt:lpstr>Speak Vocab (Five words per side)</vt:lpstr>
      <vt:lpstr>Article of the Week (AoW) 1</vt:lpstr>
      <vt:lpstr>Day 2:  Sit with your Number Groups</vt:lpstr>
      <vt:lpstr>Discussion Chart (RS)</vt:lpstr>
      <vt:lpstr>Day 3:  Sit with your Sticker Groups</vt:lpstr>
      <vt:lpstr>Art Project</vt:lpstr>
      <vt:lpstr>Day 4:  Sit with your Color Groups</vt:lpstr>
      <vt:lpstr>Journal #1</vt:lpstr>
      <vt:lpstr>10 Lies They Tell You in High School</vt:lpstr>
      <vt:lpstr>Lies Cont…</vt:lpstr>
      <vt:lpstr>Day 5:  Sit with your Number Groups</vt:lpstr>
      <vt:lpstr>Characterization Foldable</vt:lpstr>
      <vt:lpstr>Day 6:  Sit in you Sticker Groups</vt:lpstr>
      <vt:lpstr>Journal #2</vt:lpstr>
      <vt:lpstr>Naming the Monster (85)</vt:lpstr>
      <vt:lpstr>How do the feelings that Melinda has when seeing “IT” compare to how she feels in the hallway at school, at home, and in her closet? </vt:lpstr>
      <vt:lpstr>Day 7:  Sit in your Color Groups</vt:lpstr>
      <vt:lpstr>Draw this on the right side</vt:lpstr>
      <vt:lpstr>Jigsaw Instructions</vt:lpstr>
      <vt:lpstr>Day 8:  Sit in your Number Groups</vt:lpstr>
      <vt:lpstr>Journal #3</vt:lpstr>
      <vt:lpstr>Discussion Points</vt:lpstr>
      <vt:lpstr>Day 9:  Sit with your Sticker Groups</vt:lpstr>
      <vt:lpstr>Journal #4</vt:lpstr>
      <vt:lpstr>Nathaniel Hawthorne</vt:lpstr>
      <vt:lpstr>3rd marking Period Group Work</vt:lpstr>
      <vt:lpstr>Day 10:  Sit with your Color Groups</vt:lpstr>
      <vt:lpstr>PowerPoint Presentation</vt:lpstr>
      <vt:lpstr>Partner up</vt:lpstr>
      <vt:lpstr>You vs. Melinda</vt:lpstr>
      <vt:lpstr>What others saw in you… </vt:lpstr>
      <vt:lpstr>Day 11:  Sit with your Number Groups</vt:lpstr>
      <vt:lpstr>Journal #4</vt:lpstr>
      <vt:lpstr>Examples of fighting to speak..</vt:lpstr>
      <vt:lpstr>Day 12:  Sit with your Sticker Groups </vt:lpstr>
      <vt:lpstr>Speak</vt:lpstr>
      <vt:lpstr>Day 13:  Sit with your Color Groups</vt:lpstr>
      <vt:lpstr>Gallery Walk</vt:lpstr>
    </vt:vector>
  </TitlesOfParts>
  <Company>Omaha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eluehrc024</dc:creator>
  <cp:lastModifiedBy>Luehrs, Christina</cp:lastModifiedBy>
  <cp:revision>78</cp:revision>
  <dcterms:created xsi:type="dcterms:W3CDTF">2011-09-15T13:57:46Z</dcterms:created>
  <dcterms:modified xsi:type="dcterms:W3CDTF">2017-09-05T13:26:22Z</dcterms:modified>
</cp:coreProperties>
</file>