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7" r:id="rId19"/>
    <p:sldId id="272" r:id="rId20"/>
    <p:sldId id="273" r:id="rId21"/>
    <p:sldId id="274" r:id="rId22"/>
    <p:sldId id="275"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714"/>
    <p:restoredTop sz="94624"/>
  </p:normalViewPr>
  <p:slideViewPr>
    <p:cSldViewPr snapToGrid="0" snapToObjects="1">
      <p:cViewPr>
        <p:scale>
          <a:sx n="100" d="100"/>
          <a:sy n="100" d="100"/>
        </p:scale>
        <p:origin x="280" y="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20F3-E5AC-F245-82A6-394C6C409E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83A53B-22F6-0F47-9428-0AFEABF898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517D18-9200-0F45-8872-B55108E12BF4}"/>
              </a:ext>
            </a:extLst>
          </p:cNvPr>
          <p:cNvSpPr>
            <a:spLocks noGrp="1"/>
          </p:cNvSpPr>
          <p:nvPr>
            <p:ph type="dt" sz="half" idx="10"/>
          </p:nvPr>
        </p:nvSpPr>
        <p:spPr/>
        <p:txBody>
          <a:bodyPr/>
          <a:lstStyle/>
          <a:p>
            <a:fld id="{F74D5BA6-AA0A-FF45-9B64-95C246062D90}" type="datetimeFigureOut">
              <a:rPr lang="en-US" smtClean="0"/>
              <a:t>11/21/18</a:t>
            </a:fld>
            <a:endParaRPr lang="en-US"/>
          </a:p>
        </p:txBody>
      </p:sp>
      <p:sp>
        <p:nvSpPr>
          <p:cNvPr id="5" name="Footer Placeholder 4">
            <a:extLst>
              <a:ext uri="{FF2B5EF4-FFF2-40B4-BE49-F238E27FC236}">
                <a16:creationId xmlns:a16="http://schemas.microsoft.com/office/drawing/2014/main" id="{21C211BF-6ABB-0C4F-BF1B-A16DDBAAF3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03A792-CC66-8B41-8FC2-35D9B614ADAF}"/>
              </a:ext>
            </a:extLst>
          </p:cNvPr>
          <p:cNvSpPr>
            <a:spLocks noGrp="1"/>
          </p:cNvSpPr>
          <p:nvPr>
            <p:ph type="sldNum" sz="quarter" idx="12"/>
          </p:nvPr>
        </p:nvSpPr>
        <p:spPr/>
        <p:txBody>
          <a:bodyPr/>
          <a:lstStyle/>
          <a:p>
            <a:fld id="{B41F06A1-8E63-904F-87E6-7D5EF6BB599F}" type="slidenum">
              <a:rPr lang="en-US" smtClean="0"/>
              <a:t>‹#›</a:t>
            </a:fld>
            <a:endParaRPr lang="en-US"/>
          </a:p>
        </p:txBody>
      </p:sp>
    </p:spTree>
    <p:extLst>
      <p:ext uri="{BB962C8B-B14F-4D97-AF65-F5344CB8AC3E}">
        <p14:creationId xmlns:p14="http://schemas.microsoft.com/office/powerpoint/2010/main" val="3676764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536D0-BFF8-1F4C-99C2-D9E39EA4F2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DBB40C-E81F-8549-9DFB-2899737BD51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933B61-EAF7-2F44-A192-8586AB37AA94}"/>
              </a:ext>
            </a:extLst>
          </p:cNvPr>
          <p:cNvSpPr>
            <a:spLocks noGrp="1"/>
          </p:cNvSpPr>
          <p:nvPr>
            <p:ph type="dt" sz="half" idx="10"/>
          </p:nvPr>
        </p:nvSpPr>
        <p:spPr/>
        <p:txBody>
          <a:bodyPr/>
          <a:lstStyle/>
          <a:p>
            <a:fld id="{F74D5BA6-AA0A-FF45-9B64-95C246062D90}" type="datetimeFigureOut">
              <a:rPr lang="en-US" smtClean="0"/>
              <a:t>11/21/18</a:t>
            </a:fld>
            <a:endParaRPr lang="en-US"/>
          </a:p>
        </p:txBody>
      </p:sp>
      <p:sp>
        <p:nvSpPr>
          <p:cNvPr id="5" name="Footer Placeholder 4">
            <a:extLst>
              <a:ext uri="{FF2B5EF4-FFF2-40B4-BE49-F238E27FC236}">
                <a16:creationId xmlns:a16="http://schemas.microsoft.com/office/drawing/2014/main" id="{E07AFA9C-E06A-EE4A-82EA-60CD99A771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F5A33E-8D56-E544-A758-96531C3FA020}"/>
              </a:ext>
            </a:extLst>
          </p:cNvPr>
          <p:cNvSpPr>
            <a:spLocks noGrp="1"/>
          </p:cNvSpPr>
          <p:nvPr>
            <p:ph type="sldNum" sz="quarter" idx="12"/>
          </p:nvPr>
        </p:nvSpPr>
        <p:spPr/>
        <p:txBody>
          <a:bodyPr/>
          <a:lstStyle/>
          <a:p>
            <a:fld id="{B41F06A1-8E63-904F-87E6-7D5EF6BB599F}" type="slidenum">
              <a:rPr lang="en-US" smtClean="0"/>
              <a:t>‹#›</a:t>
            </a:fld>
            <a:endParaRPr lang="en-US"/>
          </a:p>
        </p:txBody>
      </p:sp>
    </p:spTree>
    <p:extLst>
      <p:ext uri="{BB962C8B-B14F-4D97-AF65-F5344CB8AC3E}">
        <p14:creationId xmlns:p14="http://schemas.microsoft.com/office/powerpoint/2010/main" val="3693056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DF3303-74C3-CA49-B4D2-6B5256744C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C0ABBD-51C8-FB49-9EC3-73E6F22C83B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5D8A51-8CCA-C940-8FDA-F19405F248B7}"/>
              </a:ext>
            </a:extLst>
          </p:cNvPr>
          <p:cNvSpPr>
            <a:spLocks noGrp="1"/>
          </p:cNvSpPr>
          <p:nvPr>
            <p:ph type="dt" sz="half" idx="10"/>
          </p:nvPr>
        </p:nvSpPr>
        <p:spPr/>
        <p:txBody>
          <a:bodyPr/>
          <a:lstStyle/>
          <a:p>
            <a:fld id="{F74D5BA6-AA0A-FF45-9B64-95C246062D90}" type="datetimeFigureOut">
              <a:rPr lang="en-US" smtClean="0"/>
              <a:t>11/21/18</a:t>
            </a:fld>
            <a:endParaRPr lang="en-US"/>
          </a:p>
        </p:txBody>
      </p:sp>
      <p:sp>
        <p:nvSpPr>
          <p:cNvPr id="5" name="Footer Placeholder 4">
            <a:extLst>
              <a:ext uri="{FF2B5EF4-FFF2-40B4-BE49-F238E27FC236}">
                <a16:creationId xmlns:a16="http://schemas.microsoft.com/office/drawing/2014/main" id="{1BDB1184-637B-A146-987F-17139FC8F7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0FB55D-D29B-254F-8794-34A8209EC52F}"/>
              </a:ext>
            </a:extLst>
          </p:cNvPr>
          <p:cNvSpPr>
            <a:spLocks noGrp="1"/>
          </p:cNvSpPr>
          <p:nvPr>
            <p:ph type="sldNum" sz="quarter" idx="12"/>
          </p:nvPr>
        </p:nvSpPr>
        <p:spPr/>
        <p:txBody>
          <a:bodyPr/>
          <a:lstStyle/>
          <a:p>
            <a:fld id="{B41F06A1-8E63-904F-87E6-7D5EF6BB599F}" type="slidenum">
              <a:rPr lang="en-US" smtClean="0"/>
              <a:t>‹#›</a:t>
            </a:fld>
            <a:endParaRPr lang="en-US"/>
          </a:p>
        </p:txBody>
      </p:sp>
    </p:spTree>
    <p:extLst>
      <p:ext uri="{BB962C8B-B14F-4D97-AF65-F5344CB8AC3E}">
        <p14:creationId xmlns:p14="http://schemas.microsoft.com/office/powerpoint/2010/main" val="4083745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D24F0-C222-6F4E-A548-F20C9D00AC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1014D7-ACA3-984A-A39B-FAD862EAEF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AA189B-125E-234D-A401-961BABF41C24}"/>
              </a:ext>
            </a:extLst>
          </p:cNvPr>
          <p:cNvSpPr>
            <a:spLocks noGrp="1"/>
          </p:cNvSpPr>
          <p:nvPr>
            <p:ph type="dt" sz="half" idx="10"/>
          </p:nvPr>
        </p:nvSpPr>
        <p:spPr/>
        <p:txBody>
          <a:bodyPr/>
          <a:lstStyle/>
          <a:p>
            <a:fld id="{F74D5BA6-AA0A-FF45-9B64-95C246062D90}" type="datetimeFigureOut">
              <a:rPr lang="en-US" smtClean="0"/>
              <a:t>11/21/18</a:t>
            </a:fld>
            <a:endParaRPr lang="en-US"/>
          </a:p>
        </p:txBody>
      </p:sp>
      <p:sp>
        <p:nvSpPr>
          <p:cNvPr id="5" name="Footer Placeholder 4">
            <a:extLst>
              <a:ext uri="{FF2B5EF4-FFF2-40B4-BE49-F238E27FC236}">
                <a16:creationId xmlns:a16="http://schemas.microsoft.com/office/drawing/2014/main" id="{434F8596-EDC1-FC40-9A42-69FDE90BB9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007F86-B855-F247-AA2B-A4394B1A71C7}"/>
              </a:ext>
            </a:extLst>
          </p:cNvPr>
          <p:cNvSpPr>
            <a:spLocks noGrp="1"/>
          </p:cNvSpPr>
          <p:nvPr>
            <p:ph type="sldNum" sz="quarter" idx="12"/>
          </p:nvPr>
        </p:nvSpPr>
        <p:spPr/>
        <p:txBody>
          <a:bodyPr/>
          <a:lstStyle/>
          <a:p>
            <a:fld id="{B41F06A1-8E63-904F-87E6-7D5EF6BB599F}" type="slidenum">
              <a:rPr lang="en-US" smtClean="0"/>
              <a:t>‹#›</a:t>
            </a:fld>
            <a:endParaRPr lang="en-US"/>
          </a:p>
        </p:txBody>
      </p:sp>
    </p:spTree>
    <p:extLst>
      <p:ext uri="{BB962C8B-B14F-4D97-AF65-F5344CB8AC3E}">
        <p14:creationId xmlns:p14="http://schemas.microsoft.com/office/powerpoint/2010/main" val="356712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B33CC-F567-B343-B241-1723697C8B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9DBA24-B4D8-224D-A790-6C7D4211B9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7F883AC-980D-3347-88F3-0DC1D37CF4DF}"/>
              </a:ext>
            </a:extLst>
          </p:cNvPr>
          <p:cNvSpPr>
            <a:spLocks noGrp="1"/>
          </p:cNvSpPr>
          <p:nvPr>
            <p:ph type="dt" sz="half" idx="10"/>
          </p:nvPr>
        </p:nvSpPr>
        <p:spPr/>
        <p:txBody>
          <a:bodyPr/>
          <a:lstStyle/>
          <a:p>
            <a:fld id="{F74D5BA6-AA0A-FF45-9B64-95C246062D90}" type="datetimeFigureOut">
              <a:rPr lang="en-US" smtClean="0"/>
              <a:t>11/21/18</a:t>
            </a:fld>
            <a:endParaRPr lang="en-US"/>
          </a:p>
        </p:txBody>
      </p:sp>
      <p:sp>
        <p:nvSpPr>
          <p:cNvPr id="5" name="Footer Placeholder 4">
            <a:extLst>
              <a:ext uri="{FF2B5EF4-FFF2-40B4-BE49-F238E27FC236}">
                <a16:creationId xmlns:a16="http://schemas.microsoft.com/office/drawing/2014/main" id="{EC9815A6-FCD7-5740-873A-0E87E55914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2959D-0334-0A41-99FF-79DDE17C8FF7}"/>
              </a:ext>
            </a:extLst>
          </p:cNvPr>
          <p:cNvSpPr>
            <a:spLocks noGrp="1"/>
          </p:cNvSpPr>
          <p:nvPr>
            <p:ph type="sldNum" sz="quarter" idx="12"/>
          </p:nvPr>
        </p:nvSpPr>
        <p:spPr/>
        <p:txBody>
          <a:bodyPr/>
          <a:lstStyle/>
          <a:p>
            <a:fld id="{B41F06A1-8E63-904F-87E6-7D5EF6BB599F}" type="slidenum">
              <a:rPr lang="en-US" smtClean="0"/>
              <a:t>‹#›</a:t>
            </a:fld>
            <a:endParaRPr lang="en-US"/>
          </a:p>
        </p:txBody>
      </p:sp>
    </p:spTree>
    <p:extLst>
      <p:ext uri="{BB962C8B-B14F-4D97-AF65-F5344CB8AC3E}">
        <p14:creationId xmlns:p14="http://schemas.microsoft.com/office/powerpoint/2010/main" val="4069226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598A6-2859-B647-A7A9-430E7BBA88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5DADAE-DC3B-6D46-AAAB-66156145D5B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686024-BCF8-014F-A0E5-4A2FE9083BC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92DB4-F605-374F-9A09-E6BBA4E3BED0}"/>
              </a:ext>
            </a:extLst>
          </p:cNvPr>
          <p:cNvSpPr>
            <a:spLocks noGrp="1"/>
          </p:cNvSpPr>
          <p:nvPr>
            <p:ph type="dt" sz="half" idx="10"/>
          </p:nvPr>
        </p:nvSpPr>
        <p:spPr/>
        <p:txBody>
          <a:bodyPr/>
          <a:lstStyle/>
          <a:p>
            <a:fld id="{F74D5BA6-AA0A-FF45-9B64-95C246062D90}" type="datetimeFigureOut">
              <a:rPr lang="en-US" smtClean="0"/>
              <a:t>11/21/18</a:t>
            </a:fld>
            <a:endParaRPr lang="en-US"/>
          </a:p>
        </p:txBody>
      </p:sp>
      <p:sp>
        <p:nvSpPr>
          <p:cNvPr id="6" name="Footer Placeholder 5">
            <a:extLst>
              <a:ext uri="{FF2B5EF4-FFF2-40B4-BE49-F238E27FC236}">
                <a16:creationId xmlns:a16="http://schemas.microsoft.com/office/drawing/2014/main" id="{1B70645D-D937-5040-972B-81A2831F72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D7248E-4503-A34C-B13A-68676B4F44DB}"/>
              </a:ext>
            </a:extLst>
          </p:cNvPr>
          <p:cNvSpPr>
            <a:spLocks noGrp="1"/>
          </p:cNvSpPr>
          <p:nvPr>
            <p:ph type="sldNum" sz="quarter" idx="12"/>
          </p:nvPr>
        </p:nvSpPr>
        <p:spPr/>
        <p:txBody>
          <a:bodyPr/>
          <a:lstStyle/>
          <a:p>
            <a:fld id="{B41F06A1-8E63-904F-87E6-7D5EF6BB599F}" type="slidenum">
              <a:rPr lang="en-US" smtClean="0"/>
              <a:t>‹#›</a:t>
            </a:fld>
            <a:endParaRPr lang="en-US"/>
          </a:p>
        </p:txBody>
      </p:sp>
    </p:spTree>
    <p:extLst>
      <p:ext uri="{BB962C8B-B14F-4D97-AF65-F5344CB8AC3E}">
        <p14:creationId xmlns:p14="http://schemas.microsoft.com/office/powerpoint/2010/main" val="3048177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639B2-2806-E742-819C-A99333F181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C940E8-C082-E14D-B651-ECDEC44E29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A03006-4696-F14B-832D-98A2324D81B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3F77CA-5B2C-1F48-BDA7-2E60321E61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5F1E47-91E5-8F43-AEC7-E5A9338E069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92FA49-A7CC-E640-83D8-82486BF88204}"/>
              </a:ext>
            </a:extLst>
          </p:cNvPr>
          <p:cNvSpPr>
            <a:spLocks noGrp="1"/>
          </p:cNvSpPr>
          <p:nvPr>
            <p:ph type="dt" sz="half" idx="10"/>
          </p:nvPr>
        </p:nvSpPr>
        <p:spPr/>
        <p:txBody>
          <a:bodyPr/>
          <a:lstStyle/>
          <a:p>
            <a:fld id="{F74D5BA6-AA0A-FF45-9B64-95C246062D90}" type="datetimeFigureOut">
              <a:rPr lang="en-US" smtClean="0"/>
              <a:t>11/21/18</a:t>
            </a:fld>
            <a:endParaRPr lang="en-US"/>
          </a:p>
        </p:txBody>
      </p:sp>
      <p:sp>
        <p:nvSpPr>
          <p:cNvPr id="8" name="Footer Placeholder 7">
            <a:extLst>
              <a:ext uri="{FF2B5EF4-FFF2-40B4-BE49-F238E27FC236}">
                <a16:creationId xmlns:a16="http://schemas.microsoft.com/office/drawing/2014/main" id="{68FE9DC1-5FC9-BB4E-9D28-7077929459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E71C17-9DC5-B540-8E31-1E9A840241B0}"/>
              </a:ext>
            </a:extLst>
          </p:cNvPr>
          <p:cNvSpPr>
            <a:spLocks noGrp="1"/>
          </p:cNvSpPr>
          <p:nvPr>
            <p:ph type="sldNum" sz="quarter" idx="12"/>
          </p:nvPr>
        </p:nvSpPr>
        <p:spPr/>
        <p:txBody>
          <a:bodyPr/>
          <a:lstStyle/>
          <a:p>
            <a:fld id="{B41F06A1-8E63-904F-87E6-7D5EF6BB599F}" type="slidenum">
              <a:rPr lang="en-US" smtClean="0"/>
              <a:t>‹#›</a:t>
            </a:fld>
            <a:endParaRPr lang="en-US"/>
          </a:p>
        </p:txBody>
      </p:sp>
    </p:spTree>
    <p:extLst>
      <p:ext uri="{BB962C8B-B14F-4D97-AF65-F5344CB8AC3E}">
        <p14:creationId xmlns:p14="http://schemas.microsoft.com/office/powerpoint/2010/main" val="4167246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B6A46-7691-9F42-91DF-93E5BBB62A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A99BE7-FEB6-6E49-A52B-36BB361B1084}"/>
              </a:ext>
            </a:extLst>
          </p:cNvPr>
          <p:cNvSpPr>
            <a:spLocks noGrp="1"/>
          </p:cNvSpPr>
          <p:nvPr>
            <p:ph type="dt" sz="half" idx="10"/>
          </p:nvPr>
        </p:nvSpPr>
        <p:spPr/>
        <p:txBody>
          <a:bodyPr/>
          <a:lstStyle/>
          <a:p>
            <a:fld id="{F74D5BA6-AA0A-FF45-9B64-95C246062D90}" type="datetimeFigureOut">
              <a:rPr lang="en-US" smtClean="0"/>
              <a:t>11/21/18</a:t>
            </a:fld>
            <a:endParaRPr lang="en-US"/>
          </a:p>
        </p:txBody>
      </p:sp>
      <p:sp>
        <p:nvSpPr>
          <p:cNvPr id="4" name="Footer Placeholder 3">
            <a:extLst>
              <a:ext uri="{FF2B5EF4-FFF2-40B4-BE49-F238E27FC236}">
                <a16:creationId xmlns:a16="http://schemas.microsoft.com/office/drawing/2014/main" id="{159EE2ED-0A4A-F143-AE07-C0C044BEB7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1EF325-00B2-2346-A714-6F35067074C5}"/>
              </a:ext>
            </a:extLst>
          </p:cNvPr>
          <p:cNvSpPr>
            <a:spLocks noGrp="1"/>
          </p:cNvSpPr>
          <p:nvPr>
            <p:ph type="sldNum" sz="quarter" idx="12"/>
          </p:nvPr>
        </p:nvSpPr>
        <p:spPr/>
        <p:txBody>
          <a:bodyPr/>
          <a:lstStyle/>
          <a:p>
            <a:fld id="{B41F06A1-8E63-904F-87E6-7D5EF6BB599F}" type="slidenum">
              <a:rPr lang="en-US" smtClean="0"/>
              <a:t>‹#›</a:t>
            </a:fld>
            <a:endParaRPr lang="en-US"/>
          </a:p>
        </p:txBody>
      </p:sp>
    </p:spTree>
    <p:extLst>
      <p:ext uri="{BB962C8B-B14F-4D97-AF65-F5344CB8AC3E}">
        <p14:creationId xmlns:p14="http://schemas.microsoft.com/office/powerpoint/2010/main" val="3164400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EFC6CD-A46F-8448-98DD-82B5BE242A74}"/>
              </a:ext>
            </a:extLst>
          </p:cNvPr>
          <p:cNvSpPr>
            <a:spLocks noGrp="1"/>
          </p:cNvSpPr>
          <p:nvPr>
            <p:ph type="dt" sz="half" idx="10"/>
          </p:nvPr>
        </p:nvSpPr>
        <p:spPr/>
        <p:txBody>
          <a:bodyPr/>
          <a:lstStyle/>
          <a:p>
            <a:fld id="{F74D5BA6-AA0A-FF45-9B64-95C246062D90}" type="datetimeFigureOut">
              <a:rPr lang="en-US" smtClean="0"/>
              <a:t>11/21/18</a:t>
            </a:fld>
            <a:endParaRPr lang="en-US"/>
          </a:p>
        </p:txBody>
      </p:sp>
      <p:sp>
        <p:nvSpPr>
          <p:cNvPr id="3" name="Footer Placeholder 2">
            <a:extLst>
              <a:ext uri="{FF2B5EF4-FFF2-40B4-BE49-F238E27FC236}">
                <a16:creationId xmlns:a16="http://schemas.microsoft.com/office/drawing/2014/main" id="{43F16DED-CA2D-1049-95F8-3C57F053DC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D649F5-C1C5-6946-A03C-0C8AF2AD054B}"/>
              </a:ext>
            </a:extLst>
          </p:cNvPr>
          <p:cNvSpPr>
            <a:spLocks noGrp="1"/>
          </p:cNvSpPr>
          <p:nvPr>
            <p:ph type="sldNum" sz="quarter" idx="12"/>
          </p:nvPr>
        </p:nvSpPr>
        <p:spPr/>
        <p:txBody>
          <a:bodyPr/>
          <a:lstStyle/>
          <a:p>
            <a:fld id="{B41F06A1-8E63-904F-87E6-7D5EF6BB599F}" type="slidenum">
              <a:rPr lang="en-US" smtClean="0"/>
              <a:t>‹#›</a:t>
            </a:fld>
            <a:endParaRPr lang="en-US"/>
          </a:p>
        </p:txBody>
      </p:sp>
    </p:spTree>
    <p:extLst>
      <p:ext uri="{BB962C8B-B14F-4D97-AF65-F5344CB8AC3E}">
        <p14:creationId xmlns:p14="http://schemas.microsoft.com/office/powerpoint/2010/main" val="2249088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23538-2994-7A44-A80A-A925743FC5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83DCCC-E84B-A044-B7A4-98F6B3DF26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079954-E2CA-F847-9869-580EFA6EB9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41DE4B-72BF-5740-B285-E95F5046552C}"/>
              </a:ext>
            </a:extLst>
          </p:cNvPr>
          <p:cNvSpPr>
            <a:spLocks noGrp="1"/>
          </p:cNvSpPr>
          <p:nvPr>
            <p:ph type="dt" sz="half" idx="10"/>
          </p:nvPr>
        </p:nvSpPr>
        <p:spPr/>
        <p:txBody>
          <a:bodyPr/>
          <a:lstStyle/>
          <a:p>
            <a:fld id="{F74D5BA6-AA0A-FF45-9B64-95C246062D90}" type="datetimeFigureOut">
              <a:rPr lang="en-US" smtClean="0"/>
              <a:t>11/21/18</a:t>
            </a:fld>
            <a:endParaRPr lang="en-US"/>
          </a:p>
        </p:txBody>
      </p:sp>
      <p:sp>
        <p:nvSpPr>
          <p:cNvPr id="6" name="Footer Placeholder 5">
            <a:extLst>
              <a:ext uri="{FF2B5EF4-FFF2-40B4-BE49-F238E27FC236}">
                <a16:creationId xmlns:a16="http://schemas.microsoft.com/office/drawing/2014/main" id="{E27F47FB-A8BE-9E48-9C64-2F1DCFF81E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BF9516-0EFB-9B4E-99D4-FC7FCC7E4976}"/>
              </a:ext>
            </a:extLst>
          </p:cNvPr>
          <p:cNvSpPr>
            <a:spLocks noGrp="1"/>
          </p:cNvSpPr>
          <p:nvPr>
            <p:ph type="sldNum" sz="quarter" idx="12"/>
          </p:nvPr>
        </p:nvSpPr>
        <p:spPr/>
        <p:txBody>
          <a:bodyPr/>
          <a:lstStyle/>
          <a:p>
            <a:fld id="{B41F06A1-8E63-904F-87E6-7D5EF6BB599F}" type="slidenum">
              <a:rPr lang="en-US" smtClean="0"/>
              <a:t>‹#›</a:t>
            </a:fld>
            <a:endParaRPr lang="en-US"/>
          </a:p>
        </p:txBody>
      </p:sp>
    </p:spTree>
    <p:extLst>
      <p:ext uri="{BB962C8B-B14F-4D97-AF65-F5344CB8AC3E}">
        <p14:creationId xmlns:p14="http://schemas.microsoft.com/office/powerpoint/2010/main" val="3344052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B831D-7D61-E54E-A8F6-31960C49EB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0E0431-FE57-5744-BF00-636165660F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313E23-33A2-8B49-9731-E008EFDD3F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6C4F1E-C934-9C46-85C9-D1E3D5FBCE85}"/>
              </a:ext>
            </a:extLst>
          </p:cNvPr>
          <p:cNvSpPr>
            <a:spLocks noGrp="1"/>
          </p:cNvSpPr>
          <p:nvPr>
            <p:ph type="dt" sz="half" idx="10"/>
          </p:nvPr>
        </p:nvSpPr>
        <p:spPr/>
        <p:txBody>
          <a:bodyPr/>
          <a:lstStyle/>
          <a:p>
            <a:fld id="{F74D5BA6-AA0A-FF45-9B64-95C246062D90}" type="datetimeFigureOut">
              <a:rPr lang="en-US" smtClean="0"/>
              <a:t>11/21/18</a:t>
            </a:fld>
            <a:endParaRPr lang="en-US"/>
          </a:p>
        </p:txBody>
      </p:sp>
      <p:sp>
        <p:nvSpPr>
          <p:cNvPr id="6" name="Footer Placeholder 5">
            <a:extLst>
              <a:ext uri="{FF2B5EF4-FFF2-40B4-BE49-F238E27FC236}">
                <a16:creationId xmlns:a16="http://schemas.microsoft.com/office/drawing/2014/main" id="{DD8D16DE-61B0-E045-9AB9-557FBB387A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041A05-6969-FA47-84B0-ACC2DBD9D26C}"/>
              </a:ext>
            </a:extLst>
          </p:cNvPr>
          <p:cNvSpPr>
            <a:spLocks noGrp="1"/>
          </p:cNvSpPr>
          <p:nvPr>
            <p:ph type="sldNum" sz="quarter" idx="12"/>
          </p:nvPr>
        </p:nvSpPr>
        <p:spPr/>
        <p:txBody>
          <a:bodyPr/>
          <a:lstStyle/>
          <a:p>
            <a:fld id="{B41F06A1-8E63-904F-87E6-7D5EF6BB599F}" type="slidenum">
              <a:rPr lang="en-US" smtClean="0"/>
              <a:t>‹#›</a:t>
            </a:fld>
            <a:endParaRPr lang="en-US"/>
          </a:p>
        </p:txBody>
      </p:sp>
    </p:spTree>
    <p:extLst>
      <p:ext uri="{BB962C8B-B14F-4D97-AF65-F5344CB8AC3E}">
        <p14:creationId xmlns:p14="http://schemas.microsoft.com/office/powerpoint/2010/main" val="1321396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C163AE-03F6-774F-A0F1-78EF7FF1F7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3625CB-B413-EE4C-8F25-9A8D65005A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86B1CE-B1B5-DF4F-8454-F8C072F0A4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4D5BA6-AA0A-FF45-9B64-95C246062D90}" type="datetimeFigureOut">
              <a:rPr lang="en-US" smtClean="0"/>
              <a:t>11/21/18</a:t>
            </a:fld>
            <a:endParaRPr lang="en-US"/>
          </a:p>
        </p:txBody>
      </p:sp>
      <p:sp>
        <p:nvSpPr>
          <p:cNvPr id="5" name="Footer Placeholder 4">
            <a:extLst>
              <a:ext uri="{FF2B5EF4-FFF2-40B4-BE49-F238E27FC236}">
                <a16:creationId xmlns:a16="http://schemas.microsoft.com/office/drawing/2014/main" id="{17685DF3-045E-8A4C-98B3-DFE683B950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F84F19-3297-9544-ACA3-2C226E81E6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F06A1-8E63-904F-87E6-7D5EF6BB599F}" type="slidenum">
              <a:rPr lang="en-US" smtClean="0"/>
              <a:t>‹#›</a:t>
            </a:fld>
            <a:endParaRPr lang="en-US"/>
          </a:p>
        </p:txBody>
      </p:sp>
    </p:spTree>
    <p:extLst>
      <p:ext uri="{BB962C8B-B14F-4D97-AF65-F5344CB8AC3E}">
        <p14:creationId xmlns:p14="http://schemas.microsoft.com/office/powerpoint/2010/main" val="3787871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D3EB4-B100-A74A-B7EA-BAE19ADE9F0B}"/>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The Metamorphosis</a:t>
            </a:r>
          </a:p>
        </p:txBody>
      </p:sp>
      <p:sp>
        <p:nvSpPr>
          <p:cNvPr id="3" name="Subtitle 2">
            <a:extLst>
              <a:ext uri="{FF2B5EF4-FFF2-40B4-BE49-F238E27FC236}">
                <a16:creationId xmlns:a16="http://schemas.microsoft.com/office/drawing/2014/main" id="{A2D46097-572E-C94E-B125-B67D014CA788}"/>
              </a:ext>
            </a:extLst>
          </p:cNvPr>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Ms. Baumeister</a:t>
            </a:r>
          </a:p>
        </p:txBody>
      </p:sp>
    </p:spTree>
    <p:extLst>
      <p:ext uri="{BB962C8B-B14F-4D97-AF65-F5344CB8AC3E}">
        <p14:creationId xmlns:p14="http://schemas.microsoft.com/office/powerpoint/2010/main" val="2988144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BE5F2-2839-5F49-BC99-4E5C8B3F3BD8}"/>
              </a:ext>
            </a:extLst>
          </p:cNvPr>
          <p:cNvSpPr>
            <a:spLocks noGrp="1"/>
          </p:cNvSpPr>
          <p:nvPr>
            <p:ph type="title"/>
          </p:nvPr>
        </p:nvSpPr>
        <p:spPr/>
        <p:txBody>
          <a:bodyPr/>
          <a:lstStyle/>
          <a:p>
            <a:r>
              <a:rPr lang="en-US" dirty="0"/>
              <a:t>Key</a:t>
            </a:r>
          </a:p>
        </p:txBody>
      </p:sp>
      <p:sp>
        <p:nvSpPr>
          <p:cNvPr id="3" name="Content Placeholder 2">
            <a:extLst>
              <a:ext uri="{FF2B5EF4-FFF2-40B4-BE49-F238E27FC236}">
                <a16:creationId xmlns:a16="http://schemas.microsoft.com/office/drawing/2014/main" id="{7D19BC46-E7A2-6C46-AB0E-EB74B3F81DED}"/>
              </a:ext>
            </a:extLst>
          </p:cNvPr>
          <p:cNvSpPr>
            <a:spLocks noGrp="1"/>
          </p:cNvSpPr>
          <p:nvPr>
            <p:ph idx="1"/>
          </p:nvPr>
        </p:nvSpPr>
        <p:spPr/>
        <p:txBody>
          <a:bodyPr/>
          <a:lstStyle/>
          <a:p>
            <a:pPr marL="514350" indent="-514350">
              <a:buFont typeface="+mj-lt"/>
              <a:buAutoNum type="arabicPeriod"/>
            </a:pPr>
            <a:r>
              <a:rPr lang="en-US" dirty="0"/>
              <a:t>Get out of bed</a:t>
            </a:r>
          </a:p>
          <a:p>
            <a:pPr marL="514350" indent="-514350">
              <a:buFont typeface="+mj-lt"/>
              <a:buAutoNum type="arabicPeriod"/>
            </a:pPr>
            <a:r>
              <a:rPr lang="en-US" dirty="0"/>
              <a:t>He is unhappy, has no success in his job, no relationships with his family, feels like he has the weight of the world on his shoulders</a:t>
            </a:r>
          </a:p>
          <a:p>
            <a:pPr marL="514350" indent="-514350">
              <a:buFont typeface="+mj-lt"/>
              <a:buAutoNum type="arabicPeriod"/>
            </a:pPr>
            <a:r>
              <a:rPr lang="en-US" dirty="0"/>
              <a:t>His manager</a:t>
            </a:r>
          </a:p>
          <a:p>
            <a:pPr marL="514350" indent="-514350">
              <a:buFont typeface="+mj-lt"/>
              <a:buAutoNum type="arabicPeriod"/>
            </a:pPr>
            <a:r>
              <a:rPr lang="en-US" dirty="0"/>
              <a:t>His family won’t be able to pay the bills, they will lose their livelihood</a:t>
            </a:r>
          </a:p>
          <a:p>
            <a:pPr marL="514350" indent="-514350">
              <a:buFont typeface="+mj-lt"/>
              <a:buAutoNum type="arabicPeriod"/>
            </a:pPr>
            <a:r>
              <a:rPr lang="en-US" dirty="0"/>
              <a:t>They were mortified, mom fell to the floor</a:t>
            </a:r>
          </a:p>
          <a:p>
            <a:pPr marL="514350" indent="-514350">
              <a:buFont typeface="+mj-lt"/>
              <a:buAutoNum type="arabicPeriod"/>
            </a:pPr>
            <a:r>
              <a:rPr lang="en-US" dirty="0"/>
              <a:t>He shoves him back into his room, abuses him</a:t>
            </a:r>
          </a:p>
        </p:txBody>
      </p:sp>
    </p:spTree>
    <p:extLst>
      <p:ext uri="{BB962C8B-B14F-4D97-AF65-F5344CB8AC3E}">
        <p14:creationId xmlns:p14="http://schemas.microsoft.com/office/powerpoint/2010/main" val="1231601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DB495-95F8-8A41-8056-D25204DD5EAC}"/>
              </a:ext>
            </a:extLst>
          </p:cNvPr>
          <p:cNvSpPr>
            <a:spLocks noGrp="1"/>
          </p:cNvSpPr>
          <p:nvPr>
            <p:ph type="title"/>
          </p:nvPr>
        </p:nvSpPr>
        <p:spPr/>
        <p:txBody>
          <a:bodyPr/>
          <a:lstStyle/>
          <a:p>
            <a:r>
              <a:rPr lang="en-US" dirty="0"/>
              <a:t>Gregor’s two selves</a:t>
            </a:r>
          </a:p>
        </p:txBody>
      </p:sp>
      <p:sp>
        <p:nvSpPr>
          <p:cNvPr id="3" name="Content Placeholder 2">
            <a:extLst>
              <a:ext uri="{FF2B5EF4-FFF2-40B4-BE49-F238E27FC236}">
                <a16:creationId xmlns:a16="http://schemas.microsoft.com/office/drawing/2014/main" id="{ACE0E5F3-C142-A746-8040-37C3E843FDBB}"/>
              </a:ext>
            </a:extLst>
          </p:cNvPr>
          <p:cNvSpPr>
            <a:spLocks noGrp="1"/>
          </p:cNvSpPr>
          <p:nvPr>
            <p:ph idx="1"/>
          </p:nvPr>
        </p:nvSpPr>
        <p:spPr/>
        <p:txBody>
          <a:bodyPr/>
          <a:lstStyle/>
          <a:p>
            <a:pPr marL="0" indent="0">
              <a:buNone/>
            </a:pPr>
            <a:r>
              <a:rPr lang="en-US" dirty="0"/>
              <a:t>Gregor as a Monstrous Vermin			Gregor as a Human</a:t>
            </a:r>
          </a:p>
        </p:txBody>
      </p:sp>
      <p:cxnSp>
        <p:nvCxnSpPr>
          <p:cNvPr id="5" name="Straight Connector 4">
            <a:extLst>
              <a:ext uri="{FF2B5EF4-FFF2-40B4-BE49-F238E27FC236}">
                <a16:creationId xmlns:a16="http://schemas.microsoft.com/office/drawing/2014/main" id="{3B9536E7-B3F1-9F4F-94DD-26362FBB13A5}"/>
              </a:ext>
            </a:extLst>
          </p:cNvPr>
          <p:cNvCxnSpPr/>
          <p:nvPr/>
        </p:nvCxnSpPr>
        <p:spPr>
          <a:xfrm>
            <a:off x="935665" y="2498651"/>
            <a:ext cx="1020725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CA29C8B-6BCB-6C49-ABD9-C22C7080B507}"/>
              </a:ext>
            </a:extLst>
          </p:cNvPr>
          <p:cNvCxnSpPr>
            <a:stCxn id="3" idx="0"/>
            <a:endCxn id="3" idx="2"/>
          </p:cNvCxnSpPr>
          <p:nvPr/>
        </p:nvCxnSpPr>
        <p:spPr>
          <a:xfrm>
            <a:off x="6096000" y="1825625"/>
            <a:ext cx="0" cy="4351338"/>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793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F58FC-1433-9C44-8A97-CBB59A06BC6E}"/>
              </a:ext>
            </a:extLst>
          </p:cNvPr>
          <p:cNvSpPr>
            <a:spLocks noGrp="1"/>
          </p:cNvSpPr>
          <p:nvPr>
            <p:ph type="title"/>
          </p:nvPr>
        </p:nvSpPr>
        <p:spPr/>
        <p:txBody>
          <a:bodyPr/>
          <a:lstStyle/>
          <a:p>
            <a:r>
              <a:rPr lang="en-US" dirty="0"/>
              <a:t>Day 7:  Sit with your </a:t>
            </a:r>
            <a:r>
              <a:rPr lang="en-US" dirty="0">
                <a:solidFill>
                  <a:srgbClr val="FF0000"/>
                </a:solidFill>
              </a:rPr>
              <a:t>Sticker Groups</a:t>
            </a:r>
          </a:p>
        </p:txBody>
      </p:sp>
      <p:sp>
        <p:nvSpPr>
          <p:cNvPr id="3" name="Content Placeholder 2">
            <a:extLst>
              <a:ext uri="{FF2B5EF4-FFF2-40B4-BE49-F238E27FC236}">
                <a16:creationId xmlns:a16="http://schemas.microsoft.com/office/drawing/2014/main" id="{B77D55EF-E23B-544D-9490-8D51303F6581}"/>
              </a:ext>
            </a:extLst>
          </p:cNvPr>
          <p:cNvSpPr>
            <a:spLocks noGrp="1"/>
          </p:cNvSpPr>
          <p:nvPr>
            <p:ph idx="1"/>
          </p:nvPr>
        </p:nvSpPr>
        <p:spPr/>
        <p:txBody>
          <a:bodyPr/>
          <a:lstStyle/>
          <a:p>
            <a:r>
              <a:rPr lang="en-US" dirty="0"/>
              <a:t>SWBAT:  understand the societal pressures that Gregor feels.</a:t>
            </a:r>
          </a:p>
          <a:p>
            <a:endParaRPr lang="en-US" dirty="0"/>
          </a:p>
          <a:p>
            <a:r>
              <a:rPr lang="en-US" dirty="0"/>
              <a:t>Discussion</a:t>
            </a:r>
          </a:p>
          <a:p>
            <a:endParaRPr lang="en-US" dirty="0"/>
          </a:p>
          <a:p>
            <a:endParaRPr lang="en-US" dirty="0"/>
          </a:p>
          <a:p>
            <a:r>
              <a:rPr lang="en-US" dirty="0"/>
              <a:t>Reflection:  What parts of society do you think influence people the most?  What do those influences do to you as an individual?</a:t>
            </a:r>
          </a:p>
        </p:txBody>
      </p:sp>
    </p:spTree>
    <p:extLst>
      <p:ext uri="{BB962C8B-B14F-4D97-AF65-F5344CB8AC3E}">
        <p14:creationId xmlns:p14="http://schemas.microsoft.com/office/powerpoint/2010/main" val="597747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22E14-5829-9B46-881B-2A2CC155D5BA}"/>
              </a:ext>
            </a:extLst>
          </p:cNvPr>
          <p:cNvSpPr>
            <a:spLocks noGrp="1"/>
          </p:cNvSpPr>
          <p:nvPr>
            <p:ph type="title"/>
          </p:nvPr>
        </p:nvSpPr>
        <p:spPr/>
        <p:txBody>
          <a:bodyPr/>
          <a:lstStyle/>
          <a:p>
            <a:r>
              <a:rPr lang="en-US" dirty="0"/>
              <a:t>Being Broken</a:t>
            </a:r>
          </a:p>
        </p:txBody>
      </p:sp>
      <p:sp>
        <p:nvSpPr>
          <p:cNvPr id="3" name="Content Placeholder 2">
            <a:extLst>
              <a:ext uri="{FF2B5EF4-FFF2-40B4-BE49-F238E27FC236}">
                <a16:creationId xmlns:a16="http://schemas.microsoft.com/office/drawing/2014/main" id="{1752FDD2-A8D4-5445-BFB7-31D34D2E18E3}"/>
              </a:ext>
            </a:extLst>
          </p:cNvPr>
          <p:cNvSpPr>
            <a:spLocks noGrp="1"/>
          </p:cNvSpPr>
          <p:nvPr>
            <p:ph idx="1"/>
          </p:nvPr>
        </p:nvSpPr>
        <p:spPr/>
        <p:txBody>
          <a:bodyPr/>
          <a:lstStyle/>
          <a:p>
            <a:r>
              <a:rPr lang="en-US" dirty="0"/>
              <a:t>It is apparent that Gregor is a broken person.  Find quotes that illustrate how he is a shell of the man that everyone once knew.</a:t>
            </a:r>
          </a:p>
          <a:p>
            <a:endParaRPr lang="en-US" dirty="0"/>
          </a:p>
          <a:p>
            <a:r>
              <a:rPr lang="en-US" dirty="0"/>
              <a:t>Hint:  Everything is a symbol and a metaphor, so don’t think of Gregor as a beetle, think of him as a person who sees himself as a dung beetle.  What does this say about him?  You need three examples with quotes to support each.</a:t>
            </a:r>
          </a:p>
        </p:txBody>
      </p:sp>
    </p:spTree>
    <p:extLst>
      <p:ext uri="{BB962C8B-B14F-4D97-AF65-F5344CB8AC3E}">
        <p14:creationId xmlns:p14="http://schemas.microsoft.com/office/powerpoint/2010/main" val="3008572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8D45C-10CA-9E46-A904-68CBC208B212}"/>
              </a:ext>
            </a:extLst>
          </p:cNvPr>
          <p:cNvSpPr>
            <a:spLocks noGrp="1"/>
          </p:cNvSpPr>
          <p:nvPr>
            <p:ph type="title"/>
          </p:nvPr>
        </p:nvSpPr>
        <p:spPr/>
        <p:txBody>
          <a:bodyPr/>
          <a:lstStyle/>
          <a:p>
            <a:r>
              <a:rPr lang="en-US" dirty="0"/>
              <a:t>Day 8:  Sit with your </a:t>
            </a:r>
            <a:r>
              <a:rPr lang="en-US" dirty="0">
                <a:solidFill>
                  <a:srgbClr val="FF0000"/>
                </a:solidFill>
              </a:rPr>
              <a:t>Color Groups</a:t>
            </a:r>
          </a:p>
        </p:txBody>
      </p:sp>
      <p:sp>
        <p:nvSpPr>
          <p:cNvPr id="3" name="Content Placeholder 2">
            <a:extLst>
              <a:ext uri="{FF2B5EF4-FFF2-40B4-BE49-F238E27FC236}">
                <a16:creationId xmlns:a16="http://schemas.microsoft.com/office/drawing/2014/main" id="{CFF6280B-A6CA-A54F-8F7F-F3B3F95EF711}"/>
              </a:ext>
            </a:extLst>
          </p:cNvPr>
          <p:cNvSpPr>
            <a:spLocks noGrp="1"/>
          </p:cNvSpPr>
          <p:nvPr>
            <p:ph idx="1"/>
          </p:nvPr>
        </p:nvSpPr>
        <p:spPr/>
        <p:txBody>
          <a:bodyPr/>
          <a:lstStyle/>
          <a:p>
            <a:r>
              <a:rPr lang="en-US" dirty="0"/>
              <a:t>SWBAT:  create Found Poems utilizing the emotion from the book and from themselves.</a:t>
            </a:r>
          </a:p>
          <a:p>
            <a:endParaRPr lang="en-US" dirty="0"/>
          </a:p>
          <a:p>
            <a:r>
              <a:rPr lang="en-US" dirty="0"/>
              <a:t>Found Poetry</a:t>
            </a:r>
          </a:p>
          <a:p>
            <a:endParaRPr lang="en-US" dirty="0"/>
          </a:p>
          <a:p>
            <a:r>
              <a:rPr lang="en-US" dirty="0"/>
              <a:t>Reflection:  Do you feel that today’s activity helped you connect more clearly with your emotional self?  What about to Gregor’s?</a:t>
            </a:r>
          </a:p>
        </p:txBody>
      </p:sp>
    </p:spTree>
    <p:extLst>
      <p:ext uri="{BB962C8B-B14F-4D97-AF65-F5344CB8AC3E}">
        <p14:creationId xmlns:p14="http://schemas.microsoft.com/office/powerpoint/2010/main" val="384146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EF981-8043-4E4E-A772-A61DBA1B9647}"/>
              </a:ext>
            </a:extLst>
          </p:cNvPr>
          <p:cNvSpPr>
            <a:spLocks noGrp="1"/>
          </p:cNvSpPr>
          <p:nvPr>
            <p:ph type="title"/>
          </p:nvPr>
        </p:nvSpPr>
        <p:spPr/>
        <p:txBody>
          <a:bodyPr/>
          <a:lstStyle/>
          <a:p>
            <a:r>
              <a:rPr lang="en-US" dirty="0"/>
              <a:t>Found Poetry</a:t>
            </a:r>
          </a:p>
        </p:txBody>
      </p:sp>
      <p:sp>
        <p:nvSpPr>
          <p:cNvPr id="3" name="Content Placeholder 2">
            <a:extLst>
              <a:ext uri="{FF2B5EF4-FFF2-40B4-BE49-F238E27FC236}">
                <a16:creationId xmlns:a16="http://schemas.microsoft.com/office/drawing/2014/main" id="{A893A259-4F56-0B4F-A131-D03F1B1009E9}"/>
              </a:ext>
            </a:extLst>
          </p:cNvPr>
          <p:cNvSpPr>
            <a:spLocks noGrp="1"/>
          </p:cNvSpPr>
          <p:nvPr>
            <p:ph idx="1"/>
          </p:nvPr>
        </p:nvSpPr>
        <p:spPr/>
        <p:txBody>
          <a:bodyPr/>
          <a:lstStyle/>
          <a:p>
            <a:r>
              <a:rPr lang="en-US" dirty="0"/>
              <a:t>You will be creating two Found Poems, one for you and one for Gregor, using pages that have been torn from books.  </a:t>
            </a:r>
          </a:p>
          <a:p>
            <a:endParaRPr lang="en-US" dirty="0"/>
          </a:p>
          <a:p>
            <a:r>
              <a:rPr lang="en-US" dirty="0"/>
              <a:t>Directions:  </a:t>
            </a:r>
          </a:p>
          <a:p>
            <a:pPr marL="514350" indent="-514350">
              <a:buFont typeface="+mj-lt"/>
              <a:buAutoNum type="arabicPeriod"/>
            </a:pPr>
            <a:r>
              <a:rPr lang="en-US" dirty="0"/>
              <a:t>Read the pages</a:t>
            </a:r>
          </a:p>
          <a:p>
            <a:pPr marL="514350" indent="-514350">
              <a:buFont typeface="+mj-lt"/>
              <a:buAutoNum type="arabicPeriod"/>
            </a:pPr>
            <a:r>
              <a:rPr lang="en-US" dirty="0"/>
              <a:t>Choose the words and phrases you want to utilize for your poem</a:t>
            </a:r>
          </a:p>
          <a:p>
            <a:pPr marL="514350" indent="-514350">
              <a:buFont typeface="+mj-lt"/>
              <a:buAutoNum type="arabicPeriod"/>
            </a:pPr>
            <a:r>
              <a:rPr lang="en-US" dirty="0"/>
              <a:t>Circle them in pencil</a:t>
            </a:r>
          </a:p>
          <a:p>
            <a:pPr marL="514350" indent="-514350">
              <a:buFont typeface="+mj-lt"/>
              <a:buAutoNum type="arabicPeriod"/>
            </a:pPr>
            <a:r>
              <a:rPr lang="en-US" dirty="0"/>
              <a:t>Blacken the rest of the page so that only the words you need for your poem remain</a:t>
            </a:r>
          </a:p>
          <a:p>
            <a:pPr marL="0" indent="0">
              <a:buNone/>
            </a:pPr>
            <a:endParaRPr lang="en-US" dirty="0"/>
          </a:p>
        </p:txBody>
      </p:sp>
    </p:spTree>
    <p:extLst>
      <p:ext uri="{BB962C8B-B14F-4D97-AF65-F5344CB8AC3E}">
        <p14:creationId xmlns:p14="http://schemas.microsoft.com/office/powerpoint/2010/main" val="937560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39B07-71C2-C54E-A5A2-8F54F457AA0A}"/>
              </a:ext>
            </a:extLst>
          </p:cNvPr>
          <p:cNvSpPr>
            <a:spLocks noGrp="1"/>
          </p:cNvSpPr>
          <p:nvPr>
            <p:ph type="title"/>
          </p:nvPr>
        </p:nvSpPr>
        <p:spPr/>
        <p:txBody>
          <a:bodyPr/>
          <a:lstStyle/>
          <a:p>
            <a:r>
              <a:rPr lang="en-US" dirty="0"/>
              <a:t>Day 9:  Sit in your </a:t>
            </a:r>
            <a:r>
              <a:rPr lang="en-US" dirty="0">
                <a:solidFill>
                  <a:srgbClr val="FF0000"/>
                </a:solidFill>
              </a:rPr>
              <a:t>Number Groups</a:t>
            </a:r>
          </a:p>
        </p:txBody>
      </p:sp>
      <p:sp>
        <p:nvSpPr>
          <p:cNvPr id="3" name="Content Placeholder 2">
            <a:extLst>
              <a:ext uri="{FF2B5EF4-FFF2-40B4-BE49-F238E27FC236}">
                <a16:creationId xmlns:a16="http://schemas.microsoft.com/office/drawing/2014/main" id="{5D5AC3D6-81A5-FF47-A761-28FFA2C6C3CE}"/>
              </a:ext>
            </a:extLst>
          </p:cNvPr>
          <p:cNvSpPr>
            <a:spLocks noGrp="1"/>
          </p:cNvSpPr>
          <p:nvPr>
            <p:ph idx="1"/>
          </p:nvPr>
        </p:nvSpPr>
        <p:spPr/>
        <p:txBody>
          <a:bodyPr/>
          <a:lstStyle/>
          <a:p>
            <a:r>
              <a:rPr lang="en-US" dirty="0"/>
              <a:t>SWBAT:  understand the evolution of Gregor and his family’s relationship.</a:t>
            </a:r>
          </a:p>
          <a:p>
            <a:endParaRPr lang="en-US" dirty="0"/>
          </a:p>
          <a:p>
            <a:r>
              <a:rPr lang="en-US" dirty="0"/>
              <a:t>RQ</a:t>
            </a:r>
          </a:p>
          <a:p>
            <a:r>
              <a:rPr lang="en-US" dirty="0"/>
              <a:t>Relationship discussion</a:t>
            </a:r>
          </a:p>
          <a:p>
            <a:endParaRPr lang="en-US" dirty="0"/>
          </a:p>
          <a:p>
            <a:r>
              <a:rPr lang="en-US" dirty="0"/>
              <a:t>Reflection:  In what ways does this chapter enforce the theme that dreams cannot come true?  Do you think that this is a pessimistic view or a realistic view?</a:t>
            </a:r>
          </a:p>
        </p:txBody>
      </p:sp>
    </p:spTree>
    <p:extLst>
      <p:ext uri="{BB962C8B-B14F-4D97-AF65-F5344CB8AC3E}">
        <p14:creationId xmlns:p14="http://schemas.microsoft.com/office/powerpoint/2010/main" val="1240393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E3771-9ACE-D148-96E5-C771B61267E5}"/>
              </a:ext>
            </a:extLst>
          </p:cNvPr>
          <p:cNvSpPr>
            <a:spLocks noGrp="1"/>
          </p:cNvSpPr>
          <p:nvPr>
            <p:ph type="title"/>
          </p:nvPr>
        </p:nvSpPr>
        <p:spPr>
          <a:xfrm>
            <a:off x="838200" y="365125"/>
            <a:ext cx="10515600" cy="600075"/>
          </a:xfrm>
        </p:spPr>
        <p:txBody>
          <a:bodyPr>
            <a:normAutofit fontScale="90000"/>
          </a:bodyPr>
          <a:lstStyle/>
          <a:p>
            <a:r>
              <a:rPr lang="en-US" dirty="0"/>
              <a:t>Chapter 2 RQ</a:t>
            </a:r>
          </a:p>
        </p:txBody>
      </p:sp>
      <p:sp>
        <p:nvSpPr>
          <p:cNvPr id="3" name="Content Placeholder 2">
            <a:extLst>
              <a:ext uri="{FF2B5EF4-FFF2-40B4-BE49-F238E27FC236}">
                <a16:creationId xmlns:a16="http://schemas.microsoft.com/office/drawing/2014/main" id="{7F3CA843-8617-5148-BA3B-1DED38668DBF}"/>
              </a:ext>
            </a:extLst>
          </p:cNvPr>
          <p:cNvSpPr>
            <a:spLocks noGrp="1"/>
          </p:cNvSpPr>
          <p:nvPr>
            <p:ph idx="1"/>
          </p:nvPr>
        </p:nvSpPr>
        <p:spPr>
          <a:xfrm>
            <a:off x="838200" y="965200"/>
            <a:ext cx="10515600" cy="5211763"/>
          </a:xfrm>
        </p:spPr>
        <p:txBody>
          <a:bodyPr/>
          <a:lstStyle/>
          <a:p>
            <a:pPr marL="514350" indent="-514350">
              <a:buFont typeface="+mj-lt"/>
              <a:buAutoNum type="arabicPeriod"/>
            </a:pPr>
            <a:r>
              <a:rPr lang="en-US" dirty="0"/>
              <a:t>How does Grete treat Gregor when she brings him food?</a:t>
            </a:r>
          </a:p>
          <a:p>
            <a:pPr marL="514350" indent="-514350">
              <a:buFont typeface="+mj-lt"/>
              <a:buAutoNum type="arabicPeriod"/>
            </a:pPr>
            <a:r>
              <a:rPr lang="en-US" dirty="0"/>
              <a:t>Why didn’t Gregor’s family ever leave the house together?</a:t>
            </a:r>
          </a:p>
          <a:p>
            <a:pPr marL="514350" indent="-514350">
              <a:buFont typeface="+mj-lt"/>
              <a:buAutoNum type="arabicPeriod"/>
            </a:pPr>
            <a:r>
              <a:rPr lang="en-US" dirty="0"/>
              <a:t>Why was Gregor financially responsible for his entire family?</a:t>
            </a:r>
          </a:p>
          <a:p>
            <a:pPr marL="514350" indent="-514350">
              <a:buFont typeface="+mj-lt"/>
              <a:buAutoNum type="arabicPeriod"/>
            </a:pPr>
            <a:r>
              <a:rPr lang="en-US" dirty="0"/>
              <a:t>What did Gregor want to do to help Grete’s dreams come true?</a:t>
            </a:r>
          </a:p>
          <a:p>
            <a:pPr marL="514350" indent="-514350">
              <a:buFont typeface="+mj-lt"/>
              <a:buAutoNum type="arabicPeriod"/>
            </a:pPr>
            <a:r>
              <a:rPr lang="en-US" dirty="0"/>
              <a:t>What did Gregor’s mom and sister do with Gregor’s belongings?</a:t>
            </a:r>
          </a:p>
          <a:p>
            <a:pPr marL="514350" indent="-514350">
              <a:buFont typeface="+mj-lt"/>
              <a:buAutoNum type="arabicPeriod"/>
            </a:pPr>
            <a:r>
              <a:rPr lang="en-US" dirty="0"/>
              <a:t>What was the only thing in Gregor’s room that he wanted to protect?</a:t>
            </a:r>
          </a:p>
          <a:p>
            <a:pPr marL="514350" indent="-514350">
              <a:buFont typeface="+mj-lt"/>
              <a:buAutoNum type="arabicPeriod"/>
            </a:pPr>
            <a:r>
              <a:rPr lang="en-US" dirty="0"/>
              <a:t>What professions does Gregor’s dad do now that Gregor can’t work?</a:t>
            </a:r>
          </a:p>
          <a:p>
            <a:pPr marL="514350" indent="-514350">
              <a:buFont typeface="+mj-lt"/>
              <a:buAutoNum type="arabicPeriod"/>
            </a:pPr>
            <a:r>
              <a:rPr lang="en-US" dirty="0"/>
              <a:t>What happened at the end of the chapter between Gregor and his dad?</a:t>
            </a:r>
          </a:p>
        </p:txBody>
      </p:sp>
    </p:spTree>
    <p:extLst>
      <p:ext uri="{BB962C8B-B14F-4D97-AF65-F5344CB8AC3E}">
        <p14:creationId xmlns:p14="http://schemas.microsoft.com/office/powerpoint/2010/main" val="3281945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92C7F-76EB-8945-8FFD-B4383EB42013}"/>
              </a:ext>
            </a:extLst>
          </p:cNvPr>
          <p:cNvSpPr>
            <a:spLocks noGrp="1"/>
          </p:cNvSpPr>
          <p:nvPr>
            <p:ph type="title"/>
          </p:nvPr>
        </p:nvSpPr>
        <p:spPr/>
        <p:txBody>
          <a:bodyPr/>
          <a:lstStyle/>
          <a:p>
            <a:r>
              <a:rPr lang="en-US" dirty="0"/>
              <a:t>Key</a:t>
            </a:r>
          </a:p>
        </p:txBody>
      </p:sp>
      <p:sp>
        <p:nvSpPr>
          <p:cNvPr id="3" name="Content Placeholder 2">
            <a:extLst>
              <a:ext uri="{FF2B5EF4-FFF2-40B4-BE49-F238E27FC236}">
                <a16:creationId xmlns:a16="http://schemas.microsoft.com/office/drawing/2014/main" id="{C4D328BC-4FAE-CA4A-BF7B-8B7E654148CC}"/>
              </a:ext>
            </a:extLst>
          </p:cNvPr>
          <p:cNvSpPr>
            <a:spLocks noGrp="1"/>
          </p:cNvSpPr>
          <p:nvPr>
            <p:ph idx="1"/>
          </p:nvPr>
        </p:nvSpPr>
        <p:spPr/>
        <p:txBody>
          <a:bodyPr>
            <a:normAutofit lnSpcReduction="10000"/>
          </a:bodyPr>
          <a:lstStyle/>
          <a:p>
            <a:pPr marL="514350" indent="-514350">
              <a:buFont typeface="+mj-lt"/>
              <a:buAutoNum type="arabicPeriod"/>
            </a:pPr>
            <a:r>
              <a:rPr lang="en-US" dirty="0"/>
              <a:t>She is afraid of him, she believes he is ill, she doesn’t touch his food except with a rag</a:t>
            </a:r>
          </a:p>
          <a:p>
            <a:pPr marL="514350" indent="-514350">
              <a:buFont typeface="+mj-lt"/>
              <a:buAutoNum type="arabicPeriod"/>
            </a:pPr>
            <a:r>
              <a:rPr lang="en-US" dirty="0"/>
              <a:t>They can’t leave him alone</a:t>
            </a:r>
          </a:p>
          <a:p>
            <a:pPr marL="514350" indent="-514350">
              <a:buFont typeface="+mj-lt"/>
              <a:buAutoNum type="arabicPeriod"/>
            </a:pPr>
            <a:r>
              <a:rPr lang="en-US" dirty="0"/>
              <a:t>His dad had lost his business—Gregor had to pay his fathers debts</a:t>
            </a:r>
          </a:p>
          <a:p>
            <a:pPr marL="514350" indent="-514350">
              <a:buFont typeface="+mj-lt"/>
              <a:buAutoNum type="arabicPeriod"/>
            </a:pPr>
            <a:r>
              <a:rPr lang="en-US" dirty="0"/>
              <a:t>Send her to a conservatory</a:t>
            </a:r>
          </a:p>
          <a:p>
            <a:pPr marL="514350" indent="-514350">
              <a:buFont typeface="+mj-lt"/>
              <a:buAutoNum type="arabicPeriod"/>
            </a:pPr>
            <a:r>
              <a:rPr lang="en-US" dirty="0"/>
              <a:t>Move them out of his room</a:t>
            </a:r>
          </a:p>
          <a:p>
            <a:pPr marL="514350" indent="-514350">
              <a:buFont typeface="+mj-lt"/>
              <a:buAutoNum type="arabicPeriod"/>
            </a:pPr>
            <a:r>
              <a:rPr lang="en-US" dirty="0"/>
              <a:t>His picture of the muffed woman</a:t>
            </a:r>
          </a:p>
          <a:p>
            <a:pPr marL="514350" indent="-514350">
              <a:buFont typeface="+mj-lt"/>
              <a:buAutoNum type="arabicPeriod"/>
            </a:pPr>
            <a:r>
              <a:rPr lang="en-US" dirty="0"/>
              <a:t>Dad:  messenger</a:t>
            </a:r>
          </a:p>
          <a:p>
            <a:pPr marL="514350" indent="-514350">
              <a:buFont typeface="+mj-lt"/>
              <a:buAutoNum type="arabicPeriod"/>
            </a:pPr>
            <a:r>
              <a:rPr lang="en-US" dirty="0"/>
              <a:t>They had a fight, dad through apples at Gregor</a:t>
            </a:r>
          </a:p>
        </p:txBody>
      </p:sp>
    </p:spTree>
    <p:extLst>
      <p:ext uri="{BB962C8B-B14F-4D97-AF65-F5344CB8AC3E}">
        <p14:creationId xmlns:p14="http://schemas.microsoft.com/office/powerpoint/2010/main" val="1046756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B2FD2-C75D-2A40-A469-5BFD8CA7EE0C}"/>
              </a:ext>
            </a:extLst>
          </p:cNvPr>
          <p:cNvSpPr>
            <a:spLocks noGrp="1"/>
          </p:cNvSpPr>
          <p:nvPr>
            <p:ph type="title"/>
          </p:nvPr>
        </p:nvSpPr>
        <p:spPr>
          <a:xfrm>
            <a:off x="838200" y="-4763"/>
            <a:ext cx="10515600" cy="754063"/>
          </a:xfrm>
        </p:spPr>
        <p:txBody>
          <a:bodyPr/>
          <a:lstStyle/>
          <a:p>
            <a:r>
              <a:rPr lang="en-US" dirty="0"/>
              <a:t>Gregor’s family relationships</a:t>
            </a:r>
          </a:p>
        </p:txBody>
      </p:sp>
      <p:graphicFrame>
        <p:nvGraphicFramePr>
          <p:cNvPr id="4" name="Content Placeholder 3">
            <a:extLst>
              <a:ext uri="{FF2B5EF4-FFF2-40B4-BE49-F238E27FC236}">
                <a16:creationId xmlns:a16="http://schemas.microsoft.com/office/drawing/2014/main" id="{25AE4C80-FA9A-6542-924B-7F3CA2471D47}"/>
              </a:ext>
            </a:extLst>
          </p:cNvPr>
          <p:cNvGraphicFramePr>
            <a:graphicFrameLocks noGrp="1"/>
          </p:cNvGraphicFramePr>
          <p:nvPr>
            <p:ph idx="1"/>
            <p:extLst>
              <p:ext uri="{D42A27DB-BD31-4B8C-83A1-F6EECF244321}">
                <p14:modId xmlns:p14="http://schemas.microsoft.com/office/powerpoint/2010/main" val="33317331"/>
              </p:ext>
            </p:extLst>
          </p:nvPr>
        </p:nvGraphicFramePr>
        <p:xfrm>
          <a:off x="0" y="622300"/>
          <a:ext cx="12103100" cy="6235701"/>
        </p:xfrm>
        <a:graphic>
          <a:graphicData uri="http://schemas.openxmlformats.org/drawingml/2006/table">
            <a:tbl>
              <a:tblPr firstRow="1" bandRow="1">
                <a:tableStyleId>{5940675A-B579-460E-94D1-54222C63F5DA}</a:tableStyleId>
              </a:tblPr>
              <a:tblGrid>
                <a:gridCol w="3025775">
                  <a:extLst>
                    <a:ext uri="{9D8B030D-6E8A-4147-A177-3AD203B41FA5}">
                      <a16:colId xmlns:a16="http://schemas.microsoft.com/office/drawing/2014/main" val="2211816126"/>
                    </a:ext>
                  </a:extLst>
                </a:gridCol>
                <a:gridCol w="2511425">
                  <a:extLst>
                    <a:ext uri="{9D8B030D-6E8A-4147-A177-3AD203B41FA5}">
                      <a16:colId xmlns:a16="http://schemas.microsoft.com/office/drawing/2014/main" val="3307189847"/>
                    </a:ext>
                  </a:extLst>
                </a:gridCol>
                <a:gridCol w="2603500">
                  <a:extLst>
                    <a:ext uri="{9D8B030D-6E8A-4147-A177-3AD203B41FA5}">
                      <a16:colId xmlns:a16="http://schemas.microsoft.com/office/drawing/2014/main" val="1861725253"/>
                    </a:ext>
                  </a:extLst>
                </a:gridCol>
                <a:gridCol w="3962400">
                  <a:extLst>
                    <a:ext uri="{9D8B030D-6E8A-4147-A177-3AD203B41FA5}">
                      <a16:colId xmlns:a16="http://schemas.microsoft.com/office/drawing/2014/main" val="294745483"/>
                    </a:ext>
                  </a:extLst>
                </a:gridCol>
              </a:tblGrid>
              <a:tr h="2336709">
                <a:tc>
                  <a:txBody>
                    <a:bodyPr/>
                    <a:lstStyle/>
                    <a:p>
                      <a:endParaRPr lang="en-US" sz="2800" dirty="0"/>
                    </a:p>
                  </a:txBody>
                  <a:tcPr/>
                </a:tc>
                <a:tc>
                  <a:txBody>
                    <a:bodyPr/>
                    <a:lstStyle/>
                    <a:p>
                      <a:r>
                        <a:rPr lang="en-US" sz="2800" dirty="0"/>
                        <a:t>Describe relationship that this person shares with Gregor initially </a:t>
                      </a:r>
                    </a:p>
                  </a:txBody>
                  <a:tcPr/>
                </a:tc>
                <a:tc>
                  <a:txBody>
                    <a:bodyPr/>
                    <a:lstStyle/>
                    <a:p>
                      <a:r>
                        <a:rPr lang="en-US" sz="2800" dirty="0"/>
                        <a:t>How does this person change after Gregor’s transformation?</a:t>
                      </a:r>
                    </a:p>
                  </a:txBody>
                  <a:tcPr/>
                </a:tc>
                <a:tc>
                  <a:txBody>
                    <a:bodyPr/>
                    <a:lstStyle/>
                    <a:p>
                      <a:r>
                        <a:rPr lang="en-US" sz="2800" dirty="0"/>
                        <a:t>What does the change in relationship with Gregor tell you about this person?  Significance?</a:t>
                      </a:r>
                    </a:p>
                  </a:txBody>
                  <a:tcPr/>
                </a:tc>
                <a:extLst>
                  <a:ext uri="{0D108BD9-81ED-4DB2-BD59-A6C34878D82A}">
                    <a16:rowId xmlns:a16="http://schemas.microsoft.com/office/drawing/2014/main" val="3728499200"/>
                  </a:ext>
                </a:extLst>
              </a:tr>
              <a:tr h="1299664">
                <a:tc>
                  <a:txBody>
                    <a:bodyPr/>
                    <a:lstStyle/>
                    <a:p>
                      <a:r>
                        <a:rPr lang="en-US" sz="2800" dirty="0"/>
                        <a:t>Gregor’s Father</a:t>
                      </a:r>
                    </a:p>
                  </a:txBody>
                  <a:tcPr/>
                </a:tc>
                <a:tc>
                  <a:txBody>
                    <a:bodyPr/>
                    <a:lstStyle/>
                    <a:p>
                      <a:endParaRPr lang="en-US" sz="2800" dirty="0"/>
                    </a:p>
                  </a:txBody>
                  <a:tcPr/>
                </a:tc>
                <a:tc>
                  <a:txBody>
                    <a:bodyPr/>
                    <a:lstStyle/>
                    <a:p>
                      <a:endParaRPr lang="en-US" sz="2800" dirty="0"/>
                    </a:p>
                  </a:txBody>
                  <a:tcPr/>
                </a:tc>
                <a:tc>
                  <a:txBody>
                    <a:bodyPr/>
                    <a:lstStyle/>
                    <a:p>
                      <a:endParaRPr lang="en-US" sz="2800" dirty="0"/>
                    </a:p>
                  </a:txBody>
                  <a:tcPr/>
                </a:tc>
                <a:extLst>
                  <a:ext uri="{0D108BD9-81ED-4DB2-BD59-A6C34878D82A}">
                    <a16:rowId xmlns:a16="http://schemas.microsoft.com/office/drawing/2014/main" val="2879287150"/>
                  </a:ext>
                </a:extLst>
              </a:tr>
              <a:tr h="1299664">
                <a:tc>
                  <a:txBody>
                    <a:bodyPr/>
                    <a:lstStyle/>
                    <a:p>
                      <a:r>
                        <a:rPr lang="en-US" sz="2800" dirty="0"/>
                        <a:t>Gregor’s Mother</a:t>
                      </a:r>
                    </a:p>
                  </a:txBody>
                  <a:tcPr/>
                </a:tc>
                <a:tc>
                  <a:txBody>
                    <a:bodyPr/>
                    <a:lstStyle/>
                    <a:p>
                      <a:endParaRPr lang="en-US" sz="2800" dirty="0"/>
                    </a:p>
                  </a:txBody>
                  <a:tcPr/>
                </a:tc>
                <a:tc>
                  <a:txBody>
                    <a:bodyPr/>
                    <a:lstStyle/>
                    <a:p>
                      <a:endParaRPr lang="en-US" sz="2800" dirty="0"/>
                    </a:p>
                  </a:txBody>
                  <a:tcPr/>
                </a:tc>
                <a:tc>
                  <a:txBody>
                    <a:bodyPr/>
                    <a:lstStyle/>
                    <a:p>
                      <a:endParaRPr lang="en-US" sz="2800" dirty="0"/>
                    </a:p>
                  </a:txBody>
                  <a:tcPr/>
                </a:tc>
                <a:extLst>
                  <a:ext uri="{0D108BD9-81ED-4DB2-BD59-A6C34878D82A}">
                    <a16:rowId xmlns:a16="http://schemas.microsoft.com/office/drawing/2014/main" val="151371373"/>
                  </a:ext>
                </a:extLst>
              </a:tr>
              <a:tr h="1299664">
                <a:tc>
                  <a:txBody>
                    <a:bodyPr/>
                    <a:lstStyle/>
                    <a:p>
                      <a:r>
                        <a:rPr lang="en-US" sz="2800" dirty="0"/>
                        <a:t>Grete</a:t>
                      </a:r>
                    </a:p>
                  </a:txBody>
                  <a:tcPr/>
                </a:tc>
                <a:tc>
                  <a:txBody>
                    <a:bodyPr/>
                    <a:lstStyle/>
                    <a:p>
                      <a:endParaRPr lang="en-US" sz="2800"/>
                    </a:p>
                  </a:txBody>
                  <a:tcPr/>
                </a:tc>
                <a:tc>
                  <a:txBody>
                    <a:bodyPr/>
                    <a:lstStyle/>
                    <a:p>
                      <a:endParaRPr lang="en-US" sz="2800" dirty="0"/>
                    </a:p>
                  </a:txBody>
                  <a:tcPr/>
                </a:tc>
                <a:tc>
                  <a:txBody>
                    <a:bodyPr/>
                    <a:lstStyle/>
                    <a:p>
                      <a:endParaRPr lang="en-US" sz="2800" dirty="0"/>
                    </a:p>
                  </a:txBody>
                  <a:tcPr/>
                </a:tc>
                <a:extLst>
                  <a:ext uri="{0D108BD9-81ED-4DB2-BD59-A6C34878D82A}">
                    <a16:rowId xmlns:a16="http://schemas.microsoft.com/office/drawing/2014/main" val="934583757"/>
                  </a:ext>
                </a:extLst>
              </a:tr>
            </a:tbl>
          </a:graphicData>
        </a:graphic>
      </p:graphicFrame>
    </p:spTree>
    <p:extLst>
      <p:ext uri="{BB962C8B-B14F-4D97-AF65-F5344CB8AC3E}">
        <p14:creationId xmlns:p14="http://schemas.microsoft.com/office/powerpoint/2010/main" val="3880179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B581E-C63D-6F48-8273-229A03CBBA69}"/>
              </a:ext>
            </a:extLst>
          </p:cNvPr>
          <p:cNvSpPr>
            <a:spLocks noGrp="1"/>
          </p:cNvSpPr>
          <p:nvPr>
            <p:ph type="title"/>
          </p:nvPr>
        </p:nvSpPr>
        <p:spPr/>
        <p:txBody>
          <a:bodyPr/>
          <a:lstStyle/>
          <a:p>
            <a:r>
              <a:rPr lang="en-US" dirty="0"/>
              <a:t>Day 1:  Sit in your </a:t>
            </a:r>
            <a:r>
              <a:rPr lang="en-US" dirty="0">
                <a:solidFill>
                  <a:srgbClr val="FF0000"/>
                </a:solidFill>
              </a:rPr>
              <a:t>Color Groups</a:t>
            </a:r>
          </a:p>
        </p:txBody>
      </p:sp>
      <p:sp>
        <p:nvSpPr>
          <p:cNvPr id="3" name="Content Placeholder 2">
            <a:extLst>
              <a:ext uri="{FF2B5EF4-FFF2-40B4-BE49-F238E27FC236}">
                <a16:creationId xmlns:a16="http://schemas.microsoft.com/office/drawing/2014/main" id="{4B7BE8C3-B62F-5647-8D91-1F0556ECD091}"/>
              </a:ext>
            </a:extLst>
          </p:cNvPr>
          <p:cNvSpPr>
            <a:spLocks noGrp="1"/>
          </p:cNvSpPr>
          <p:nvPr>
            <p:ph idx="1"/>
          </p:nvPr>
        </p:nvSpPr>
        <p:spPr/>
        <p:txBody>
          <a:bodyPr/>
          <a:lstStyle/>
          <a:p>
            <a:r>
              <a:rPr lang="en-US" dirty="0"/>
              <a:t>SWBAT:  Understand the connection between self-image and self-esteem.</a:t>
            </a:r>
          </a:p>
          <a:p>
            <a:endParaRPr lang="en-US" dirty="0"/>
          </a:p>
          <a:p>
            <a:r>
              <a:rPr lang="en-US" dirty="0" err="1"/>
              <a:t>AoW</a:t>
            </a:r>
            <a:endParaRPr lang="en-US" dirty="0"/>
          </a:p>
          <a:p>
            <a:pPr lvl="1"/>
            <a:r>
              <a:rPr lang="en-US" dirty="0"/>
              <a:t>Read, Annotate, Two paragraphs of summary, Two paragraphs of reflection.</a:t>
            </a:r>
          </a:p>
          <a:p>
            <a:endParaRPr lang="en-US" dirty="0"/>
          </a:p>
          <a:p>
            <a:pPr marL="0" indent="0">
              <a:buNone/>
            </a:pPr>
            <a:endParaRPr lang="en-US" dirty="0"/>
          </a:p>
        </p:txBody>
      </p:sp>
    </p:spTree>
    <p:extLst>
      <p:ext uri="{BB962C8B-B14F-4D97-AF65-F5344CB8AC3E}">
        <p14:creationId xmlns:p14="http://schemas.microsoft.com/office/powerpoint/2010/main" val="1930548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D2A0A-BACF-E148-B86A-896E6A1FEF7B}"/>
              </a:ext>
            </a:extLst>
          </p:cNvPr>
          <p:cNvSpPr>
            <a:spLocks noGrp="1"/>
          </p:cNvSpPr>
          <p:nvPr>
            <p:ph type="title"/>
          </p:nvPr>
        </p:nvSpPr>
        <p:spPr/>
        <p:txBody>
          <a:bodyPr/>
          <a:lstStyle/>
          <a:p>
            <a:r>
              <a:rPr lang="en-US" dirty="0"/>
              <a:t>Day 10: Sit in your </a:t>
            </a:r>
            <a:r>
              <a:rPr lang="en-US" dirty="0">
                <a:solidFill>
                  <a:srgbClr val="FF0000"/>
                </a:solidFill>
              </a:rPr>
              <a:t>Sticker Groups</a:t>
            </a:r>
          </a:p>
        </p:txBody>
      </p:sp>
      <p:sp>
        <p:nvSpPr>
          <p:cNvPr id="3" name="Content Placeholder 2">
            <a:extLst>
              <a:ext uri="{FF2B5EF4-FFF2-40B4-BE49-F238E27FC236}">
                <a16:creationId xmlns:a16="http://schemas.microsoft.com/office/drawing/2014/main" id="{5602B759-2FFE-1046-BFD9-D4536E118FCA}"/>
              </a:ext>
            </a:extLst>
          </p:cNvPr>
          <p:cNvSpPr>
            <a:spLocks noGrp="1"/>
          </p:cNvSpPr>
          <p:nvPr>
            <p:ph idx="1"/>
          </p:nvPr>
        </p:nvSpPr>
        <p:spPr/>
        <p:txBody>
          <a:bodyPr/>
          <a:lstStyle/>
          <a:p>
            <a:r>
              <a:rPr lang="en-US" dirty="0"/>
              <a:t>SWBAT:  understand Gregor’s metamorphosis as an allegory</a:t>
            </a:r>
          </a:p>
          <a:p>
            <a:endParaRPr lang="en-US" dirty="0"/>
          </a:p>
          <a:p>
            <a:r>
              <a:rPr lang="en-US" dirty="0"/>
              <a:t>Handout</a:t>
            </a:r>
          </a:p>
          <a:p>
            <a:r>
              <a:rPr lang="en-US" dirty="0"/>
              <a:t>Discussion</a:t>
            </a:r>
          </a:p>
          <a:p>
            <a:endParaRPr lang="en-US" dirty="0"/>
          </a:p>
          <a:p>
            <a:r>
              <a:rPr lang="en-US" dirty="0"/>
              <a:t>Reflection:  What was the largest moment of enlightenment that you have experienced about Gregor’s life so far?  How are you able to connect with his experiences?</a:t>
            </a:r>
          </a:p>
        </p:txBody>
      </p:sp>
    </p:spTree>
    <p:extLst>
      <p:ext uri="{BB962C8B-B14F-4D97-AF65-F5344CB8AC3E}">
        <p14:creationId xmlns:p14="http://schemas.microsoft.com/office/powerpoint/2010/main" val="2468799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FB8D0-D5C2-2D42-8E59-6BF922F33A2A}"/>
              </a:ext>
            </a:extLst>
          </p:cNvPr>
          <p:cNvSpPr>
            <a:spLocks noGrp="1"/>
          </p:cNvSpPr>
          <p:nvPr>
            <p:ph type="title"/>
          </p:nvPr>
        </p:nvSpPr>
        <p:spPr/>
        <p:txBody>
          <a:bodyPr/>
          <a:lstStyle/>
          <a:p>
            <a:r>
              <a:rPr lang="en-US" dirty="0"/>
              <a:t>Day 11:  Sit in your </a:t>
            </a:r>
            <a:r>
              <a:rPr lang="en-US" dirty="0">
                <a:solidFill>
                  <a:srgbClr val="FF0000"/>
                </a:solidFill>
              </a:rPr>
              <a:t>Color Groups</a:t>
            </a:r>
          </a:p>
        </p:txBody>
      </p:sp>
      <p:sp>
        <p:nvSpPr>
          <p:cNvPr id="3" name="Content Placeholder 2">
            <a:extLst>
              <a:ext uri="{FF2B5EF4-FFF2-40B4-BE49-F238E27FC236}">
                <a16:creationId xmlns:a16="http://schemas.microsoft.com/office/drawing/2014/main" id="{09FD8D8F-5B16-B240-9F29-0CCFE3543C48}"/>
              </a:ext>
            </a:extLst>
          </p:cNvPr>
          <p:cNvSpPr>
            <a:spLocks noGrp="1"/>
          </p:cNvSpPr>
          <p:nvPr>
            <p:ph idx="1"/>
          </p:nvPr>
        </p:nvSpPr>
        <p:spPr/>
        <p:txBody>
          <a:bodyPr/>
          <a:lstStyle/>
          <a:p>
            <a:r>
              <a:rPr lang="en-US" dirty="0"/>
              <a:t>SWBAT:  Decide if Gregor’s family cared about him or not.</a:t>
            </a:r>
          </a:p>
          <a:p>
            <a:endParaRPr lang="en-US" dirty="0"/>
          </a:p>
          <a:p>
            <a:r>
              <a:rPr lang="en-US" dirty="0"/>
              <a:t>RQ</a:t>
            </a:r>
          </a:p>
          <a:p>
            <a:r>
              <a:rPr lang="en-US" dirty="0"/>
              <a:t>Discussion</a:t>
            </a:r>
          </a:p>
          <a:p>
            <a:endParaRPr lang="en-US" dirty="0"/>
          </a:p>
          <a:p>
            <a:r>
              <a:rPr lang="en-US" dirty="0"/>
              <a:t>Reflection:  Was Gregor’s passing a relief or a moment of sadness for his family?  Do you think that Gregor’s parents were good people?  How about the way that they treat Grete?  Do you think that she will suffer the same fate as Gregor?</a:t>
            </a:r>
          </a:p>
        </p:txBody>
      </p:sp>
    </p:spTree>
    <p:extLst>
      <p:ext uri="{BB962C8B-B14F-4D97-AF65-F5344CB8AC3E}">
        <p14:creationId xmlns:p14="http://schemas.microsoft.com/office/powerpoint/2010/main" val="4259486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A27E5-6F1C-FF43-9812-7B67EBAFB204}"/>
              </a:ext>
            </a:extLst>
          </p:cNvPr>
          <p:cNvSpPr>
            <a:spLocks noGrp="1"/>
          </p:cNvSpPr>
          <p:nvPr>
            <p:ph type="title"/>
          </p:nvPr>
        </p:nvSpPr>
        <p:spPr>
          <a:xfrm>
            <a:off x="838200" y="365125"/>
            <a:ext cx="10515600" cy="561975"/>
          </a:xfrm>
        </p:spPr>
        <p:txBody>
          <a:bodyPr>
            <a:normAutofit fontScale="90000"/>
          </a:bodyPr>
          <a:lstStyle/>
          <a:p>
            <a:r>
              <a:rPr lang="en-US" dirty="0"/>
              <a:t>Chapter 3 RQ</a:t>
            </a:r>
          </a:p>
        </p:txBody>
      </p:sp>
      <p:sp>
        <p:nvSpPr>
          <p:cNvPr id="3" name="Content Placeholder 2">
            <a:extLst>
              <a:ext uri="{FF2B5EF4-FFF2-40B4-BE49-F238E27FC236}">
                <a16:creationId xmlns:a16="http://schemas.microsoft.com/office/drawing/2014/main" id="{152678C0-EF67-814D-AE49-DE7237BE41BB}"/>
              </a:ext>
            </a:extLst>
          </p:cNvPr>
          <p:cNvSpPr>
            <a:spLocks noGrp="1"/>
          </p:cNvSpPr>
          <p:nvPr>
            <p:ph idx="1"/>
          </p:nvPr>
        </p:nvSpPr>
        <p:spPr>
          <a:xfrm>
            <a:off x="838200" y="927100"/>
            <a:ext cx="10515600" cy="5249863"/>
          </a:xfrm>
        </p:spPr>
        <p:txBody>
          <a:bodyPr>
            <a:normAutofit lnSpcReduction="10000"/>
          </a:bodyPr>
          <a:lstStyle/>
          <a:p>
            <a:pPr marL="514350" indent="-514350">
              <a:buFont typeface="+mj-lt"/>
              <a:buAutoNum type="arabicPeriod"/>
            </a:pPr>
            <a:r>
              <a:rPr lang="en-US" dirty="0"/>
              <a:t>What did Gregor’s mom and sister have to do?</a:t>
            </a:r>
          </a:p>
          <a:p>
            <a:pPr marL="514350" indent="-514350">
              <a:buFont typeface="+mj-lt"/>
              <a:buAutoNum type="arabicPeriod"/>
            </a:pPr>
            <a:r>
              <a:rPr lang="en-US" dirty="0"/>
              <a:t>What does Gregor’s dad refuse to do regarding his clothes?</a:t>
            </a:r>
          </a:p>
          <a:p>
            <a:pPr marL="514350" indent="-514350">
              <a:buFont typeface="+mj-lt"/>
              <a:buAutoNum type="arabicPeriod"/>
            </a:pPr>
            <a:r>
              <a:rPr lang="en-US" dirty="0"/>
              <a:t>How has Grete’s attitude towards Gregor changed?</a:t>
            </a:r>
          </a:p>
          <a:p>
            <a:pPr marL="514350" indent="-514350">
              <a:buFont typeface="+mj-lt"/>
              <a:buAutoNum type="arabicPeriod"/>
            </a:pPr>
            <a:r>
              <a:rPr lang="en-US" dirty="0"/>
              <a:t>What does the cleaning lady refer to Gregor as?</a:t>
            </a:r>
          </a:p>
          <a:p>
            <a:pPr marL="514350" indent="-514350">
              <a:buFont typeface="+mj-lt"/>
              <a:buAutoNum type="arabicPeriod"/>
            </a:pPr>
            <a:r>
              <a:rPr lang="en-US" dirty="0"/>
              <a:t>Who else is now living in the house?</a:t>
            </a:r>
          </a:p>
          <a:p>
            <a:pPr marL="514350" indent="-514350">
              <a:buFont typeface="+mj-lt"/>
              <a:buAutoNum type="arabicPeriod"/>
            </a:pPr>
            <a:r>
              <a:rPr lang="en-US" dirty="0"/>
              <a:t>Why were the boarders upset at Gregor’s family?</a:t>
            </a:r>
          </a:p>
          <a:p>
            <a:pPr marL="514350" indent="-514350">
              <a:buFont typeface="+mj-lt"/>
              <a:buAutoNum type="arabicPeriod"/>
            </a:pPr>
            <a:r>
              <a:rPr lang="en-US" dirty="0"/>
              <a:t>What does Grete suggest that they do regarding Gregor?</a:t>
            </a:r>
          </a:p>
          <a:p>
            <a:pPr marL="514350" indent="-514350">
              <a:buFont typeface="+mj-lt"/>
              <a:buAutoNum type="arabicPeriod"/>
            </a:pPr>
            <a:r>
              <a:rPr lang="en-US" dirty="0"/>
              <a:t>Who finds Gregor after he has died?</a:t>
            </a:r>
          </a:p>
          <a:p>
            <a:pPr marL="514350" indent="-514350">
              <a:buFont typeface="+mj-lt"/>
              <a:buAutoNum type="arabicPeriod"/>
            </a:pPr>
            <a:r>
              <a:rPr lang="en-US" dirty="0"/>
              <a:t>How did Gregor’s family react to Gregor’s death?</a:t>
            </a:r>
          </a:p>
          <a:p>
            <a:pPr marL="514350" indent="-514350">
              <a:buFont typeface="+mj-lt"/>
              <a:buAutoNum type="arabicPeriod"/>
            </a:pPr>
            <a:r>
              <a:rPr lang="en-US" dirty="0"/>
              <a:t>What did the family do for the first time since Gregor’s breakdown?</a:t>
            </a:r>
          </a:p>
          <a:p>
            <a:pPr marL="514350" indent="-514350">
              <a:buFont typeface="+mj-lt"/>
              <a:buAutoNum type="arabicPeriod"/>
            </a:pPr>
            <a:r>
              <a:rPr lang="en-US" dirty="0"/>
              <a:t>What has happened to Grete?</a:t>
            </a:r>
          </a:p>
        </p:txBody>
      </p:sp>
    </p:spTree>
    <p:extLst>
      <p:ext uri="{BB962C8B-B14F-4D97-AF65-F5344CB8AC3E}">
        <p14:creationId xmlns:p14="http://schemas.microsoft.com/office/powerpoint/2010/main" val="2035239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7D1F1-E903-CC4B-A8C3-067EE03680AA}"/>
              </a:ext>
            </a:extLst>
          </p:cNvPr>
          <p:cNvSpPr>
            <a:spLocks noGrp="1"/>
          </p:cNvSpPr>
          <p:nvPr>
            <p:ph type="title"/>
          </p:nvPr>
        </p:nvSpPr>
        <p:spPr/>
        <p:txBody>
          <a:bodyPr/>
          <a:lstStyle/>
          <a:p>
            <a:r>
              <a:rPr lang="en-US" dirty="0"/>
              <a:t>RQ Key</a:t>
            </a:r>
          </a:p>
        </p:txBody>
      </p:sp>
      <p:sp>
        <p:nvSpPr>
          <p:cNvPr id="3" name="Content Placeholder 2">
            <a:extLst>
              <a:ext uri="{FF2B5EF4-FFF2-40B4-BE49-F238E27FC236}">
                <a16:creationId xmlns:a16="http://schemas.microsoft.com/office/drawing/2014/main" id="{2C7ABBE6-0AA7-844D-B458-F2272E6466EB}"/>
              </a:ext>
            </a:extLst>
          </p:cNvPr>
          <p:cNvSpPr>
            <a:spLocks noGrp="1"/>
          </p:cNvSpPr>
          <p:nvPr>
            <p:ph idx="1"/>
          </p:nvPr>
        </p:nvSpPr>
        <p:spPr/>
        <p:txBody>
          <a:bodyPr>
            <a:normAutofit fontScale="85000" lnSpcReduction="20000"/>
          </a:bodyPr>
          <a:lstStyle/>
          <a:p>
            <a:pPr marL="514350" indent="-514350">
              <a:buFont typeface="+mj-lt"/>
              <a:buAutoNum type="arabicPeriod"/>
            </a:pPr>
            <a:r>
              <a:rPr lang="en-US" dirty="0"/>
              <a:t>Get jobs</a:t>
            </a:r>
          </a:p>
          <a:p>
            <a:pPr marL="514350" indent="-514350">
              <a:buFont typeface="+mj-lt"/>
              <a:buAutoNum type="arabicPeriod"/>
            </a:pPr>
            <a:r>
              <a:rPr lang="en-US" dirty="0"/>
              <a:t>Take them off</a:t>
            </a:r>
          </a:p>
          <a:p>
            <a:pPr marL="514350" indent="-514350">
              <a:buFont typeface="+mj-lt"/>
              <a:buAutoNum type="arabicPeriod"/>
            </a:pPr>
            <a:r>
              <a:rPr lang="en-US" dirty="0"/>
              <a:t>She doesn’t want to take care of him</a:t>
            </a:r>
          </a:p>
          <a:p>
            <a:pPr marL="514350" indent="-514350">
              <a:buFont typeface="+mj-lt"/>
              <a:buAutoNum type="arabicPeriod"/>
            </a:pPr>
            <a:r>
              <a:rPr lang="en-US" dirty="0"/>
              <a:t>A dung beetle</a:t>
            </a:r>
          </a:p>
          <a:p>
            <a:pPr marL="514350" indent="-514350">
              <a:buFont typeface="+mj-lt"/>
              <a:buAutoNum type="arabicPeriod"/>
            </a:pPr>
            <a:r>
              <a:rPr lang="en-US" dirty="0"/>
              <a:t>Boarders</a:t>
            </a:r>
          </a:p>
          <a:p>
            <a:pPr marL="514350" indent="-514350">
              <a:buFont typeface="+mj-lt"/>
              <a:buAutoNum type="arabicPeriod"/>
            </a:pPr>
            <a:r>
              <a:rPr lang="en-US" dirty="0"/>
              <a:t>They didn’t know that Gregor was there</a:t>
            </a:r>
          </a:p>
          <a:p>
            <a:pPr marL="514350" indent="-514350">
              <a:buFont typeface="+mj-lt"/>
              <a:buAutoNum type="arabicPeriod"/>
            </a:pPr>
            <a:r>
              <a:rPr lang="en-US" dirty="0"/>
              <a:t>Get rid of him</a:t>
            </a:r>
          </a:p>
          <a:p>
            <a:pPr marL="514350" indent="-514350">
              <a:buFont typeface="+mj-lt"/>
              <a:buAutoNum type="arabicPeriod"/>
            </a:pPr>
            <a:r>
              <a:rPr lang="en-US" dirty="0"/>
              <a:t>The cleaning lady</a:t>
            </a:r>
          </a:p>
          <a:p>
            <a:pPr marL="514350" indent="-514350">
              <a:buFont typeface="+mj-lt"/>
              <a:buAutoNum type="arabicPeriod"/>
            </a:pPr>
            <a:r>
              <a:rPr lang="en-US" dirty="0"/>
              <a:t>Dad happy at first, then whole family cries, relieved</a:t>
            </a:r>
          </a:p>
          <a:p>
            <a:pPr marL="514350" indent="-514350">
              <a:buFont typeface="+mj-lt"/>
              <a:buAutoNum type="arabicPeriod"/>
            </a:pPr>
            <a:r>
              <a:rPr lang="en-US" dirty="0"/>
              <a:t>Leave the house/go to the countryside</a:t>
            </a:r>
          </a:p>
          <a:p>
            <a:pPr marL="514350" indent="-514350">
              <a:buFont typeface="+mj-lt"/>
              <a:buAutoNum type="arabicPeriod"/>
            </a:pPr>
            <a:r>
              <a:rPr lang="en-US" dirty="0"/>
              <a:t>She has become quiet/maybe also mentally ill</a:t>
            </a:r>
          </a:p>
          <a:p>
            <a:pPr marL="514350" indent="-514350">
              <a:buFont typeface="+mj-lt"/>
              <a:buAutoNum type="arabicPeriod"/>
            </a:pPr>
            <a:endParaRPr lang="en-US" dirty="0"/>
          </a:p>
        </p:txBody>
      </p:sp>
    </p:spTree>
    <p:extLst>
      <p:ext uri="{BB962C8B-B14F-4D97-AF65-F5344CB8AC3E}">
        <p14:creationId xmlns:p14="http://schemas.microsoft.com/office/powerpoint/2010/main" val="147035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C7B31-709E-D342-8DF4-AFABBC5E8AC6}"/>
              </a:ext>
            </a:extLst>
          </p:cNvPr>
          <p:cNvSpPr>
            <a:spLocks noGrp="1"/>
          </p:cNvSpPr>
          <p:nvPr>
            <p:ph type="title"/>
          </p:nvPr>
        </p:nvSpPr>
        <p:spPr/>
        <p:txBody>
          <a:bodyPr/>
          <a:lstStyle/>
          <a:p>
            <a:r>
              <a:rPr lang="en-US" dirty="0"/>
              <a:t>Chapter 3 SELECT Method</a:t>
            </a:r>
          </a:p>
        </p:txBody>
      </p:sp>
      <p:sp>
        <p:nvSpPr>
          <p:cNvPr id="3" name="Content Placeholder 2">
            <a:extLst>
              <a:ext uri="{FF2B5EF4-FFF2-40B4-BE49-F238E27FC236}">
                <a16:creationId xmlns:a16="http://schemas.microsoft.com/office/drawing/2014/main" id="{8BCCF41E-A7DC-3147-95A4-0410B529DD14}"/>
              </a:ext>
            </a:extLst>
          </p:cNvPr>
          <p:cNvSpPr>
            <a:spLocks noGrp="1"/>
          </p:cNvSpPr>
          <p:nvPr>
            <p:ph idx="1"/>
          </p:nvPr>
        </p:nvSpPr>
        <p:spPr/>
        <p:txBody>
          <a:bodyPr>
            <a:normAutofit lnSpcReduction="10000"/>
          </a:bodyPr>
          <a:lstStyle/>
          <a:p>
            <a:r>
              <a:rPr lang="en-US" dirty="0"/>
              <a:t>S:  Speaker:  Identify the speaker of the passage</a:t>
            </a:r>
          </a:p>
          <a:p>
            <a:r>
              <a:rPr lang="en-US" dirty="0"/>
              <a:t>E:  Events:  What is going on when this passage occurs</a:t>
            </a:r>
          </a:p>
          <a:p>
            <a:r>
              <a:rPr lang="en-US" dirty="0"/>
              <a:t>L:  Literary devices and language:  identify important uses of literary devices and particular language from the passage including:  imagery, symbolism, foreshadowing, etc.</a:t>
            </a:r>
          </a:p>
          <a:p>
            <a:r>
              <a:rPr lang="en-US" dirty="0"/>
              <a:t>E:  Explain:  Explain the significance of and reason for usage of meaningful words (diction) in this passage</a:t>
            </a:r>
          </a:p>
          <a:p>
            <a:r>
              <a:rPr lang="en-US" dirty="0"/>
              <a:t>C:  Context:  Show how this passage relates to the rest of the text</a:t>
            </a:r>
          </a:p>
          <a:p>
            <a:r>
              <a:rPr lang="en-US" dirty="0"/>
              <a:t>T:  Themes:  Identify how this passage relates to the themes of the text</a:t>
            </a:r>
          </a:p>
        </p:txBody>
      </p:sp>
    </p:spTree>
    <p:extLst>
      <p:ext uri="{BB962C8B-B14F-4D97-AF65-F5344CB8AC3E}">
        <p14:creationId xmlns:p14="http://schemas.microsoft.com/office/powerpoint/2010/main" val="529484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1A039-40C4-5B46-9F45-642192569902}"/>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3B60888D-D9D5-244A-8AFF-39FAC50C5B2F}"/>
              </a:ext>
            </a:extLst>
          </p:cNvPr>
          <p:cNvSpPr>
            <a:spLocks noGrp="1"/>
          </p:cNvSpPr>
          <p:nvPr>
            <p:ph idx="1"/>
          </p:nvPr>
        </p:nvSpPr>
        <p:spPr/>
        <p:txBody>
          <a:bodyPr/>
          <a:lstStyle/>
          <a:p>
            <a:r>
              <a:rPr lang="en-US" dirty="0"/>
              <a:t>Each of you will choose a passage from the text to so a SELECT analysis of.  Today, you will do this in your notebook, then copy that passage and your learning onto a piece of large printer paper and creatively display your learning on that page.  </a:t>
            </a:r>
          </a:p>
          <a:p>
            <a:endParaRPr lang="en-US" dirty="0"/>
          </a:p>
          <a:p>
            <a:r>
              <a:rPr lang="en-US" dirty="0"/>
              <a:t>Tomorrow, we will do a gallery walk and talk where we will be sharing our passages and ideas then returning whole group to conclude the book discussion.</a:t>
            </a:r>
          </a:p>
        </p:txBody>
      </p:sp>
    </p:spTree>
    <p:extLst>
      <p:ext uri="{BB962C8B-B14F-4D97-AF65-F5344CB8AC3E}">
        <p14:creationId xmlns:p14="http://schemas.microsoft.com/office/powerpoint/2010/main" val="2208047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FB76E-D259-B44F-A201-37F1A7A3F02F}"/>
              </a:ext>
            </a:extLst>
          </p:cNvPr>
          <p:cNvSpPr>
            <a:spLocks noGrp="1"/>
          </p:cNvSpPr>
          <p:nvPr>
            <p:ph type="title"/>
          </p:nvPr>
        </p:nvSpPr>
        <p:spPr/>
        <p:txBody>
          <a:bodyPr/>
          <a:lstStyle/>
          <a:p>
            <a:r>
              <a:rPr lang="en-US" dirty="0"/>
              <a:t>Day 12:  Sit in your </a:t>
            </a:r>
            <a:r>
              <a:rPr lang="en-US" dirty="0">
                <a:solidFill>
                  <a:srgbClr val="FF0000"/>
                </a:solidFill>
              </a:rPr>
              <a:t>Number Groups</a:t>
            </a:r>
          </a:p>
        </p:txBody>
      </p:sp>
      <p:sp>
        <p:nvSpPr>
          <p:cNvPr id="3" name="Content Placeholder 2">
            <a:extLst>
              <a:ext uri="{FF2B5EF4-FFF2-40B4-BE49-F238E27FC236}">
                <a16:creationId xmlns:a16="http://schemas.microsoft.com/office/drawing/2014/main" id="{E89CF9DF-7A8C-EB40-89C7-0C720C2AC10F}"/>
              </a:ext>
            </a:extLst>
          </p:cNvPr>
          <p:cNvSpPr>
            <a:spLocks noGrp="1"/>
          </p:cNvSpPr>
          <p:nvPr>
            <p:ph idx="1"/>
          </p:nvPr>
        </p:nvSpPr>
        <p:spPr/>
        <p:txBody>
          <a:bodyPr>
            <a:normAutofit lnSpcReduction="10000"/>
          </a:bodyPr>
          <a:lstStyle/>
          <a:p>
            <a:r>
              <a:rPr lang="en-US" dirty="0"/>
              <a:t>SWBAT:  understand the SELECT method when analyzing passages in text.</a:t>
            </a:r>
          </a:p>
          <a:p>
            <a:endParaRPr lang="en-US" dirty="0"/>
          </a:p>
          <a:p>
            <a:r>
              <a:rPr lang="en-US" dirty="0"/>
              <a:t>Gallery walk and talk</a:t>
            </a:r>
          </a:p>
          <a:p>
            <a:r>
              <a:rPr lang="en-US" dirty="0"/>
              <a:t>Whole group discussion</a:t>
            </a:r>
          </a:p>
          <a:p>
            <a:endParaRPr lang="en-US" dirty="0"/>
          </a:p>
          <a:p>
            <a:r>
              <a:rPr lang="en-US" dirty="0"/>
              <a:t>Reflection:  Why do you think the book is called Metamorphosis?  Who else besides Gregor went through significant changes?  What do you think that Grete’s life will be like now that the responsibility of Gregor is gone?</a:t>
            </a:r>
          </a:p>
        </p:txBody>
      </p:sp>
    </p:spTree>
    <p:extLst>
      <p:ext uri="{BB962C8B-B14F-4D97-AF65-F5344CB8AC3E}">
        <p14:creationId xmlns:p14="http://schemas.microsoft.com/office/powerpoint/2010/main" val="22580887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2F61C-F12C-BD48-A8B9-58692C381A5B}"/>
              </a:ext>
            </a:extLst>
          </p:cNvPr>
          <p:cNvSpPr>
            <a:spLocks noGrp="1"/>
          </p:cNvSpPr>
          <p:nvPr>
            <p:ph type="title"/>
          </p:nvPr>
        </p:nvSpPr>
        <p:spPr/>
        <p:txBody>
          <a:bodyPr/>
          <a:lstStyle/>
          <a:p>
            <a:r>
              <a:rPr lang="en-US" dirty="0"/>
              <a:t>Day 13:  Sit in your </a:t>
            </a:r>
            <a:r>
              <a:rPr lang="en-US" dirty="0">
                <a:solidFill>
                  <a:srgbClr val="FF0000"/>
                </a:solidFill>
              </a:rPr>
              <a:t>Sticker Groups</a:t>
            </a:r>
          </a:p>
        </p:txBody>
      </p:sp>
      <p:sp>
        <p:nvSpPr>
          <p:cNvPr id="3" name="Content Placeholder 2">
            <a:extLst>
              <a:ext uri="{FF2B5EF4-FFF2-40B4-BE49-F238E27FC236}">
                <a16:creationId xmlns:a16="http://schemas.microsoft.com/office/drawing/2014/main" id="{413C621E-0151-4549-8F62-843F76529BB9}"/>
              </a:ext>
            </a:extLst>
          </p:cNvPr>
          <p:cNvSpPr>
            <a:spLocks noGrp="1"/>
          </p:cNvSpPr>
          <p:nvPr>
            <p:ph idx="1"/>
          </p:nvPr>
        </p:nvSpPr>
        <p:spPr/>
        <p:txBody>
          <a:bodyPr/>
          <a:lstStyle/>
          <a:p>
            <a:r>
              <a:rPr lang="en-US" dirty="0"/>
              <a:t>SWBAT:  utilize their understanding of existentialism while synthesizing their own psyche.  </a:t>
            </a:r>
          </a:p>
          <a:p>
            <a:endParaRPr lang="en-US" dirty="0"/>
          </a:p>
          <a:p>
            <a:r>
              <a:rPr lang="en-US" dirty="0"/>
              <a:t>Puzzle Activity</a:t>
            </a:r>
          </a:p>
          <a:p>
            <a:endParaRPr lang="en-US" dirty="0"/>
          </a:p>
          <a:p>
            <a:endParaRPr lang="en-US" dirty="0"/>
          </a:p>
          <a:p>
            <a:r>
              <a:rPr lang="en-US" dirty="0"/>
              <a:t>Reflection:  What did you learn about yourself while completing this activity?  What parts of yourself are you the most willing to let go of?  What does it mean to not be a whole person anymore?</a:t>
            </a:r>
          </a:p>
        </p:txBody>
      </p:sp>
    </p:spTree>
    <p:extLst>
      <p:ext uri="{BB962C8B-B14F-4D97-AF65-F5344CB8AC3E}">
        <p14:creationId xmlns:p14="http://schemas.microsoft.com/office/powerpoint/2010/main" val="23723784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F9C3-5F4B-724F-83E7-4A4E788DEF2E}"/>
              </a:ext>
            </a:extLst>
          </p:cNvPr>
          <p:cNvSpPr>
            <a:spLocks noGrp="1"/>
          </p:cNvSpPr>
          <p:nvPr>
            <p:ph type="title"/>
          </p:nvPr>
        </p:nvSpPr>
        <p:spPr/>
        <p:txBody>
          <a:bodyPr/>
          <a:lstStyle/>
          <a:p>
            <a:r>
              <a:rPr lang="en-US" dirty="0"/>
              <a:t>Puzzle activity	</a:t>
            </a:r>
          </a:p>
        </p:txBody>
      </p:sp>
      <p:sp>
        <p:nvSpPr>
          <p:cNvPr id="3" name="Content Placeholder 2">
            <a:extLst>
              <a:ext uri="{FF2B5EF4-FFF2-40B4-BE49-F238E27FC236}">
                <a16:creationId xmlns:a16="http://schemas.microsoft.com/office/drawing/2014/main" id="{A716EA66-4813-FD4B-BE0F-8F4C88F4559B}"/>
              </a:ext>
            </a:extLst>
          </p:cNvPr>
          <p:cNvSpPr>
            <a:spLocks noGrp="1"/>
          </p:cNvSpPr>
          <p:nvPr>
            <p:ph idx="1"/>
          </p:nvPr>
        </p:nvSpPr>
        <p:spPr/>
        <p:txBody>
          <a:bodyPr/>
          <a:lstStyle/>
          <a:p>
            <a:r>
              <a:rPr lang="en-US" dirty="0"/>
              <a:t>On the blank side of the page draw a human form.  This will be you.  Make sure to give yourself clothes……. </a:t>
            </a:r>
            <a:r>
              <a:rPr lang="en-US" dirty="0">
                <a:sym typeface="Wingdings" pitchFamily="2" charset="2"/>
              </a:rPr>
              <a:t>. </a:t>
            </a:r>
          </a:p>
          <a:p>
            <a:endParaRPr lang="en-US" dirty="0">
              <a:sym typeface="Wingdings" pitchFamily="2" charset="2"/>
            </a:endParaRPr>
          </a:p>
          <a:p>
            <a:r>
              <a:rPr lang="en-US" dirty="0">
                <a:sym typeface="Wingdings" pitchFamily="2" charset="2"/>
              </a:rPr>
              <a:t>Now, write things about yourself that are the most amazing characteristics.  Make sure you identify and explain for you head, heart, hands, feet, eyes, mouth, and ears to symbolize different parts of yourself.  Try to keep all writing within the box.</a:t>
            </a:r>
          </a:p>
          <a:p>
            <a:endParaRPr lang="en-US" dirty="0">
              <a:sym typeface="Wingdings" pitchFamily="2" charset="2"/>
            </a:endParaRPr>
          </a:p>
          <a:p>
            <a:r>
              <a:rPr lang="en-US" dirty="0">
                <a:sym typeface="Wingdings" pitchFamily="2" charset="2"/>
              </a:rPr>
              <a:t>You have 30 minutes to complete this, so do a nice job.</a:t>
            </a:r>
          </a:p>
        </p:txBody>
      </p:sp>
    </p:spTree>
    <p:extLst>
      <p:ext uri="{BB962C8B-B14F-4D97-AF65-F5344CB8AC3E}">
        <p14:creationId xmlns:p14="http://schemas.microsoft.com/office/powerpoint/2010/main" val="692029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5311C-57FB-C64C-8C54-24BFDDE151D3}"/>
              </a:ext>
            </a:extLst>
          </p:cNvPr>
          <p:cNvSpPr>
            <a:spLocks noGrp="1"/>
          </p:cNvSpPr>
          <p:nvPr>
            <p:ph type="title"/>
          </p:nvPr>
        </p:nvSpPr>
        <p:spPr/>
        <p:txBody>
          <a:bodyPr/>
          <a:lstStyle/>
          <a:p>
            <a:r>
              <a:rPr lang="en-US" dirty="0"/>
              <a:t>Now……</a:t>
            </a:r>
          </a:p>
        </p:txBody>
      </p:sp>
      <p:sp>
        <p:nvSpPr>
          <p:cNvPr id="3" name="Content Placeholder 2">
            <a:extLst>
              <a:ext uri="{FF2B5EF4-FFF2-40B4-BE49-F238E27FC236}">
                <a16:creationId xmlns:a16="http://schemas.microsoft.com/office/drawing/2014/main" id="{206DAA28-F7F4-B14B-97D8-15172FC91D05}"/>
              </a:ext>
            </a:extLst>
          </p:cNvPr>
          <p:cNvSpPr>
            <a:spLocks noGrp="1"/>
          </p:cNvSpPr>
          <p:nvPr>
            <p:ph idx="1"/>
          </p:nvPr>
        </p:nvSpPr>
        <p:spPr>
          <a:xfrm>
            <a:off x="838200" y="1308100"/>
            <a:ext cx="10515600" cy="5461000"/>
          </a:xfrm>
        </p:spPr>
        <p:txBody>
          <a:bodyPr>
            <a:normAutofit lnSpcReduction="10000"/>
          </a:bodyPr>
          <a:lstStyle/>
          <a:p>
            <a:r>
              <a:rPr lang="en-US" dirty="0"/>
              <a:t>Flip the page over and cut apart the picture on the puzzle piece lines.</a:t>
            </a:r>
          </a:p>
          <a:p>
            <a:endParaRPr lang="en-US" dirty="0"/>
          </a:p>
          <a:p>
            <a:r>
              <a:rPr lang="en-US" dirty="0"/>
              <a:t>Discard the scraps of paper.</a:t>
            </a:r>
          </a:p>
          <a:p>
            <a:endParaRPr lang="en-US" dirty="0"/>
          </a:p>
          <a:p>
            <a:r>
              <a:rPr lang="en-US" dirty="0"/>
              <a:t>Remove one piece from your puzzle.</a:t>
            </a:r>
          </a:p>
          <a:p>
            <a:endParaRPr lang="en-US" dirty="0"/>
          </a:p>
          <a:p>
            <a:r>
              <a:rPr lang="en-US" dirty="0"/>
              <a:t>Glue the remainder of the pieces into a puzzle.  </a:t>
            </a:r>
          </a:p>
          <a:p>
            <a:endParaRPr lang="en-US" dirty="0"/>
          </a:p>
          <a:p>
            <a:r>
              <a:rPr lang="en-US" dirty="0"/>
              <a:t>What do you notice about yourself?  What is missing?  What kind of a person would you be if you didn’t have that part of yourself anymore?  Write a 3-5 sentence reflection about this in addition to your original prompt.  </a:t>
            </a:r>
          </a:p>
        </p:txBody>
      </p:sp>
    </p:spTree>
    <p:extLst>
      <p:ext uri="{BB962C8B-B14F-4D97-AF65-F5344CB8AC3E}">
        <p14:creationId xmlns:p14="http://schemas.microsoft.com/office/powerpoint/2010/main" val="2266598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17DF0-4ABF-964E-ACD4-2667B0FC3BF3}"/>
              </a:ext>
            </a:extLst>
          </p:cNvPr>
          <p:cNvSpPr>
            <a:spLocks noGrp="1"/>
          </p:cNvSpPr>
          <p:nvPr>
            <p:ph type="title"/>
          </p:nvPr>
        </p:nvSpPr>
        <p:spPr/>
        <p:txBody>
          <a:bodyPr/>
          <a:lstStyle/>
          <a:p>
            <a:r>
              <a:rPr lang="en-US" dirty="0"/>
              <a:t>Day 2:  Sit in your </a:t>
            </a:r>
            <a:r>
              <a:rPr lang="en-US" dirty="0">
                <a:solidFill>
                  <a:srgbClr val="FF0000"/>
                </a:solidFill>
              </a:rPr>
              <a:t>Number Groups</a:t>
            </a:r>
          </a:p>
        </p:txBody>
      </p:sp>
      <p:sp>
        <p:nvSpPr>
          <p:cNvPr id="3" name="Content Placeholder 2">
            <a:extLst>
              <a:ext uri="{FF2B5EF4-FFF2-40B4-BE49-F238E27FC236}">
                <a16:creationId xmlns:a16="http://schemas.microsoft.com/office/drawing/2014/main" id="{D7EC728C-7A28-1C49-AE83-3A5293D6F146}"/>
              </a:ext>
            </a:extLst>
          </p:cNvPr>
          <p:cNvSpPr>
            <a:spLocks noGrp="1"/>
          </p:cNvSpPr>
          <p:nvPr>
            <p:ph idx="1"/>
          </p:nvPr>
        </p:nvSpPr>
        <p:spPr/>
        <p:txBody>
          <a:bodyPr/>
          <a:lstStyle/>
          <a:p>
            <a:r>
              <a:rPr lang="en-US" dirty="0"/>
              <a:t>SWBAT:  understand the importance of learning new vocabulary</a:t>
            </a:r>
          </a:p>
          <a:p>
            <a:endParaRPr lang="en-US" dirty="0"/>
          </a:p>
          <a:p>
            <a:r>
              <a:rPr lang="en-US" dirty="0"/>
              <a:t>Vocab list </a:t>
            </a:r>
          </a:p>
          <a:p>
            <a:r>
              <a:rPr lang="en-US" dirty="0"/>
              <a:t>Work time</a:t>
            </a:r>
          </a:p>
          <a:p>
            <a:endParaRPr lang="en-US" dirty="0"/>
          </a:p>
          <a:p>
            <a:r>
              <a:rPr lang="en-US" dirty="0"/>
              <a:t>Reflection:  What was the most difficult word to define/complete?  Which one was the easiest?  When using these words in normal conversation, which ones would you most likely utilize?</a:t>
            </a:r>
          </a:p>
        </p:txBody>
      </p:sp>
    </p:spTree>
    <p:extLst>
      <p:ext uri="{BB962C8B-B14F-4D97-AF65-F5344CB8AC3E}">
        <p14:creationId xmlns:p14="http://schemas.microsoft.com/office/powerpoint/2010/main" val="30947873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342B7-3191-6B43-BDCD-9B9FDF368D96}"/>
              </a:ext>
            </a:extLst>
          </p:cNvPr>
          <p:cNvSpPr>
            <a:spLocks noGrp="1"/>
          </p:cNvSpPr>
          <p:nvPr>
            <p:ph type="title"/>
          </p:nvPr>
        </p:nvSpPr>
        <p:spPr/>
        <p:txBody>
          <a:bodyPr/>
          <a:lstStyle/>
          <a:p>
            <a:r>
              <a:rPr lang="en-US" dirty="0"/>
              <a:t>Day 14:  Sit in your </a:t>
            </a:r>
            <a:r>
              <a:rPr lang="en-US" dirty="0">
                <a:solidFill>
                  <a:srgbClr val="FF0000"/>
                </a:solidFill>
              </a:rPr>
              <a:t>Color Groups</a:t>
            </a:r>
          </a:p>
        </p:txBody>
      </p:sp>
      <p:sp>
        <p:nvSpPr>
          <p:cNvPr id="3" name="Content Placeholder 2">
            <a:extLst>
              <a:ext uri="{FF2B5EF4-FFF2-40B4-BE49-F238E27FC236}">
                <a16:creationId xmlns:a16="http://schemas.microsoft.com/office/drawing/2014/main" id="{0B0084C9-CDF7-0247-AE37-60D4CDB2C02A}"/>
              </a:ext>
            </a:extLst>
          </p:cNvPr>
          <p:cNvSpPr>
            <a:spLocks noGrp="1"/>
          </p:cNvSpPr>
          <p:nvPr>
            <p:ph idx="1"/>
          </p:nvPr>
        </p:nvSpPr>
        <p:spPr/>
        <p:txBody>
          <a:bodyPr/>
          <a:lstStyle/>
          <a:p>
            <a:r>
              <a:rPr lang="en-US" dirty="0"/>
              <a:t>SWBAT:  understand their inner selves.</a:t>
            </a:r>
          </a:p>
          <a:p>
            <a:endParaRPr lang="en-US" dirty="0"/>
          </a:p>
          <a:p>
            <a:r>
              <a:rPr lang="en-US" dirty="0"/>
              <a:t>Mirror activity/gallery walk</a:t>
            </a:r>
          </a:p>
          <a:p>
            <a:endParaRPr lang="en-US" dirty="0"/>
          </a:p>
          <a:p>
            <a:r>
              <a:rPr lang="en-US" dirty="0"/>
              <a:t>Reflection:  what did you notice about yourself as you drew yourself?  How did what you saw in yourself and the words that you used to describe yourself differ from what others saw?  What things do you notice about yourself that others don’t and vise-versa?  What part of this activity made you feel uncomfortable?</a:t>
            </a:r>
          </a:p>
        </p:txBody>
      </p:sp>
    </p:spTree>
    <p:extLst>
      <p:ext uri="{BB962C8B-B14F-4D97-AF65-F5344CB8AC3E}">
        <p14:creationId xmlns:p14="http://schemas.microsoft.com/office/powerpoint/2010/main" val="4188355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502DA-8607-664E-A677-F58B0D397A01}"/>
              </a:ext>
            </a:extLst>
          </p:cNvPr>
          <p:cNvSpPr>
            <a:spLocks noGrp="1"/>
          </p:cNvSpPr>
          <p:nvPr>
            <p:ph type="title"/>
          </p:nvPr>
        </p:nvSpPr>
        <p:spPr/>
        <p:txBody>
          <a:bodyPr/>
          <a:lstStyle/>
          <a:p>
            <a:r>
              <a:rPr lang="en-US" dirty="0"/>
              <a:t>Mirror activity</a:t>
            </a:r>
          </a:p>
        </p:txBody>
      </p:sp>
      <p:sp>
        <p:nvSpPr>
          <p:cNvPr id="3" name="Content Placeholder 2">
            <a:extLst>
              <a:ext uri="{FF2B5EF4-FFF2-40B4-BE49-F238E27FC236}">
                <a16:creationId xmlns:a16="http://schemas.microsoft.com/office/drawing/2014/main" id="{F61EB3F2-7248-2F4F-A59D-AD4CEA15BCBD}"/>
              </a:ext>
            </a:extLst>
          </p:cNvPr>
          <p:cNvSpPr>
            <a:spLocks noGrp="1"/>
          </p:cNvSpPr>
          <p:nvPr>
            <p:ph idx="1"/>
          </p:nvPr>
        </p:nvSpPr>
        <p:spPr/>
        <p:txBody>
          <a:bodyPr/>
          <a:lstStyle/>
          <a:p>
            <a:r>
              <a:rPr lang="en-US" dirty="0"/>
              <a:t>Each of you will need to be able to look at yourself in a mirror.  You can use your camera on selfie mode or a mirror that is provided.</a:t>
            </a:r>
          </a:p>
          <a:p>
            <a:endParaRPr lang="en-US" dirty="0"/>
          </a:p>
          <a:p>
            <a:r>
              <a:rPr lang="en-US" dirty="0"/>
              <a:t>Take the time to draw a self-portrait of yourself.  What do you see as you look in the mirror?  Write down descriptors of yourself on the front of the sheet.</a:t>
            </a:r>
          </a:p>
          <a:p>
            <a:endParaRPr lang="en-US" dirty="0"/>
          </a:p>
          <a:p>
            <a:r>
              <a:rPr lang="en-US" dirty="0"/>
              <a:t>Fold the portrait in half so that your drawing is kept on the inside.</a:t>
            </a:r>
          </a:p>
          <a:p>
            <a:endParaRPr lang="en-US" dirty="0"/>
          </a:p>
        </p:txBody>
      </p:sp>
    </p:spTree>
    <p:extLst>
      <p:ext uri="{BB962C8B-B14F-4D97-AF65-F5344CB8AC3E}">
        <p14:creationId xmlns:p14="http://schemas.microsoft.com/office/powerpoint/2010/main" val="9513636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57D8C-F4CF-3345-9DEF-54B328F770E9}"/>
              </a:ext>
            </a:extLst>
          </p:cNvPr>
          <p:cNvSpPr>
            <a:spLocks noGrp="1"/>
          </p:cNvSpPr>
          <p:nvPr>
            <p:ph type="title"/>
          </p:nvPr>
        </p:nvSpPr>
        <p:spPr/>
        <p:txBody>
          <a:bodyPr/>
          <a:lstStyle/>
          <a:p>
            <a:r>
              <a:rPr lang="en-US" dirty="0"/>
              <a:t>Step 2:</a:t>
            </a:r>
          </a:p>
        </p:txBody>
      </p:sp>
      <p:sp>
        <p:nvSpPr>
          <p:cNvPr id="3" name="Content Placeholder 2">
            <a:extLst>
              <a:ext uri="{FF2B5EF4-FFF2-40B4-BE49-F238E27FC236}">
                <a16:creationId xmlns:a16="http://schemas.microsoft.com/office/drawing/2014/main" id="{6B6C7A21-7D7B-204C-9619-4D07F77C5486}"/>
              </a:ext>
            </a:extLst>
          </p:cNvPr>
          <p:cNvSpPr>
            <a:spLocks noGrp="1"/>
          </p:cNvSpPr>
          <p:nvPr>
            <p:ph idx="1"/>
          </p:nvPr>
        </p:nvSpPr>
        <p:spPr/>
        <p:txBody>
          <a:bodyPr/>
          <a:lstStyle/>
          <a:p>
            <a:r>
              <a:rPr lang="en-US" dirty="0"/>
              <a:t>Now, move to your new group where you will be facing one single person.  Give them your drawing, but keep it shut (you may want to secure it with tape.  </a:t>
            </a:r>
          </a:p>
          <a:p>
            <a:endParaRPr lang="en-US" dirty="0"/>
          </a:p>
          <a:p>
            <a:r>
              <a:rPr lang="en-US" dirty="0"/>
              <a:t>Now look at your partner and draw their portrait on the half sheet.  (These will not be as neat or polished as the first ones because we don’t have the time.) Write down descriptive phrases about your partner after you have finished your drawing.</a:t>
            </a:r>
          </a:p>
        </p:txBody>
      </p:sp>
    </p:spTree>
    <p:extLst>
      <p:ext uri="{BB962C8B-B14F-4D97-AF65-F5344CB8AC3E}">
        <p14:creationId xmlns:p14="http://schemas.microsoft.com/office/powerpoint/2010/main" val="2911702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276E8-F7F6-6045-A449-CE91B713D893}"/>
              </a:ext>
            </a:extLst>
          </p:cNvPr>
          <p:cNvSpPr>
            <a:spLocks noGrp="1"/>
          </p:cNvSpPr>
          <p:nvPr>
            <p:ph type="title"/>
          </p:nvPr>
        </p:nvSpPr>
        <p:spPr/>
        <p:txBody>
          <a:bodyPr/>
          <a:lstStyle/>
          <a:p>
            <a:r>
              <a:rPr lang="en-US" dirty="0"/>
              <a:t>Wrap it up…	</a:t>
            </a:r>
          </a:p>
        </p:txBody>
      </p:sp>
      <p:sp>
        <p:nvSpPr>
          <p:cNvPr id="3" name="Content Placeholder 2">
            <a:extLst>
              <a:ext uri="{FF2B5EF4-FFF2-40B4-BE49-F238E27FC236}">
                <a16:creationId xmlns:a16="http://schemas.microsoft.com/office/drawing/2014/main" id="{01BC60D2-17AB-7B4F-A67A-05542F90A3FD}"/>
              </a:ext>
            </a:extLst>
          </p:cNvPr>
          <p:cNvSpPr>
            <a:spLocks noGrp="1"/>
          </p:cNvSpPr>
          <p:nvPr>
            <p:ph idx="1"/>
          </p:nvPr>
        </p:nvSpPr>
        <p:spPr/>
        <p:txBody>
          <a:bodyPr/>
          <a:lstStyle/>
          <a:p>
            <a:r>
              <a:rPr lang="en-US" dirty="0"/>
              <a:t>Gather your picture back.  Open the taped part and compare the drawings (not for artistic ability, but for descriptions).  What did you notice about the way that your partner drew you versus how you drew yourself?  What about the words that were used?  </a:t>
            </a:r>
          </a:p>
          <a:p>
            <a:endParaRPr lang="en-US" dirty="0"/>
          </a:p>
          <a:p>
            <a:r>
              <a:rPr lang="en-US" dirty="0"/>
              <a:t>What does this activity show us about our own personal expression?  Can we be truly happy with ourselves?  Are we like Gregor </a:t>
            </a:r>
            <a:r>
              <a:rPr lang="en-US"/>
              <a:t>in anyway?  </a:t>
            </a:r>
          </a:p>
        </p:txBody>
      </p:sp>
    </p:spTree>
    <p:extLst>
      <p:ext uri="{BB962C8B-B14F-4D97-AF65-F5344CB8AC3E}">
        <p14:creationId xmlns:p14="http://schemas.microsoft.com/office/powerpoint/2010/main" val="670028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20340-3A01-3748-BE2E-F067D271A202}"/>
              </a:ext>
            </a:extLst>
          </p:cNvPr>
          <p:cNvSpPr>
            <a:spLocks noGrp="1"/>
          </p:cNvSpPr>
          <p:nvPr>
            <p:ph type="title"/>
          </p:nvPr>
        </p:nvSpPr>
        <p:spPr>
          <a:xfrm>
            <a:off x="838200" y="365125"/>
            <a:ext cx="10515600" cy="526697"/>
          </a:xfrm>
        </p:spPr>
        <p:txBody>
          <a:bodyPr>
            <a:normAutofit fontScale="90000"/>
          </a:bodyPr>
          <a:lstStyle/>
          <a:p>
            <a:r>
              <a:rPr lang="en-US" dirty="0">
                <a:latin typeface="Times New Roman" panose="02020603050405020304" pitchFamily="18" charset="0"/>
                <a:cs typeface="Times New Roman" panose="02020603050405020304" pitchFamily="18" charset="0"/>
              </a:rPr>
              <a:t>Vocab List</a:t>
            </a:r>
          </a:p>
        </p:txBody>
      </p:sp>
      <p:sp>
        <p:nvSpPr>
          <p:cNvPr id="3" name="Content Placeholder 2">
            <a:extLst>
              <a:ext uri="{FF2B5EF4-FFF2-40B4-BE49-F238E27FC236}">
                <a16:creationId xmlns:a16="http://schemas.microsoft.com/office/drawing/2014/main" id="{59E2B3FD-F9B0-8142-8B2E-B69F71DD358E}"/>
              </a:ext>
            </a:extLst>
          </p:cNvPr>
          <p:cNvSpPr>
            <a:spLocks noGrp="1"/>
          </p:cNvSpPr>
          <p:nvPr>
            <p:ph idx="1"/>
          </p:nvPr>
        </p:nvSpPr>
        <p:spPr>
          <a:xfrm>
            <a:off x="838200" y="1083733"/>
            <a:ext cx="10515600" cy="5452534"/>
          </a:xfrm>
        </p:spPr>
        <p:txBody>
          <a:bodyPr>
            <a:normAutofit fontScale="32500" lnSpcReduction="20000"/>
          </a:bodyPr>
          <a:lstStyle/>
          <a:p>
            <a:pPr marL="1371600" indent="-1371600">
              <a:buAutoNum type="arabicPeriod"/>
            </a:pPr>
            <a:r>
              <a:rPr lang="en-US" sz="11200" dirty="0">
                <a:latin typeface="Times New Roman" panose="02020603050405020304" pitchFamily="18" charset="0"/>
                <a:cs typeface="Times New Roman" panose="02020603050405020304" pitchFamily="18" charset="0"/>
              </a:rPr>
              <a:t>Minion</a:t>
            </a:r>
          </a:p>
          <a:p>
            <a:pPr marL="1371600" indent="-1371600">
              <a:buAutoNum type="arabicPeriod"/>
            </a:pPr>
            <a:r>
              <a:rPr lang="en-US" sz="11200" dirty="0">
                <a:latin typeface="Times New Roman" panose="02020603050405020304" pitchFamily="18" charset="0"/>
                <a:cs typeface="Times New Roman" panose="02020603050405020304" pitchFamily="18" charset="0"/>
              </a:rPr>
              <a:t>Reproach</a:t>
            </a:r>
          </a:p>
          <a:p>
            <a:pPr marL="1371600" indent="-1371600">
              <a:buAutoNum type="arabicPeriod"/>
            </a:pPr>
            <a:r>
              <a:rPr lang="en-US" sz="11200" dirty="0">
                <a:latin typeface="Times New Roman" panose="02020603050405020304" pitchFamily="18" charset="0"/>
                <a:cs typeface="Times New Roman" panose="02020603050405020304" pitchFamily="18" charset="0"/>
              </a:rPr>
              <a:t>Articulation</a:t>
            </a:r>
          </a:p>
          <a:p>
            <a:pPr marL="1371600" indent="-1371600">
              <a:buAutoNum type="arabicPeriod"/>
            </a:pPr>
            <a:r>
              <a:rPr lang="en-US" sz="11200" dirty="0">
                <a:latin typeface="Times New Roman" panose="02020603050405020304" pitchFamily="18" charset="0"/>
                <a:cs typeface="Times New Roman" panose="02020603050405020304" pitchFamily="18" charset="0"/>
              </a:rPr>
              <a:t>Incessantly</a:t>
            </a:r>
          </a:p>
          <a:p>
            <a:pPr marL="1371600" indent="-1371600">
              <a:buAutoNum type="arabicPeriod"/>
            </a:pPr>
            <a:r>
              <a:rPr lang="en-US" sz="11200" dirty="0">
                <a:latin typeface="Times New Roman" panose="02020603050405020304" pitchFamily="18" charset="0"/>
                <a:cs typeface="Times New Roman" panose="02020603050405020304" pitchFamily="18" charset="0"/>
              </a:rPr>
              <a:t>Premonition</a:t>
            </a:r>
          </a:p>
          <a:p>
            <a:pPr marL="1371600" indent="-1371600">
              <a:buAutoNum type="arabicPeriod"/>
            </a:pPr>
            <a:r>
              <a:rPr lang="en-US" sz="11200" dirty="0">
                <a:latin typeface="Times New Roman" panose="02020603050405020304" pitchFamily="18" charset="0"/>
                <a:cs typeface="Times New Roman" panose="02020603050405020304" pitchFamily="18" charset="0"/>
              </a:rPr>
              <a:t>Inflict</a:t>
            </a:r>
          </a:p>
          <a:p>
            <a:pPr marL="1371600" indent="-1371600">
              <a:buAutoNum type="arabicPeriod"/>
            </a:pPr>
            <a:r>
              <a:rPr lang="en-US" sz="11200" dirty="0">
                <a:latin typeface="Times New Roman" panose="02020603050405020304" pitchFamily="18" charset="0"/>
                <a:cs typeface="Times New Roman" panose="02020603050405020304" pitchFamily="18" charset="0"/>
              </a:rPr>
              <a:t>Muster</a:t>
            </a:r>
          </a:p>
          <a:p>
            <a:pPr marL="1371600" indent="-1371600">
              <a:buAutoNum type="arabicPeriod"/>
            </a:pPr>
            <a:r>
              <a:rPr lang="en-US" sz="11200" dirty="0">
                <a:latin typeface="Times New Roman" panose="02020603050405020304" pitchFamily="18" charset="0"/>
                <a:cs typeface="Times New Roman" panose="02020603050405020304" pitchFamily="18" charset="0"/>
              </a:rPr>
              <a:t>Amelioration</a:t>
            </a:r>
          </a:p>
          <a:p>
            <a:pPr marL="1371600" indent="-1371600">
              <a:buAutoNum type="arabicPeriod"/>
            </a:pPr>
            <a:r>
              <a:rPr lang="en-US" sz="11200" dirty="0">
                <a:latin typeface="Times New Roman" panose="02020603050405020304" pitchFamily="18" charset="0"/>
                <a:cs typeface="Times New Roman" panose="02020603050405020304" pitchFamily="18" charset="0"/>
              </a:rPr>
              <a:t>Peculiar</a:t>
            </a:r>
          </a:p>
          <a:p>
            <a:pPr marL="1371600" indent="-1371600">
              <a:buAutoNum type="arabicPeriod"/>
            </a:pPr>
            <a:r>
              <a:rPr lang="en-US" sz="11200" dirty="0">
                <a:latin typeface="Times New Roman" panose="02020603050405020304" pitchFamily="18" charset="0"/>
                <a:cs typeface="Times New Roman" panose="02020603050405020304" pitchFamily="18" charset="0"/>
              </a:rPr>
              <a:t>Liberate</a:t>
            </a:r>
          </a:p>
          <a:p>
            <a:pPr marL="1371600" indent="-1371600">
              <a:buAutoNum type="arabicPeriod"/>
            </a:pPr>
            <a:endParaRPr lang="en-US" sz="11200" dirty="0">
              <a:latin typeface="Times New Roman" panose="02020603050405020304" pitchFamily="18" charset="0"/>
              <a:cs typeface="Times New Roman" panose="02020603050405020304" pitchFamily="18" charset="0"/>
            </a:endParaRPr>
          </a:p>
          <a:p>
            <a:pPr marL="1371600" indent="-1371600">
              <a:buAutoNum type="arabicPeriod"/>
            </a:pPr>
            <a:endParaRPr lang="en-US" sz="11200" dirty="0">
              <a:latin typeface="Times New Roman" panose="02020603050405020304" pitchFamily="18" charset="0"/>
              <a:cs typeface="Times New Roman" panose="02020603050405020304" pitchFamily="18" charset="0"/>
            </a:endParaRPr>
          </a:p>
          <a:p>
            <a:pPr marL="0" indent="0">
              <a:buNone/>
            </a:pPr>
            <a:endParaRPr lang="en-US" sz="11200" u="sng"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2586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DBA32-2C74-0C43-BEC2-00E699DA35F5}"/>
              </a:ext>
            </a:extLst>
          </p:cNvPr>
          <p:cNvSpPr>
            <a:spLocks noGrp="1"/>
          </p:cNvSpPr>
          <p:nvPr>
            <p:ph type="title"/>
          </p:nvPr>
        </p:nvSpPr>
        <p:spPr/>
        <p:txBody>
          <a:bodyPr/>
          <a:lstStyle/>
          <a:p>
            <a:r>
              <a:rPr lang="en-US" dirty="0"/>
              <a:t>Day 3:  Sit in your </a:t>
            </a:r>
            <a:r>
              <a:rPr lang="en-US" dirty="0">
                <a:solidFill>
                  <a:srgbClr val="FF0000"/>
                </a:solidFill>
              </a:rPr>
              <a:t>Sticker Groups</a:t>
            </a:r>
          </a:p>
        </p:txBody>
      </p:sp>
      <p:sp>
        <p:nvSpPr>
          <p:cNvPr id="3" name="Content Placeholder 2">
            <a:extLst>
              <a:ext uri="{FF2B5EF4-FFF2-40B4-BE49-F238E27FC236}">
                <a16:creationId xmlns:a16="http://schemas.microsoft.com/office/drawing/2014/main" id="{50D7E8EF-5AD4-4C4F-961E-C33521B8ECAB}"/>
              </a:ext>
            </a:extLst>
          </p:cNvPr>
          <p:cNvSpPr>
            <a:spLocks noGrp="1"/>
          </p:cNvSpPr>
          <p:nvPr>
            <p:ph idx="1"/>
          </p:nvPr>
        </p:nvSpPr>
        <p:spPr/>
        <p:txBody>
          <a:bodyPr/>
          <a:lstStyle/>
          <a:p>
            <a:r>
              <a:rPr lang="en-US" dirty="0"/>
              <a:t>SWBAT:  argue the connection between social media and self-image.</a:t>
            </a:r>
          </a:p>
          <a:p>
            <a:endParaRPr lang="en-US" dirty="0"/>
          </a:p>
          <a:p>
            <a:r>
              <a:rPr lang="en-US" dirty="0"/>
              <a:t>Check out The Metamorphosis</a:t>
            </a:r>
          </a:p>
          <a:p>
            <a:r>
              <a:rPr lang="en-US" dirty="0" err="1"/>
              <a:t>AoW</a:t>
            </a:r>
            <a:r>
              <a:rPr lang="en-US" dirty="0"/>
              <a:t> discussion</a:t>
            </a:r>
          </a:p>
          <a:p>
            <a:r>
              <a:rPr lang="en-US" dirty="0"/>
              <a:t>SSR Chapter 1</a:t>
            </a:r>
          </a:p>
          <a:p>
            <a:endParaRPr lang="en-US" dirty="0"/>
          </a:p>
          <a:p>
            <a:r>
              <a:rPr lang="en-US" dirty="0"/>
              <a:t>Reflection:  What were some of the most interesting ideas that were presented during today’s discussion?  Do you find yourself connecting to any of the ideas that were brought to light by the article?</a:t>
            </a:r>
          </a:p>
          <a:p>
            <a:endParaRPr lang="en-US" dirty="0"/>
          </a:p>
        </p:txBody>
      </p:sp>
    </p:spTree>
    <p:extLst>
      <p:ext uri="{BB962C8B-B14F-4D97-AF65-F5344CB8AC3E}">
        <p14:creationId xmlns:p14="http://schemas.microsoft.com/office/powerpoint/2010/main" val="2697335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6CFA3-BF9A-8E44-B1EA-3AE18A6A9CBA}"/>
              </a:ext>
            </a:extLst>
          </p:cNvPr>
          <p:cNvSpPr>
            <a:spLocks noGrp="1"/>
          </p:cNvSpPr>
          <p:nvPr>
            <p:ph type="title"/>
          </p:nvPr>
        </p:nvSpPr>
        <p:spPr/>
        <p:txBody>
          <a:bodyPr/>
          <a:lstStyle/>
          <a:p>
            <a:r>
              <a:rPr lang="en-US" dirty="0"/>
              <a:t>Day 4:  Sit in your </a:t>
            </a:r>
            <a:r>
              <a:rPr lang="en-US" dirty="0">
                <a:solidFill>
                  <a:srgbClr val="FF0000"/>
                </a:solidFill>
              </a:rPr>
              <a:t>Number Group</a:t>
            </a:r>
          </a:p>
        </p:txBody>
      </p:sp>
      <p:sp>
        <p:nvSpPr>
          <p:cNvPr id="3" name="Content Placeholder 2">
            <a:extLst>
              <a:ext uri="{FF2B5EF4-FFF2-40B4-BE49-F238E27FC236}">
                <a16:creationId xmlns:a16="http://schemas.microsoft.com/office/drawing/2014/main" id="{4C599040-89F3-4549-88B1-DB3976B4698E}"/>
              </a:ext>
            </a:extLst>
          </p:cNvPr>
          <p:cNvSpPr>
            <a:spLocks noGrp="1"/>
          </p:cNvSpPr>
          <p:nvPr>
            <p:ph idx="1"/>
          </p:nvPr>
        </p:nvSpPr>
        <p:spPr/>
        <p:txBody>
          <a:bodyPr>
            <a:normAutofit lnSpcReduction="10000"/>
          </a:bodyPr>
          <a:lstStyle/>
          <a:p>
            <a:r>
              <a:rPr lang="en-US" dirty="0"/>
              <a:t>SWBAT:  learn about Kafka’s life in preparation for making connections to reading and discussing Chapter 1.</a:t>
            </a:r>
          </a:p>
          <a:p>
            <a:endParaRPr lang="en-US" dirty="0"/>
          </a:p>
          <a:p>
            <a:r>
              <a:rPr lang="en-US" dirty="0"/>
              <a:t>Read biographical essay and answer questions in your notebook.</a:t>
            </a:r>
          </a:p>
          <a:p>
            <a:pPr lvl="1"/>
            <a:r>
              <a:rPr lang="en-US" dirty="0"/>
              <a:t>Do now write on the article, but you can check an article out to take home if you need to.</a:t>
            </a:r>
          </a:p>
          <a:p>
            <a:endParaRPr lang="en-US" dirty="0"/>
          </a:p>
          <a:p>
            <a:r>
              <a:rPr lang="en-US" dirty="0"/>
              <a:t>Reflection:  What were some of the most significant points that were discussed regarding Kafka’s life?  What early connections to the novel do you see?</a:t>
            </a:r>
          </a:p>
        </p:txBody>
      </p:sp>
    </p:spTree>
    <p:extLst>
      <p:ext uri="{BB962C8B-B14F-4D97-AF65-F5344CB8AC3E}">
        <p14:creationId xmlns:p14="http://schemas.microsoft.com/office/powerpoint/2010/main" val="1931580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0DCDD-1288-2045-9E0B-8F482330029F}"/>
              </a:ext>
            </a:extLst>
          </p:cNvPr>
          <p:cNvSpPr>
            <a:spLocks noGrp="1"/>
          </p:cNvSpPr>
          <p:nvPr>
            <p:ph type="title"/>
          </p:nvPr>
        </p:nvSpPr>
        <p:spPr/>
        <p:txBody>
          <a:bodyPr/>
          <a:lstStyle/>
          <a:p>
            <a:r>
              <a:rPr lang="en-US" dirty="0"/>
              <a:t>Day 5:  Sit in your </a:t>
            </a:r>
            <a:r>
              <a:rPr lang="en-US" dirty="0">
                <a:solidFill>
                  <a:srgbClr val="FF0000"/>
                </a:solidFill>
              </a:rPr>
              <a:t>Color Group</a:t>
            </a:r>
          </a:p>
        </p:txBody>
      </p:sp>
      <p:sp>
        <p:nvSpPr>
          <p:cNvPr id="3" name="Content Placeholder 2">
            <a:extLst>
              <a:ext uri="{FF2B5EF4-FFF2-40B4-BE49-F238E27FC236}">
                <a16:creationId xmlns:a16="http://schemas.microsoft.com/office/drawing/2014/main" id="{35B0D84F-5455-CC43-AEF0-9EE57DDCB3CB}"/>
              </a:ext>
            </a:extLst>
          </p:cNvPr>
          <p:cNvSpPr>
            <a:spLocks noGrp="1"/>
          </p:cNvSpPr>
          <p:nvPr>
            <p:ph idx="1"/>
          </p:nvPr>
        </p:nvSpPr>
        <p:spPr>
          <a:xfrm>
            <a:off x="838200" y="1358900"/>
            <a:ext cx="10515600" cy="5245099"/>
          </a:xfrm>
        </p:spPr>
        <p:txBody>
          <a:bodyPr>
            <a:normAutofit/>
          </a:bodyPr>
          <a:lstStyle/>
          <a:p>
            <a:r>
              <a:rPr lang="en-US" dirty="0"/>
              <a:t>SWBAT:  Read and understand the introduction to Gregor’s metamorphosis.</a:t>
            </a:r>
          </a:p>
          <a:p>
            <a:endParaRPr lang="en-US" dirty="0"/>
          </a:p>
          <a:p>
            <a:r>
              <a:rPr lang="en-US" dirty="0"/>
              <a:t>Existentialism crash course (take notes from the video on the right side)</a:t>
            </a:r>
          </a:p>
          <a:p>
            <a:r>
              <a:rPr lang="en-US" dirty="0"/>
              <a:t>https://</a:t>
            </a:r>
            <a:r>
              <a:rPr lang="en-US" dirty="0" err="1"/>
              <a:t>youtu.be</a:t>
            </a:r>
            <a:r>
              <a:rPr lang="en-US" dirty="0"/>
              <a:t>/</a:t>
            </a:r>
            <a:r>
              <a:rPr lang="en-US" dirty="0" err="1"/>
              <a:t>YaDvRdLMkHs</a:t>
            </a:r>
            <a:endParaRPr lang="en-US" dirty="0"/>
          </a:p>
          <a:p>
            <a:r>
              <a:rPr lang="en-US" dirty="0"/>
              <a:t>SSR/Note taking</a:t>
            </a:r>
          </a:p>
          <a:p>
            <a:endParaRPr lang="en-US" dirty="0"/>
          </a:p>
          <a:p>
            <a:r>
              <a:rPr lang="en-US" dirty="0"/>
              <a:t>Reflection:  Have you felt like you had to do something you didn’t want to do or be someone you didn’t want to be just to keep your parents happy?  What kind of toll does this take on an individual?</a:t>
            </a:r>
          </a:p>
        </p:txBody>
      </p:sp>
    </p:spTree>
    <p:extLst>
      <p:ext uri="{BB962C8B-B14F-4D97-AF65-F5344CB8AC3E}">
        <p14:creationId xmlns:p14="http://schemas.microsoft.com/office/powerpoint/2010/main" val="3042560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925E0-E953-B644-BDD9-CB901A93C605}"/>
              </a:ext>
            </a:extLst>
          </p:cNvPr>
          <p:cNvSpPr>
            <a:spLocks noGrp="1"/>
          </p:cNvSpPr>
          <p:nvPr>
            <p:ph type="title"/>
          </p:nvPr>
        </p:nvSpPr>
        <p:spPr/>
        <p:txBody>
          <a:bodyPr/>
          <a:lstStyle/>
          <a:p>
            <a:r>
              <a:rPr lang="en-US" dirty="0"/>
              <a:t>Day 6:  Sit in your </a:t>
            </a:r>
            <a:r>
              <a:rPr lang="en-US" dirty="0">
                <a:solidFill>
                  <a:srgbClr val="FF0000"/>
                </a:solidFill>
              </a:rPr>
              <a:t>Number Groups</a:t>
            </a:r>
          </a:p>
        </p:txBody>
      </p:sp>
      <p:sp>
        <p:nvSpPr>
          <p:cNvPr id="3" name="Content Placeholder 2">
            <a:extLst>
              <a:ext uri="{FF2B5EF4-FFF2-40B4-BE49-F238E27FC236}">
                <a16:creationId xmlns:a16="http://schemas.microsoft.com/office/drawing/2014/main" id="{C23B4889-2233-AC4E-883C-37D05591B40F}"/>
              </a:ext>
            </a:extLst>
          </p:cNvPr>
          <p:cNvSpPr>
            <a:spLocks noGrp="1"/>
          </p:cNvSpPr>
          <p:nvPr>
            <p:ph idx="1"/>
          </p:nvPr>
        </p:nvSpPr>
        <p:spPr/>
        <p:txBody>
          <a:bodyPr>
            <a:normAutofit lnSpcReduction="10000"/>
          </a:bodyPr>
          <a:lstStyle/>
          <a:p>
            <a:r>
              <a:rPr lang="en-US" dirty="0"/>
              <a:t>SWBAT:  understand the unfortunate results of too much stress and pressure on the individual self.</a:t>
            </a:r>
          </a:p>
          <a:p>
            <a:endParaRPr lang="en-US" dirty="0"/>
          </a:p>
          <a:p>
            <a:r>
              <a:rPr lang="en-US" dirty="0"/>
              <a:t>RQ</a:t>
            </a:r>
          </a:p>
          <a:p>
            <a:r>
              <a:rPr lang="en-US" dirty="0"/>
              <a:t>Discussion</a:t>
            </a:r>
          </a:p>
          <a:p>
            <a:endParaRPr lang="en-US" dirty="0"/>
          </a:p>
          <a:p>
            <a:r>
              <a:rPr lang="en-US" dirty="0"/>
              <a:t>Reflection:  Do you think that there is a real connection between physical and emotional pain?  Does a person feel worse physically when they are sad, or does a person’s physical discomfort contribute the the emotional pain of an individual?</a:t>
            </a:r>
          </a:p>
        </p:txBody>
      </p:sp>
    </p:spTree>
    <p:extLst>
      <p:ext uri="{BB962C8B-B14F-4D97-AF65-F5344CB8AC3E}">
        <p14:creationId xmlns:p14="http://schemas.microsoft.com/office/powerpoint/2010/main" val="2227554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E1527-5DC5-4F4A-9E47-1D3528E9F8A8}"/>
              </a:ext>
            </a:extLst>
          </p:cNvPr>
          <p:cNvSpPr>
            <a:spLocks noGrp="1"/>
          </p:cNvSpPr>
          <p:nvPr>
            <p:ph type="title"/>
          </p:nvPr>
        </p:nvSpPr>
        <p:spPr/>
        <p:txBody>
          <a:bodyPr/>
          <a:lstStyle/>
          <a:p>
            <a:r>
              <a:rPr lang="en-US" dirty="0"/>
              <a:t>RQ Ch 1</a:t>
            </a:r>
          </a:p>
        </p:txBody>
      </p:sp>
      <p:sp>
        <p:nvSpPr>
          <p:cNvPr id="3" name="Content Placeholder 2">
            <a:extLst>
              <a:ext uri="{FF2B5EF4-FFF2-40B4-BE49-F238E27FC236}">
                <a16:creationId xmlns:a16="http://schemas.microsoft.com/office/drawing/2014/main" id="{4AEF4E8F-47D3-7349-8D36-14248602CE3D}"/>
              </a:ext>
            </a:extLst>
          </p:cNvPr>
          <p:cNvSpPr>
            <a:spLocks noGrp="1"/>
          </p:cNvSpPr>
          <p:nvPr>
            <p:ph idx="1"/>
          </p:nvPr>
        </p:nvSpPr>
        <p:spPr/>
        <p:txBody>
          <a:bodyPr/>
          <a:lstStyle/>
          <a:p>
            <a:pPr marL="514350" indent="-514350">
              <a:buFont typeface="+mj-lt"/>
              <a:buAutoNum type="arabicPeriod"/>
            </a:pPr>
            <a:r>
              <a:rPr lang="en-US" dirty="0"/>
              <a:t>Because of Gregor’s transformation, what is he unable to easily do at the beginning of the story?</a:t>
            </a:r>
          </a:p>
          <a:p>
            <a:pPr marL="514350" indent="-514350">
              <a:buFont typeface="+mj-lt"/>
              <a:buAutoNum type="arabicPeriod"/>
            </a:pPr>
            <a:r>
              <a:rPr lang="en-US" dirty="0"/>
              <a:t>What thing in Gregor’s life has directly contributed to his transformation?</a:t>
            </a:r>
          </a:p>
          <a:p>
            <a:pPr marL="514350" indent="-514350">
              <a:buFont typeface="+mj-lt"/>
              <a:buAutoNum type="arabicPeriod"/>
            </a:pPr>
            <a:r>
              <a:rPr lang="en-US" dirty="0"/>
              <a:t>Who showed up at Gregor’s house?</a:t>
            </a:r>
          </a:p>
          <a:p>
            <a:pPr marL="514350" indent="-514350">
              <a:buFont typeface="+mj-lt"/>
              <a:buAutoNum type="arabicPeriod"/>
            </a:pPr>
            <a:r>
              <a:rPr lang="en-US" dirty="0"/>
              <a:t>Why does Gregor feel bad about losing his job?</a:t>
            </a:r>
          </a:p>
          <a:p>
            <a:pPr marL="514350" indent="-514350">
              <a:buFont typeface="+mj-lt"/>
              <a:buAutoNum type="arabicPeriod"/>
            </a:pPr>
            <a:r>
              <a:rPr lang="en-US" dirty="0"/>
              <a:t>How did Gregor’s family and manager react to seeing him after he unlocked his bedroom door?</a:t>
            </a:r>
          </a:p>
          <a:p>
            <a:pPr marL="514350" indent="-514350">
              <a:buFont typeface="+mj-lt"/>
              <a:buAutoNum type="arabicPeriod"/>
            </a:pPr>
            <a:r>
              <a:rPr lang="en-US" dirty="0"/>
              <a:t>What does Gregor’s father do after Gregor was fired?</a:t>
            </a:r>
          </a:p>
        </p:txBody>
      </p:sp>
    </p:spTree>
    <p:extLst>
      <p:ext uri="{BB962C8B-B14F-4D97-AF65-F5344CB8AC3E}">
        <p14:creationId xmlns:p14="http://schemas.microsoft.com/office/powerpoint/2010/main" val="1572609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8702</TotalTime>
  <Words>2168</Words>
  <Application>Microsoft Macintosh PowerPoint</Application>
  <PresentationFormat>Widescreen</PresentationFormat>
  <Paragraphs>229</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Times New Roman</vt:lpstr>
      <vt:lpstr>Wingdings</vt:lpstr>
      <vt:lpstr>Office Theme</vt:lpstr>
      <vt:lpstr>The Metamorphosis</vt:lpstr>
      <vt:lpstr>Day 1:  Sit in your Color Groups</vt:lpstr>
      <vt:lpstr>Day 2:  Sit in your Number Groups</vt:lpstr>
      <vt:lpstr>Vocab List</vt:lpstr>
      <vt:lpstr>Day 3:  Sit in your Sticker Groups</vt:lpstr>
      <vt:lpstr>Day 4:  Sit in your Number Group</vt:lpstr>
      <vt:lpstr>Day 5:  Sit in your Color Group</vt:lpstr>
      <vt:lpstr>Day 6:  Sit in your Number Groups</vt:lpstr>
      <vt:lpstr>RQ Ch 1</vt:lpstr>
      <vt:lpstr>Key</vt:lpstr>
      <vt:lpstr>Gregor’s two selves</vt:lpstr>
      <vt:lpstr>Day 7:  Sit with your Sticker Groups</vt:lpstr>
      <vt:lpstr>Being Broken</vt:lpstr>
      <vt:lpstr>Day 8:  Sit with your Color Groups</vt:lpstr>
      <vt:lpstr>Found Poetry</vt:lpstr>
      <vt:lpstr>Day 9:  Sit in your Number Groups</vt:lpstr>
      <vt:lpstr>Chapter 2 RQ</vt:lpstr>
      <vt:lpstr>Key</vt:lpstr>
      <vt:lpstr>Gregor’s family relationships</vt:lpstr>
      <vt:lpstr>Day 10: Sit in your Sticker Groups</vt:lpstr>
      <vt:lpstr>Day 11:  Sit in your Color Groups</vt:lpstr>
      <vt:lpstr>Chapter 3 RQ</vt:lpstr>
      <vt:lpstr>RQ Key</vt:lpstr>
      <vt:lpstr>Chapter 3 SELECT Method</vt:lpstr>
      <vt:lpstr>Activity</vt:lpstr>
      <vt:lpstr>Day 12:  Sit in your Number Groups</vt:lpstr>
      <vt:lpstr>Day 13:  Sit in your Sticker Groups</vt:lpstr>
      <vt:lpstr>Puzzle activity </vt:lpstr>
      <vt:lpstr>Now……</vt:lpstr>
      <vt:lpstr>Day 14:  Sit in your Color Groups</vt:lpstr>
      <vt:lpstr>Mirror activity</vt:lpstr>
      <vt:lpstr>Step 2:</vt:lpstr>
      <vt:lpstr>Wrap it up…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Baumeister, Christina</dc:creator>
  <cp:lastModifiedBy>Baumeister, Christina</cp:lastModifiedBy>
  <cp:revision>21</cp:revision>
  <dcterms:created xsi:type="dcterms:W3CDTF">2018-11-05T19:56:05Z</dcterms:created>
  <dcterms:modified xsi:type="dcterms:W3CDTF">2018-11-27T19:27:44Z</dcterms:modified>
</cp:coreProperties>
</file>